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Lst>
  <p:sldSz cx="18288000" cy="10287000"/>
  <p:notesSz cx="6858000" cy="9144000"/>
  <p:embeddedFontLst>
    <p:embeddedFont>
      <p:font typeface="Arial Bold Italics" panose="020B0604020202020204" charset="0"/>
      <p:regular r:id="rId20"/>
    </p:embeddedFont>
    <p:embeddedFont>
      <p:font typeface="Montserrat" panose="00000500000000000000" pitchFamily="2" charset="0"/>
      <p:regular r:id="rId21"/>
      <p:bold r:id="rId22"/>
      <p:italic r:id="rId23"/>
      <p:boldItalic r:id="rId24"/>
    </p:embeddedFont>
    <p:embeddedFont>
      <p:font typeface="Montserrat Bold" panose="00000800000000000000" charset="0"/>
      <p:regular r:id="rId25"/>
      <p:bold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2" d="100"/>
          <a:sy n="42" d="100"/>
        </p:scale>
        <p:origin x="78" y="858"/>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 Niehaus" userId="0ed50ed4-0bbc-4125-a2b1-9dfd2704f3fe" providerId="ADAL" clId="{1701B5A8-998A-46DB-87D5-9405AB317FCC}"/>
    <pc:docChg chg="undo custSel modSld">
      <pc:chgData name="Andrea Niehaus" userId="0ed50ed4-0bbc-4125-a2b1-9dfd2704f3fe" providerId="ADAL" clId="{1701B5A8-998A-46DB-87D5-9405AB317FCC}" dt="2026-09-11T20:46:13.383" v="83" actId="20577"/>
      <pc:docMkLst>
        <pc:docMk/>
      </pc:docMkLst>
      <pc:sldChg chg="modSp mod">
        <pc:chgData name="Andrea Niehaus" userId="0ed50ed4-0bbc-4125-a2b1-9dfd2704f3fe" providerId="ADAL" clId="{1701B5A8-998A-46DB-87D5-9405AB317FCC}" dt="2026-09-11T20:45:20.659" v="53" actId="20577"/>
        <pc:sldMkLst>
          <pc:docMk/>
          <pc:sldMk cId="0" sldId="263"/>
        </pc:sldMkLst>
        <pc:spChg chg="mod">
          <ac:chgData name="Andrea Niehaus" userId="0ed50ed4-0bbc-4125-a2b1-9dfd2704f3fe" providerId="ADAL" clId="{1701B5A8-998A-46DB-87D5-9405AB317FCC}" dt="2026-09-11T20:45:20.659" v="53" actId="20577"/>
          <ac:spMkLst>
            <pc:docMk/>
            <pc:sldMk cId="0" sldId="263"/>
            <ac:spMk id="24" creationId="{00000000-0000-0000-0000-000000000000}"/>
          </ac:spMkLst>
        </pc:spChg>
        <pc:spChg chg="mod">
          <ac:chgData name="Andrea Niehaus" userId="0ed50ed4-0bbc-4125-a2b1-9dfd2704f3fe" providerId="ADAL" clId="{1701B5A8-998A-46DB-87D5-9405AB317FCC}" dt="2026-09-11T20:44:55.742" v="28" actId="20577"/>
          <ac:spMkLst>
            <pc:docMk/>
            <pc:sldMk cId="0" sldId="263"/>
            <ac:spMk id="25" creationId="{00000000-0000-0000-0000-000000000000}"/>
          </ac:spMkLst>
        </pc:spChg>
      </pc:sldChg>
      <pc:sldChg chg="modSp mod">
        <pc:chgData name="Andrea Niehaus" userId="0ed50ed4-0bbc-4125-a2b1-9dfd2704f3fe" providerId="ADAL" clId="{1701B5A8-998A-46DB-87D5-9405AB317FCC}" dt="2026-09-11T20:46:13.383" v="83" actId="20577"/>
        <pc:sldMkLst>
          <pc:docMk/>
          <pc:sldMk cId="0" sldId="271"/>
        </pc:sldMkLst>
        <pc:spChg chg="mod">
          <ac:chgData name="Andrea Niehaus" userId="0ed50ed4-0bbc-4125-a2b1-9dfd2704f3fe" providerId="ADAL" clId="{1701B5A8-998A-46DB-87D5-9405AB317FCC}" dt="2026-09-11T20:46:08.425" v="76" actId="20577"/>
          <ac:spMkLst>
            <pc:docMk/>
            <pc:sldMk cId="0" sldId="271"/>
            <ac:spMk id="28" creationId="{00000000-0000-0000-0000-000000000000}"/>
          </ac:spMkLst>
        </pc:spChg>
        <pc:spChg chg="mod">
          <ac:chgData name="Andrea Niehaus" userId="0ed50ed4-0bbc-4125-a2b1-9dfd2704f3fe" providerId="ADAL" clId="{1701B5A8-998A-46DB-87D5-9405AB317FCC}" dt="2026-09-11T20:45:54.549" v="65" actId="1076"/>
          <ac:spMkLst>
            <pc:docMk/>
            <pc:sldMk cId="0" sldId="271"/>
            <ac:spMk id="36" creationId="{00000000-0000-0000-0000-000000000000}"/>
          </ac:spMkLst>
        </pc:spChg>
        <pc:spChg chg="mod">
          <ac:chgData name="Andrea Niehaus" userId="0ed50ed4-0bbc-4125-a2b1-9dfd2704f3fe" providerId="ADAL" clId="{1701B5A8-998A-46DB-87D5-9405AB317FCC}" dt="2026-09-11T20:46:13.383" v="83" actId="20577"/>
          <ac:spMkLst>
            <pc:docMk/>
            <pc:sldMk cId="0" sldId="271"/>
            <ac:spMk id="38" creationId="{00000000-0000-0000-0000-000000000000}"/>
          </ac:spMkLst>
        </pc:spChg>
        <pc:spChg chg="mod">
          <ac:chgData name="Andrea Niehaus" userId="0ed50ed4-0bbc-4125-a2b1-9dfd2704f3fe" providerId="ADAL" clId="{1701B5A8-998A-46DB-87D5-9405AB317FCC}" dt="2026-09-11T20:46:02.928" v="67" actId="1076"/>
          <ac:spMkLst>
            <pc:docMk/>
            <pc:sldMk cId="0" sldId="271"/>
            <ac:spMk id="39" creationId="{00000000-0000-0000-0000-000000000000}"/>
          </ac:spMkLst>
        </pc:spChg>
        <pc:grpChg chg="mod">
          <ac:chgData name="Andrea Niehaus" userId="0ed50ed4-0bbc-4125-a2b1-9dfd2704f3fe" providerId="ADAL" clId="{1701B5A8-998A-46DB-87D5-9405AB317FCC}" dt="2026-09-11T20:45:40.710" v="62" actId="1076"/>
          <ac:grpSpMkLst>
            <pc:docMk/>
            <pc:sldMk cId="0" sldId="271"/>
            <ac:grpSpMk id="29" creationId="{00000000-0000-0000-0000-000000000000}"/>
          </ac:grpSpMkLst>
        </pc:grpChg>
        <pc:grpChg chg="mod">
          <ac:chgData name="Andrea Niehaus" userId="0ed50ed4-0bbc-4125-a2b1-9dfd2704f3fe" providerId="ADAL" clId="{1701B5A8-998A-46DB-87D5-9405AB317FCC}" dt="2026-09-11T20:45:58.020" v="66" actId="1076"/>
          <ac:grpSpMkLst>
            <pc:docMk/>
            <pc:sldMk cId="0" sldId="271"/>
            <ac:grpSpMk id="33" creationId="{00000000-0000-0000-0000-000000000000}"/>
          </ac:grpSpMkLst>
        </pc:gr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hyperlink" Target="http://www.dhsem.nm.gov/cdbg-dr2025" TargetMode="External"/><Relationship Id="rId5" Type="http://schemas.openxmlformats.org/officeDocument/2006/relationships/image" Target="../media/image7.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22A6B"/>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36000"/>
            </a:blip>
            <a:stretch>
              <a:fillRect t="-34346" b="-102690"/>
            </a:stretch>
          </a:blipFill>
        </p:spPr>
        <p:txBody>
          <a:bodyPr/>
          <a:lstStyle/>
          <a:p>
            <a:endParaRPr lang="en-US"/>
          </a:p>
        </p:txBody>
      </p:sp>
      <p:grpSp>
        <p:nvGrpSpPr>
          <p:cNvPr id="3" name="Group 3"/>
          <p:cNvGrpSpPr/>
          <p:nvPr/>
        </p:nvGrpSpPr>
        <p:grpSpPr>
          <a:xfrm rot="-10800000">
            <a:off x="-1501999" y="11500"/>
            <a:ext cx="11817294" cy="1038225"/>
            <a:chOff x="0" y="0"/>
            <a:chExt cx="2151689" cy="189040"/>
          </a:xfrm>
        </p:grpSpPr>
        <p:sp>
          <p:nvSpPr>
            <p:cNvPr id="4" name="Freeform 4"/>
            <p:cNvSpPr/>
            <p:nvPr/>
          </p:nvSpPr>
          <p:spPr>
            <a:xfrm>
              <a:off x="0" y="0"/>
              <a:ext cx="2151689" cy="189040"/>
            </a:xfrm>
            <a:custGeom>
              <a:avLst/>
              <a:gdLst/>
              <a:ahLst/>
              <a:cxnLst/>
              <a:rect l="l" t="t" r="r" b="b"/>
              <a:pathLst>
                <a:path w="2151689" h="189040">
                  <a:moveTo>
                    <a:pt x="203200" y="0"/>
                  </a:moveTo>
                  <a:lnTo>
                    <a:pt x="1948489" y="0"/>
                  </a:lnTo>
                  <a:lnTo>
                    <a:pt x="2151689" y="189040"/>
                  </a:lnTo>
                  <a:lnTo>
                    <a:pt x="0" y="189040"/>
                  </a:lnTo>
                  <a:lnTo>
                    <a:pt x="203200" y="0"/>
                  </a:lnTo>
                  <a:close/>
                </a:path>
              </a:pathLst>
            </a:custGeom>
            <a:gradFill rotWithShape="1">
              <a:gsLst>
                <a:gs pos="0">
                  <a:srgbClr val="FF5757">
                    <a:alpha val="100000"/>
                  </a:srgbClr>
                </a:gs>
                <a:gs pos="100000">
                  <a:srgbClr val="122A6B">
                    <a:alpha val="100000"/>
                  </a:srgbClr>
                </a:gs>
              </a:gsLst>
              <a:lin ang="0"/>
            </a:gradFill>
          </p:spPr>
          <p:txBody>
            <a:bodyPr/>
            <a:lstStyle/>
            <a:p>
              <a:endParaRPr lang="en-US"/>
            </a:p>
          </p:txBody>
        </p:sp>
        <p:sp>
          <p:nvSpPr>
            <p:cNvPr id="5" name="TextBox 5"/>
            <p:cNvSpPr txBox="1"/>
            <p:nvPr/>
          </p:nvSpPr>
          <p:spPr>
            <a:xfrm>
              <a:off x="127000" y="-38100"/>
              <a:ext cx="1897689" cy="227140"/>
            </a:xfrm>
            <a:prstGeom prst="rect">
              <a:avLst/>
            </a:prstGeom>
          </p:spPr>
          <p:txBody>
            <a:bodyPr lIns="50800" tIns="50800" rIns="50800" bIns="50800" rtlCol="0" anchor="ctr"/>
            <a:lstStyle/>
            <a:p>
              <a:pPr algn="ctr">
                <a:lnSpc>
                  <a:spcPts val="2100"/>
                </a:lnSpc>
              </a:pPr>
              <a:endParaRPr/>
            </a:p>
          </p:txBody>
        </p:sp>
      </p:grpSp>
      <p:sp>
        <p:nvSpPr>
          <p:cNvPr id="6" name="TextBox 6"/>
          <p:cNvSpPr txBox="1"/>
          <p:nvPr/>
        </p:nvSpPr>
        <p:spPr>
          <a:xfrm>
            <a:off x="322638" y="5248848"/>
            <a:ext cx="11818729" cy="682653"/>
          </a:xfrm>
          <a:prstGeom prst="rect">
            <a:avLst/>
          </a:prstGeom>
        </p:spPr>
        <p:txBody>
          <a:bodyPr lIns="0" tIns="0" rIns="0" bIns="0" rtlCol="0" anchor="t">
            <a:spAutoFit/>
          </a:bodyPr>
          <a:lstStyle/>
          <a:p>
            <a:pPr algn="ctr">
              <a:lnSpc>
                <a:spcPts val="5611"/>
              </a:lnSpc>
            </a:pPr>
            <a:endParaRPr/>
          </a:p>
        </p:txBody>
      </p:sp>
      <p:sp>
        <p:nvSpPr>
          <p:cNvPr id="7" name="TextBox 7"/>
          <p:cNvSpPr txBox="1"/>
          <p:nvPr/>
        </p:nvSpPr>
        <p:spPr>
          <a:xfrm>
            <a:off x="228264" y="313443"/>
            <a:ext cx="3222567" cy="396241"/>
          </a:xfrm>
          <a:prstGeom prst="rect">
            <a:avLst/>
          </a:prstGeom>
        </p:spPr>
        <p:txBody>
          <a:bodyPr lIns="0" tIns="0" rIns="0" bIns="0" rtlCol="0" anchor="t">
            <a:spAutoFit/>
          </a:bodyPr>
          <a:lstStyle/>
          <a:p>
            <a:pPr algn="ctr">
              <a:lnSpc>
                <a:spcPts val="3359"/>
              </a:lnSpc>
              <a:spcBef>
                <a:spcPct val="0"/>
              </a:spcBef>
            </a:pPr>
            <a:r>
              <a:rPr lang="en-US" sz="2399">
                <a:solidFill>
                  <a:srgbClr val="FFFFFF"/>
                </a:solidFill>
                <a:latin typeface="Montserrat"/>
                <a:ea typeface="Montserrat"/>
                <a:cs typeface="Montserrat"/>
                <a:sym typeface="Montserrat"/>
              </a:rPr>
              <a:t>dhsem.nm.gov</a:t>
            </a:r>
          </a:p>
        </p:txBody>
      </p:sp>
      <p:grpSp>
        <p:nvGrpSpPr>
          <p:cNvPr id="8" name="Group 8"/>
          <p:cNvGrpSpPr/>
          <p:nvPr/>
        </p:nvGrpSpPr>
        <p:grpSpPr>
          <a:xfrm>
            <a:off x="838200" y="2070014"/>
            <a:ext cx="15422675" cy="5102032"/>
            <a:chOff x="-61234" y="-173250"/>
            <a:chExt cx="20563567" cy="6802708"/>
          </a:xfrm>
        </p:grpSpPr>
        <p:sp>
          <p:nvSpPr>
            <p:cNvPr id="9" name="TextBox 9"/>
            <p:cNvSpPr txBox="1"/>
            <p:nvPr/>
          </p:nvSpPr>
          <p:spPr>
            <a:xfrm>
              <a:off x="-24591" y="5808721"/>
              <a:ext cx="18676758" cy="820737"/>
            </a:xfrm>
            <a:prstGeom prst="rect">
              <a:avLst/>
            </a:prstGeom>
          </p:spPr>
          <p:txBody>
            <a:bodyPr lIns="0" tIns="0" rIns="0" bIns="0" rtlCol="0" anchor="t">
              <a:spAutoFit/>
            </a:bodyPr>
            <a:lstStyle/>
            <a:p>
              <a:pPr algn="l">
                <a:lnSpc>
                  <a:spcPts val="4792"/>
                </a:lnSpc>
              </a:pPr>
              <a:r>
                <a:rPr lang="en-US" sz="4800" dirty="0">
                  <a:solidFill>
                    <a:srgbClr val="E0D9C6"/>
                  </a:solidFill>
                  <a:latin typeface="Montserrat"/>
                  <a:ea typeface="Montserrat"/>
                  <a:cs typeface="Montserrat"/>
                  <a:sym typeface="Montserrat"/>
                </a:rPr>
                <a:t>September 2026</a:t>
              </a:r>
            </a:p>
          </p:txBody>
        </p:sp>
        <p:sp>
          <p:nvSpPr>
            <p:cNvPr id="10" name="TextBox 10"/>
            <p:cNvSpPr txBox="1"/>
            <p:nvPr/>
          </p:nvSpPr>
          <p:spPr>
            <a:xfrm>
              <a:off x="-61234" y="-173250"/>
              <a:ext cx="20563567" cy="4856030"/>
            </a:xfrm>
            <a:prstGeom prst="rect">
              <a:avLst/>
            </a:prstGeom>
          </p:spPr>
          <p:txBody>
            <a:bodyPr wrap="square" lIns="0" tIns="0" rIns="0" bIns="0" rtlCol="0" anchor="t">
              <a:spAutoFit/>
            </a:bodyPr>
            <a:lstStyle/>
            <a:p>
              <a:pPr algn="l">
                <a:lnSpc>
                  <a:spcPts val="7120"/>
                </a:lnSpc>
              </a:pPr>
              <a:endParaRPr sz="2400" dirty="0"/>
            </a:p>
            <a:p>
              <a:pPr algn="l">
                <a:lnSpc>
                  <a:spcPts val="7120"/>
                </a:lnSpc>
              </a:pPr>
              <a:r>
                <a:rPr lang="en-US" sz="6600" b="1" dirty="0">
                  <a:solidFill>
                    <a:srgbClr val="FFFFFF"/>
                  </a:solidFill>
                  <a:latin typeface="Montserrat Bold"/>
                  <a:ea typeface="Montserrat Bold"/>
                  <a:cs typeface="Montserrat Bold"/>
                  <a:sym typeface="Montserrat Bold"/>
                </a:rPr>
                <a:t>NEW MEXICO HOME RECOVERY PROGRAM: </a:t>
              </a:r>
              <a:r>
                <a:rPr lang="en-US" sz="6600" dirty="0">
                  <a:solidFill>
                    <a:srgbClr val="FFFFFF"/>
                  </a:solidFill>
                  <a:latin typeface="Montserrat" panose="00000500000000000000" pitchFamily="2" charset="0"/>
                  <a:ea typeface="Montserrat Bold"/>
                  <a:cs typeface="Mongolian Baiti" panose="03000500000000000000" pitchFamily="66" charset="0"/>
                  <a:sym typeface="Montserrat Bold"/>
                </a:rPr>
                <a:t>Chaves County </a:t>
              </a:r>
              <a:r>
                <a:rPr lang="en-US" sz="6600" dirty="0">
                  <a:solidFill>
                    <a:srgbClr val="FFFFFF"/>
                  </a:solidFill>
                  <a:latin typeface="Montserrat"/>
                  <a:ea typeface="Montserrat"/>
                  <a:cs typeface="Montserrat"/>
                  <a:sym typeface="Montserrat"/>
                </a:rPr>
                <a:t>Community Town Hall</a:t>
              </a:r>
            </a:p>
          </p:txBody>
        </p:sp>
      </p:grpSp>
      <p:grpSp>
        <p:nvGrpSpPr>
          <p:cNvPr id="11" name="Group 11"/>
          <p:cNvGrpSpPr/>
          <p:nvPr/>
        </p:nvGrpSpPr>
        <p:grpSpPr>
          <a:xfrm>
            <a:off x="270437" y="8602427"/>
            <a:ext cx="18017563" cy="1553074"/>
            <a:chOff x="0" y="0"/>
            <a:chExt cx="24023417" cy="2070765"/>
          </a:xfrm>
        </p:grpSpPr>
        <p:sp>
          <p:nvSpPr>
            <p:cNvPr id="12" name="Freeform 12"/>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3"/>
              <a:stretch>
                <a:fillRect/>
              </a:stretch>
            </a:blipFill>
          </p:spPr>
          <p:txBody>
            <a:bodyPr/>
            <a:lstStyle/>
            <a:p>
              <a:endParaRPr lang="en-US"/>
            </a:p>
          </p:txBody>
        </p:sp>
        <p:sp>
          <p:nvSpPr>
            <p:cNvPr id="13" name="Freeform 13"/>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3"/>
              <a:stretch>
                <a:fillRect/>
              </a:stretch>
            </a:blipFill>
          </p:spPr>
          <p:txBody>
            <a:bodyPr/>
            <a:lstStyle/>
            <a:p>
              <a:endParaRPr lang="en-US"/>
            </a:p>
          </p:txBody>
        </p:sp>
        <p:grpSp>
          <p:nvGrpSpPr>
            <p:cNvPr id="14" name="Group 14"/>
            <p:cNvGrpSpPr/>
            <p:nvPr/>
          </p:nvGrpSpPr>
          <p:grpSpPr>
            <a:xfrm>
              <a:off x="7170185" y="874497"/>
              <a:ext cx="16853232" cy="755164"/>
              <a:chOff x="0" y="0"/>
              <a:chExt cx="3329033" cy="149168"/>
            </a:xfrm>
          </p:grpSpPr>
          <p:sp>
            <p:nvSpPr>
              <p:cNvPr id="15" name="Freeform 15"/>
              <p:cNvSpPr/>
              <p:nvPr/>
            </p:nvSpPr>
            <p:spPr>
              <a:xfrm>
                <a:off x="0" y="0"/>
                <a:ext cx="3329034" cy="149168"/>
              </a:xfrm>
              <a:custGeom>
                <a:avLst/>
                <a:gdLst/>
                <a:ahLst/>
                <a:cxnLst/>
                <a:rect l="l" t="t" r="r" b="b"/>
                <a:pathLst>
                  <a:path w="3329034" h="149168">
                    <a:moveTo>
                      <a:pt x="0" y="0"/>
                    </a:moveTo>
                    <a:lnTo>
                      <a:pt x="3329034" y="0"/>
                    </a:lnTo>
                    <a:lnTo>
                      <a:pt x="3329034" y="149168"/>
                    </a:lnTo>
                    <a:lnTo>
                      <a:pt x="0" y="149168"/>
                    </a:lnTo>
                    <a:close/>
                  </a:path>
                </a:pathLst>
              </a:custGeom>
              <a:solidFill>
                <a:srgbClr val="122A6B"/>
              </a:solidFill>
            </p:spPr>
            <p:txBody>
              <a:bodyPr/>
              <a:lstStyle/>
              <a:p>
                <a:endParaRPr lang="en-US"/>
              </a:p>
            </p:txBody>
          </p:sp>
          <p:sp>
            <p:nvSpPr>
              <p:cNvPr id="16" name="TextBox 16"/>
              <p:cNvSpPr txBox="1"/>
              <p:nvPr/>
            </p:nvSpPr>
            <p:spPr>
              <a:xfrm>
                <a:off x="0" y="-38100"/>
                <a:ext cx="3329033" cy="187268"/>
              </a:xfrm>
              <a:prstGeom prst="rect">
                <a:avLst/>
              </a:prstGeom>
            </p:spPr>
            <p:txBody>
              <a:bodyPr lIns="50800" tIns="50800" rIns="50800" bIns="50800" rtlCol="0" anchor="ctr"/>
              <a:lstStyle/>
              <a:p>
                <a:pPr algn="ctr">
                  <a:lnSpc>
                    <a:spcPts val="2100"/>
                  </a:lnSpc>
                </a:pPr>
                <a:endParaRPr/>
              </a:p>
            </p:txBody>
          </p:sp>
        </p:grpSp>
        <p:sp>
          <p:nvSpPr>
            <p:cNvPr id="17" name="TextBox 17"/>
            <p:cNvSpPr txBox="1"/>
            <p:nvPr/>
          </p:nvSpPr>
          <p:spPr>
            <a:xfrm>
              <a:off x="8187333" y="967468"/>
              <a:ext cx="15499490" cy="506964"/>
            </a:xfrm>
            <a:prstGeom prst="rect">
              <a:avLst/>
            </a:prstGeom>
          </p:spPr>
          <p:txBody>
            <a:bodyPr lIns="0" tIns="0" rIns="0" bIns="0" rtlCol="0" anchor="t">
              <a:spAutoFit/>
            </a:bodyPr>
            <a:lstStyle/>
            <a:p>
              <a:pPr algn="r">
                <a:lnSpc>
                  <a:spcPts val="3232"/>
                </a:lnSpc>
              </a:pPr>
              <a:r>
                <a:rPr lang="en-US" sz="2308">
                  <a:solidFill>
                    <a:srgbClr val="FFFFFF"/>
                  </a:solidFill>
                  <a:latin typeface="Montserrat"/>
                  <a:ea typeface="Montserrat"/>
                  <a:cs typeface="Montserrat"/>
                  <a:sym typeface="Montserrat"/>
                </a:rPr>
                <a:t>New Mexico Department of Homeland Security &amp; Emergency Management</a:t>
              </a:r>
            </a:p>
          </p:txBody>
        </p:sp>
        <p:sp>
          <p:nvSpPr>
            <p:cNvPr id="18" name="Freeform 18"/>
            <p:cNvSpPr/>
            <p:nvPr/>
          </p:nvSpPr>
          <p:spPr>
            <a:xfrm>
              <a:off x="2116513" y="0"/>
              <a:ext cx="1691610" cy="2018828"/>
            </a:xfrm>
            <a:custGeom>
              <a:avLst/>
              <a:gdLst/>
              <a:ahLst/>
              <a:cxnLst/>
              <a:rect l="l" t="t" r="r" b="b"/>
              <a:pathLst>
                <a:path w="1691610" h="2018828">
                  <a:moveTo>
                    <a:pt x="0" y="0"/>
                  </a:moveTo>
                  <a:lnTo>
                    <a:pt x="1691610" y="0"/>
                  </a:lnTo>
                  <a:lnTo>
                    <a:pt x="1691610" y="2018828"/>
                  </a:lnTo>
                  <a:lnTo>
                    <a:pt x="0" y="2018828"/>
                  </a:lnTo>
                  <a:lnTo>
                    <a:pt x="0" y="0"/>
                  </a:lnTo>
                  <a:close/>
                </a:path>
              </a:pathLst>
            </a:custGeom>
            <a:blipFill>
              <a:blip r:embed="rId4"/>
              <a:stretch>
                <a:fillRect/>
              </a:stretch>
            </a:blipFill>
          </p:spPr>
          <p:txBody>
            <a:bodyPr/>
            <a:lstStyle/>
            <a:p>
              <a:endParaRPr lang="en-US"/>
            </a:p>
          </p:txBody>
        </p:sp>
        <p:sp>
          <p:nvSpPr>
            <p:cNvPr id="19" name="Freeform 19"/>
            <p:cNvSpPr/>
            <p:nvPr/>
          </p:nvSpPr>
          <p:spPr>
            <a:xfrm>
              <a:off x="0" y="0"/>
              <a:ext cx="2070765" cy="2070765"/>
            </a:xfrm>
            <a:custGeom>
              <a:avLst/>
              <a:gdLst/>
              <a:ahLst/>
              <a:cxnLst/>
              <a:rect l="l" t="t" r="r" b="b"/>
              <a:pathLst>
                <a:path w="2070765" h="2070765">
                  <a:moveTo>
                    <a:pt x="0" y="0"/>
                  </a:moveTo>
                  <a:lnTo>
                    <a:pt x="2070765" y="0"/>
                  </a:lnTo>
                  <a:lnTo>
                    <a:pt x="2070765" y="2070765"/>
                  </a:lnTo>
                  <a:lnTo>
                    <a:pt x="0" y="2070765"/>
                  </a:lnTo>
                  <a:lnTo>
                    <a:pt x="0" y="0"/>
                  </a:lnTo>
                  <a:close/>
                </a:path>
              </a:pathLst>
            </a:custGeom>
            <a:blipFill>
              <a:blip r:embed="rId5"/>
              <a:stretch>
                <a:fillRect t="-2581" b="-2581"/>
              </a:stretch>
            </a:blipFill>
          </p:spPr>
          <p:txBody>
            <a:bodyPr/>
            <a:lstStyle/>
            <a:p>
              <a:endParaRPr lang="en-US"/>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rot="-10800000">
            <a:off x="-4010168" y="0"/>
            <a:ext cx="14301987" cy="2720678"/>
            <a:chOff x="0" y="0"/>
            <a:chExt cx="794744" cy="151185"/>
          </a:xfrm>
        </p:grpSpPr>
        <p:sp>
          <p:nvSpPr>
            <p:cNvPr id="4" name="Freeform 4"/>
            <p:cNvSpPr/>
            <p:nvPr/>
          </p:nvSpPr>
          <p:spPr>
            <a:xfrm>
              <a:off x="0" y="0"/>
              <a:ext cx="794744" cy="151185"/>
            </a:xfrm>
            <a:custGeom>
              <a:avLst/>
              <a:gdLst/>
              <a:ahLst/>
              <a:cxnLst/>
              <a:rect l="l" t="t" r="r" b="b"/>
              <a:pathLst>
                <a:path w="794744" h="151185">
                  <a:moveTo>
                    <a:pt x="203200" y="0"/>
                  </a:moveTo>
                  <a:lnTo>
                    <a:pt x="591544" y="0"/>
                  </a:lnTo>
                  <a:lnTo>
                    <a:pt x="794744" y="151185"/>
                  </a:lnTo>
                  <a:lnTo>
                    <a:pt x="0" y="151185"/>
                  </a:lnTo>
                  <a:lnTo>
                    <a:pt x="203200" y="0"/>
                  </a:lnTo>
                  <a:close/>
                </a:path>
              </a:pathLst>
            </a:custGeom>
            <a:solidFill>
              <a:srgbClr val="122A6B"/>
            </a:solidFill>
          </p:spPr>
          <p:txBody>
            <a:bodyPr/>
            <a:lstStyle/>
            <a:p>
              <a:endParaRPr lang="en-US"/>
            </a:p>
          </p:txBody>
        </p:sp>
        <p:sp>
          <p:nvSpPr>
            <p:cNvPr id="5" name="TextBox 5"/>
            <p:cNvSpPr txBox="1"/>
            <p:nvPr/>
          </p:nvSpPr>
          <p:spPr>
            <a:xfrm>
              <a:off x="127000" y="-38100"/>
              <a:ext cx="540744" cy="189285"/>
            </a:xfrm>
            <a:prstGeom prst="rect">
              <a:avLst/>
            </a:prstGeom>
          </p:spPr>
          <p:txBody>
            <a:bodyPr lIns="50800" tIns="50800" rIns="50800" bIns="50800" rtlCol="0" anchor="ctr"/>
            <a:lstStyle/>
            <a:p>
              <a:pPr algn="ctr">
                <a:lnSpc>
                  <a:spcPts val="2100"/>
                </a:lnSpc>
              </a:pPr>
              <a:endParaRPr/>
            </a:p>
          </p:txBody>
        </p:sp>
      </p:grpSp>
      <p:grpSp>
        <p:nvGrpSpPr>
          <p:cNvPr id="6" name="Group 6"/>
          <p:cNvGrpSpPr/>
          <p:nvPr/>
        </p:nvGrpSpPr>
        <p:grpSpPr>
          <a:xfrm>
            <a:off x="1392535" y="4411046"/>
            <a:ext cx="4323421" cy="3427930"/>
            <a:chOff x="0" y="0"/>
            <a:chExt cx="1025131" cy="812800"/>
          </a:xfrm>
        </p:grpSpPr>
        <p:sp>
          <p:nvSpPr>
            <p:cNvPr id="7" name="Freeform 7"/>
            <p:cNvSpPr/>
            <p:nvPr/>
          </p:nvSpPr>
          <p:spPr>
            <a:xfrm>
              <a:off x="0" y="0"/>
              <a:ext cx="1025131" cy="812800"/>
            </a:xfrm>
            <a:custGeom>
              <a:avLst/>
              <a:gdLst/>
              <a:ahLst/>
              <a:cxnLst/>
              <a:rect l="l" t="t" r="r" b="b"/>
              <a:pathLst>
                <a:path w="1025131" h="812800">
                  <a:moveTo>
                    <a:pt x="0" y="0"/>
                  </a:moveTo>
                  <a:lnTo>
                    <a:pt x="1025131" y="0"/>
                  </a:lnTo>
                  <a:lnTo>
                    <a:pt x="1025131" y="812800"/>
                  </a:lnTo>
                  <a:lnTo>
                    <a:pt x="0" y="812800"/>
                  </a:lnTo>
                  <a:close/>
                </a:path>
              </a:pathLst>
            </a:custGeom>
            <a:solidFill>
              <a:srgbClr val="122A6B"/>
            </a:solidFill>
          </p:spPr>
          <p:txBody>
            <a:bodyPr/>
            <a:lstStyle/>
            <a:p>
              <a:endParaRPr lang="en-US"/>
            </a:p>
          </p:txBody>
        </p:sp>
        <p:sp>
          <p:nvSpPr>
            <p:cNvPr id="8" name="TextBox 8"/>
            <p:cNvSpPr txBox="1"/>
            <p:nvPr/>
          </p:nvSpPr>
          <p:spPr>
            <a:xfrm>
              <a:off x="0" y="-47625"/>
              <a:ext cx="1025131" cy="860425"/>
            </a:xfrm>
            <a:prstGeom prst="rect">
              <a:avLst/>
            </a:prstGeom>
          </p:spPr>
          <p:txBody>
            <a:bodyPr lIns="50800" tIns="50800" rIns="50800" bIns="50800" rtlCol="0" anchor="ctr"/>
            <a:lstStyle/>
            <a:p>
              <a:pPr algn="ctr">
                <a:lnSpc>
                  <a:spcPts val="3779"/>
                </a:lnSpc>
              </a:pPr>
              <a:r>
                <a:rPr lang="en-US" sz="2699">
                  <a:solidFill>
                    <a:srgbClr val="FFFFFF"/>
                  </a:solidFill>
                  <a:latin typeface="Montserrat"/>
                  <a:ea typeface="Montserrat"/>
                  <a:cs typeface="Montserrat"/>
                  <a:sym typeface="Montserrat"/>
                </a:rPr>
                <a:t>The State of New Mexico received </a:t>
              </a:r>
              <a:r>
                <a:rPr lang="en-US" sz="2699" b="1">
                  <a:solidFill>
                    <a:srgbClr val="FFFFFF"/>
                  </a:solidFill>
                  <a:latin typeface="Montserrat Bold"/>
                  <a:ea typeface="Montserrat Bold"/>
                  <a:cs typeface="Montserrat Bold"/>
                  <a:sym typeface="Montserrat Bold"/>
                </a:rPr>
                <a:t>$137M</a:t>
              </a:r>
              <a:r>
                <a:rPr lang="en-US" sz="2699">
                  <a:solidFill>
                    <a:srgbClr val="FFFFFF"/>
                  </a:solidFill>
                  <a:latin typeface="Montserrat"/>
                  <a:ea typeface="Montserrat"/>
                  <a:cs typeface="Montserrat"/>
                  <a:sym typeface="Montserrat"/>
                </a:rPr>
                <a:t> in CDBG-DR funding.</a:t>
              </a:r>
            </a:p>
          </p:txBody>
        </p:sp>
      </p:grpSp>
      <p:grpSp>
        <p:nvGrpSpPr>
          <p:cNvPr id="9" name="Group 9"/>
          <p:cNvGrpSpPr/>
          <p:nvPr/>
        </p:nvGrpSpPr>
        <p:grpSpPr>
          <a:xfrm>
            <a:off x="6982290" y="4411046"/>
            <a:ext cx="4323421" cy="3427930"/>
            <a:chOff x="0" y="0"/>
            <a:chExt cx="1025131" cy="812800"/>
          </a:xfrm>
        </p:grpSpPr>
        <p:sp>
          <p:nvSpPr>
            <p:cNvPr id="10" name="Freeform 10"/>
            <p:cNvSpPr/>
            <p:nvPr/>
          </p:nvSpPr>
          <p:spPr>
            <a:xfrm>
              <a:off x="0" y="0"/>
              <a:ext cx="1025131" cy="812800"/>
            </a:xfrm>
            <a:custGeom>
              <a:avLst/>
              <a:gdLst/>
              <a:ahLst/>
              <a:cxnLst/>
              <a:rect l="l" t="t" r="r" b="b"/>
              <a:pathLst>
                <a:path w="1025131" h="812800">
                  <a:moveTo>
                    <a:pt x="0" y="0"/>
                  </a:moveTo>
                  <a:lnTo>
                    <a:pt x="1025131" y="0"/>
                  </a:lnTo>
                  <a:lnTo>
                    <a:pt x="1025131" y="812800"/>
                  </a:lnTo>
                  <a:lnTo>
                    <a:pt x="0" y="812800"/>
                  </a:lnTo>
                  <a:close/>
                </a:path>
              </a:pathLst>
            </a:custGeom>
            <a:solidFill>
              <a:srgbClr val="122A6B"/>
            </a:solidFill>
          </p:spPr>
          <p:txBody>
            <a:bodyPr/>
            <a:lstStyle/>
            <a:p>
              <a:endParaRPr lang="en-US"/>
            </a:p>
          </p:txBody>
        </p:sp>
        <p:sp>
          <p:nvSpPr>
            <p:cNvPr id="11" name="TextBox 11"/>
            <p:cNvSpPr txBox="1"/>
            <p:nvPr/>
          </p:nvSpPr>
          <p:spPr>
            <a:xfrm>
              <a:off x="0" y="-47625"/>
              <a:ext cx="1025131" cy="860425"/>
            </a:xfrm>
            <a:prstGeom prst="rect">
              <a:avLst/>
            </a:prstGeom>
          </p:spPr>
          <p:txBody>
            <a:bodyPr lIns="50800" tIns="50800" rIns="50800" bIns="50800" rtlCol="0" anchor="ctr"/>
            <a:lstStyle/>
            <a:p>
              <a:pPr algn="ctr">
                <a:lnSpc>
                  <a:spcPts val="3779"/>
                </a:lnSpc>
              </a:pPr>
              <a:r>
                <a:rPr lang="en-US" sz="2699">
                  <a:solidFill>
                    <a:srgbClr val="FFFFFF"/>
                  </a:solidFill>
                  <a:latin typeface="Montserrat"/>
                  <a:ea typeface="Montserrat"/>
                  <a:cs typeface="Montserrat"/>
                  <a:sym typeface="Montserrat"/>
                </a:rPr>
                <a:t>Funds are allocated by </a:t>
              </a:r>
              <a:r>
                <a:rPr lang="en-US" sz="2699" b="1">
                  <a:solidFill>
                    <a:srgbClr val="FFFFFF"/>
                  </a:solidFill>
                  <a:latin typeface="Montserrat Bold"/>
                  <a:ea typeface="Montserrat Bold"/>
                  <a:cs typeface="Montserrat Bold"/>
                  <a:sym typeface="Montserrat Bold"/>
                </a:rPr>
                <a:t>U.S. Department of Housing and Urban Development (HUD).</a:t>
              </a:r>
            </a:p>
          </p:txBody>
        </p:sp>
      </p:grpSp>
      <p:sp>
        <p:nvSpPr>
          <p:cNvPr id="12" name="TextBox 12"/>
          <p:cNvSpPr txBox="1"/>
          <p:nvPr/>
        </p:nvSpPr>
        <p:spPr>
          <a:xfrm>
            <a:off x="465324" y="310385"/>
            <a:ext cx="7950933" cy="1828800"/>
          </a:xfrm>
          <a:prstGeom prst="rect">
            <a:avLst/>
          </a:prstGeom>
        </p:spPr>
        <p:txBody>
          <a:bodyPr lIns="0" tIns="0" rIns="0" bIns="0" rtlCol="0" anchor="t">
            <a:spAutoFit/>
          </a:bodyPr>
          <a:lstStyle/>
          <a:p>
            <a:pPr algn="l">
              <a:lnSpc>
                <a:spcPts val="7200"/>
              </a:lnSpc>
            </a:pPr>
            <a:r>
              <a:rPr lang="en-US" sz="6000" dirty="0">
                <a:solidFill>
                  <a:srgbClr val="FFFFFF"/>
                </a:solidFill>
                <a:latin typeface="Montserrat"/>
                <a:ea typeface="Montserrat"/>
                <a:cs typeface="Montserrat"/>
                <a:sym typeface="Montserrat"/>
              </a:rPr>
              <a:t>PROGRAM </a:t>
            </a:r>
            <a:r>
              <a:rPr lang="en-US" sz="6000" b="1" dirty="0">
                <a:solidFill>
                  <a:srgbClr val="FFFFFF"/>
                </a:solidFill>
                <a:latin typeface="Montserrat Bold"/>
                <a:ea typeface="Montserrat Bold"/>
                <a:cs typeface="Montserrat Bold"/>
                <a:sym typeface="Montserrat Bold"/>
              </a:rPr>
              <a:t>OVERVIEW</a:t>
            </a:r>
          </a:p>
        </p:txBody>
      </p:sp>
      <p:grpSp>
        <p:nvGrpSpPr>
          <p:cNvPr id="13" name="Group 13"/>
          <p:cNvGrpSpPr/>
          <p:nvPr/>
        </p:nvGrpSpPr>
        <p:grpSpPr>
          <a:xfrm>
            <a:off x="12572535" y="4411046"/>
            <a:ext cx="4323421" cy="3427930"/>
            <a:chOff x="0" y="0"/>
            <a:chExt cx="1025131" cy="812800"/>
          </a:xfrm>
        </p:grpSpPr>
        <p:sp>
          <p:nvSpPr>
            <p:cNvPr id="14" name="Freeform 14"/>
            <p:cNvSpPr/>
            <p:nvPr/>
          </p:nvSpPr>
          <p:spPr>
            <a:xfrm>
              <a:off x="0" y="0"/>
              <a:ext cx="1025131" cy="812800"/>
            </a:xfrm>
            <a:custGeom>
              <a:avLst/>
              <a:gdLst/>
              <a:ahLst/>
              <a:cxnLst/>
              <a:rect l="l" t="t" r="r" b="b"/>
              <a:pathLst>
                <a:path w="1025131" h="812800">
                  <a:moveTo>
                    <a:pt x="0" y="0"/>
                  </a:moveTo>
                  <a:lnTo>
                    <a:pt x="1025131" y="0"/>
                  </a:lnTo>
                  <a:lnTo>
                    <a:pt x="1025131" y="812800"/>
                  </a:lnTo>
                  <a:lnTo>
                    <a:pt x="0" y="812800"/>
                  </a:lnTo>
                  <a:close/>
                </a:path>
              </a:pathLst>
            </a:custGeom>
            <a:solidFill>
              <a:srgbClr val="122A6B"/>
            </a:solidFill>
          </p:spPr>
          <p:txBody>
            <a:bodyPr/>
            <a:lstStyle/>
            <a:p>
              <a:endParaRPr lang="en-US"/>
            </a:p>
          </p:txBody>
        </p:sp>
        <p:sp>
          <p:nvSpPr>
            <p:cNvPr id="15" name="TextBox 15"/>
            <p:cNvSpPr txBox="1"/>
            <p:nvPr/>
          </p:nvSpPr>
          <p:spPr>
            <a:xfrm>
              <a:off x="0" y="-47625"/>
              <a:ext cx="1025131" cy="860425"/>
            </a:xfrm>
            <a:prstGeom prst="rect">
              <a:avLst/>
            </a:prstGeom>
          </p:spPr>
          <p:txBody>
            <a:bodyPr lIns="50800" tIns="50800" rIns="50800" bIns="50800" rtlCol="0" anchor="ctr"/>
            <a:lstStyle/>
            <a:p>
              <a:pPr algn="ctr">
                <a:lnSpc>
                  <a:spcPts val="3779"/>
                </a:lnSpc>
              </a:pPr>
              <a:r>
                <a:rPr lang="en-US" sz="2699" dirty="0">
                  <a:solidFill>
                    <a:srgbClr val="FFFFFF"/>
                  </a:solidFill>
                  <a:latin typeface="Montserrat"/>
                  <a:ea typeface="Montserrat"/>
                  <a:cs typeface="Montserrat"/>
                  <a:sym typeface="Montserrat"/>
                </a:rPr>
                <a:t>All funding must be used to recover from disasters which were federally declared in </a:t>
              </a:r>
              <a:r>
                <a:rPr lang="en-US" sz="2699" b="1" dirty="0">
                  <a:solidFill>
                    <a:srgbClr val="FFFFFF"/>
                  </a:solidFill>
                  <a:latin typeface="Montserrat Bold"/>
                  <a:ea typeface="Montserrat Bold"/>
                  <a:cs typeface="Montserrat Bold"/>
                  <a:sym typeface="Montserrat Bold"/>
                </a:rPr>
                <a:t>2024 (DR-4795 or DR-4843).</a:t>
              </a:r>
            </a:p>
          </p:txBody>
        </p:sp>
      </p:grpSp>
      <p:sp>
        <p:nvSpPr>
          <p:cNvPr id="16" name="TextBox 16"/>
          <p:cNvSpPr txBox="1"/>
          <p:nvPr/>
        </p:nvSpPr>
        <p:spPr>
          <a:xfrm>
            <a:off x="842776" y="3022937"/>
            <a:ext cx="17780178" cy="1076325"/>
          </a:xfrm>
          <a:prstGeom prst="rect">
            <a:avLst/>
          </a:prstGeom>
        </p:spPr>
        <p:txBody>
          <a:bodyPr lIns="0" tIns="0" rIns="0" bIns="0" rtlCol="0" anchor="t">
            <a:spAutoFit/>
          </a:bodyPr>
          <a:lstStyle/>
          <a:p>
            <a:pPr algn="l">
              <a:lnSpc>
                <a:spcPts val="4200"/>
              </a:lnSpc>
            </a:pPr>
            <a:r>
              <a:rPr lang="en-US" sz="3500" b="1" dirty="0">
                <a:solidFill>
                  <a:srgbClr val="122A6B"/>
                </a:solidFill>
                <a:latin typeface="Montserrat Bold"/>
                <a:ea typeface="Montserrat Bold"/>
                <a:cs typeface="Montserrat Bold"/>
                <a:sym typeface="Montserrat Bold"/>
              </a:rPr>
              <a:t>The New Mexico Home Recovery Program is funded through the Community Development Block Grant for Disaster Recovery (CDBG-DR).</a:t>
            </a:r>
          </a:p>
        </p:txBody>
      </p:sp>
      <p:grpSp>
        <p:nvGrpSpPr>
          <p:cNvPr id="17" name="Group 17"/>
          <p:cNvGrpSpPr/>
          <p:nvPr/>
        </p:nvGrpSpPr>
        <p:grpSpPr>
          <a:xfrm>
            <a:off x="270437" y="8602427"/>
            <a:ext cx="18017563" cy="1553074"/>
            <a:chOff x="0" y="0"/>
            <a:chExt cx="24023417" cy="2070765"/>
          </a:xfrm>
        </p:grpSpPr>
        <p:sp>
          <p:nvSpPr>
            <p:cNvPr id="18" name="Freeform 18"/>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2"/>
              <a:stretch>
                <a:fillRect/>
              </a:stretch>
            </a:blipFill>
          </p:spPr>
          <p:txBody>
            <a:bodyPr/>
            <a:lstStyle/>
            <a:p>
              <a:endParaRPr lang="en-US"/>
            </a:p>
          </p:txBody>
        </p:sp>
        <p:sp>
          <p:nvSpPr>
            <p:cNvPr id="19" name="Freeform 19"/>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2"/>
              <a:stretch>
                <a:fillRect/>
              </a:stretch>
            </a:blipFill>
          </p:spPr>
          <p:txBody>
            <a:bodyPr/>
            <a:lstStyle/>
            <a:p>
              <a:endParaRPr lang="en-US"/>
            </a:p>
          </p:txBody>
        </p:sp>
        <p:grpSp>
          <p:nvGrpSpPr>
            <p:cNvPr id="20" name="Group 20"/>
            <p:cNvGrpSpPr/>
            <p:nvPr/>
          </p:nvGrpSpPr>
          <p:grpSpPr>
            <a:xfrm>
              <a:off x="7170185" y="874497"/>
              <a:ext cx="16853232" cy="755164"/>
              <a:chOff x="0" y="0"/>
              <a:chExt cx="3329033" cy="149168"/>
            </a:xfrm>
          </p:grpSpPr>
          <p:sp>
            <p:nvSpPr>
              <p:cNvPr id="21" name="Freeform 21"/>
              <p:cNvSpPr/>
              <p:nvPr/>
            </p:nvSpPr>
            <p:spPr>
              <a:xfrm>
                <a:off x="0" y="0"/>
                <a:ext cx="3329034" cy="149168"/>
              </a:xfrm>
              <a:custGeom>
                <a:avLst/>
                <a:gdLst/>
                <a:ahLst/>
                <a:cxnLst/>
                <a:rect l="l" t="t" r="r" b="b"/>
                <a:pathLst>
                  <a:path w="3329034" h="149168">
                    <a:moveTo>
                      <a:pt x="0" y="0"/>
                    </a:moveTo>
                    <a:lnTo>
                      <a:pt x="3329034" y="0"/>
                    </a:lnTo>
                    <a:lnTo>
                      <a:pt x="3329034" y="149168"/>
                    </a:lnTo>
                    <a:lnTo>
                      <a:pt x="0" y="149168"/>
                    </a:lnTo>
                    <a:close/>
                  </a:path>
                </a:pathLst>
              </a:custGeom>
              <a:solidFill>
                <a:srgbClr val="122A6B"/>
              </a:solidFill>
            </p:spPr>
            <p:txBody>
              <a:bodyPr/>
              <a:lstStyle/>
              <a:p>
                <a:endParaRPr lang="en-US"/>
              </a:p>
            </p:txBody>
          </p:sp>
          <p:sp>
            <p:nvSpPr>
              <p:cNvPr id="22" name="TextBox 22"/>
              <p:cNvSpPr txBox="1"/>
              <p:nvPr/>
            </p:nvSpPr>
            <p:spPr>
              <a:xfrm>
                <a:off x="0" y="-38100"/>
                <a:ext cx="3329033" cy="187268"/>
              </a:xfrm>
              <a:prstGeom prst="rect">
                <a:avLst/>
              </a:prstGeom>
            </p:spPr>
            <p:txBody>
              <a:bodyPr lIns="50800" tIns="50800" rIns="50800" bIns="50800" rtlCol="0" anchor="ctr"/>
              <a:lstStyle/>
              <a:p>
                <a:pPr algn="ctr">
                  <a:lnSpc>
                    <a:spcPts val="2100"/>
                  </a:lnSpc>
                </a:pPr>
                <a:endParaRPr/>
              </a:p>
            </p:txBody>
          </p:sp>
        </p:grpSp>
        <p:sp>
          <p:nvSpPr>
            <p:cNvPr id="23" name="TextBox 23"/>
            <p:cNvSpPr txBox="1"/>
            <p:nvPr/>
          </p:nvSpPr>
          <p:spPr>
            <a:xfrm>
              <a:off x="8187333" y="967468"/>
              <a:ext cx="15499490" cy="506964"/>
            </a:xfrm>
            <a:prstGeom prst="rect">
              <a:avLst/>
            </a:prstGeom>
          </p:spPr>
          <p:txBody>
            <a:bodyPr lIns="0" tIns="0" rIns="0" bIns="0" rtlCol="0" anchor="t">
              <a:spAutoFit/>
            </a:bodyPr>
            <a:lstStyle/>
            <a:p>
              <a:pPr algn="r">
                <a:lnSpc>
                  <a:spcPts val="3232"/>
                </a:lnSpc>
              </a:pPr>
              <a:r>
                <a:rPr lang="en-US" sz="2308">
                  <a:solidFill>
                    <a:srgbClr val="FFFFFF"/>
                  </a:solidFill>
                  <a:latin typeface="Montserrat"/>
                  <a:ea typeface="Montserrat"/>
                  <a:cs typeface="Montserrat"/>
                  <a:sym typeface="Montserrat"/>
                </a:rPr>
                <a:t>New Mexico Department of Homeland Security &amp; Emergency Management</a:t>
              </a:r>
            </a:p>
          </p:txBody>
        </p:sp>
        <p:sp>
          <p:nvSpPr>
            <p:cNvPr id="24" name="Freeform 24"/>
            <p:cNvSpPr/>
            <p:nvPr/>
          </p:nvSpPr>
          <p:spPr>
            <a:xfrm>
              <a:off x="2116513" y="0"/>
              <a:ext cx="1691610" cy="2018828"/>
            </a:xfrm>
            <a:custGeom>
              <a:avLst/>
              <a:gdLst/>
              <a:ahLst/>
              <a:cxnLst/>
              <a:rect l="l" t="t" r="r" b="b"/>
              <a:pathLst>
                <a:path w="1691610" h="2018828">
                  <a:moveTo>
                    <a:pt x="0" y="0"/>
                  </a:moveTo>
                  <a:lnTo>
                    <a:pt x="1691610" y="0"/>
                  </a:lnTo>
                  <a:lnTo>
                    <a:pt x="1691610" y="2018828"/>
                  </a:lnTo>
                  <a:lnTo>
                    <a:pt x="0" y="2018828"/>
                  </a:lnTo>
                  <a:lnTo>
                    <a:pt x="0" y="0"/>
                  </a:lnTo>
                  <a:close/>
                </a:path>
              </a:pathLst>
            </a:custGeom>
            <a:blipFill>
              <a:blip r:embed="rId3"/>
              <a:stretch>
                <a:fillRect/>
              </a:stretch>
            </a:blipFill>
          </p:spPr>
          <p:txBody>
            <a:bodyPr/>
            <a:lstStyle/>
            <a:p>
              <a:endParaRPr lang="en-US"/>
            </a:p>
          </p:txBody>
        </p:sp>
        <p:sp>
          <p:nvSpPr>
            <p:cNvPr id="25" name="Freeform 25"/>
            <p:cNvSpPr/>
            <p:nvPr/>
          </p:nvSpPr>
          <p:spPr>
            <a:xfrm>
              <a:off x="0" y="0"/>
              <a:ext cx="2070765" cy="2070765"/>
            </a:xfrm>
            <a:custGeom>
              <a:avLst/>
              <a:gdLst/>
              <a:ahLst/>
              <a:cxnLst/>
              <a:rect l="l" t="t" r="r" b="b"/>
              <a:pathLst>
                <a:path w="2070765" h="2070765">
                  <a:moveTo>
                    <a:pt x="0" y="0"/>
                  </a:moveTo>
                  <a:lnTo>
                    <a:pt x="2070765" y="0"/>
                  </a:lnTo>
                  <a:lnTo>
                    <a:pt x="2070765" y="2070765"/>
                  </a:lnTo>
                  <a:lnTo>
                    <a:pt x="0" y="2070765"/>
                  </a:lnTo>
                  <a:lnTo>
                    <a:pt x="0" y="0"/>
                  </a:lnTo>
                  <a:close/>
                </a:path>
              </a:pathLst>
            </a:custGeom>
            <a:blipFill>
              <a:blip r:embed="rId4"/>
              <a:stretch>
                <a:fillRect t="-2581" b="-2581"/>
              </a:stretch>
            </a:blipFill>
          </p:spPr>
          <p:txBody>
            <a:bodyPr/>
            <a:lstStyle/>
            <a:p>
              <a:endParaRPr lang="en-US"/>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a:xfrm>
            <a:off x="2767195" y="3031545"/>
            <a:ext cx="12753609" cy="5292748"/>
          </a:xfrm>
          <a:custGeom>
            <a:avLst/>
            <a:gdLst/>
            <a:ahLst/>
            <a:cxnLst/>
            <a:rect l="l" t="t" r="r" b="b"/>
            <a:pathLst>
              <a:path w="12753609" h="5292748">
                <a:moveTo>
                  <a:pt x="0" y="0"/>
                </a:moveTo>
                <a:lnTo>
                  <a:pt x="12753608" y="0"/>
                </a:lnTo>
                <a:lnTo>
                  <a:pt x="12753608" y="5292747"/>
                </a:lnTo>
                <a:lnTo>
                  <a:pt x="0" y="5292747"/>
                </a:lnTo>
                <a:lnTo>
                  <a:pt x="0" y="0"/>
                </a:lnTo>
                <a:close/>
              </a:path>
            </a:pathLst>
          </a:custGeom>
          <a:blipFill>
            <a:blip r:embed="rId2"/>
            <a:stretch>
              <a:fillRect/>
            </a:stretch>
          </a:blipFill>
        </p:spPr>
        <p:txBody>
          <a:bodyPr/>
          <a:lstStyle/>
          <a:p>
            <a:endParaRPr lang="en-US"/>
          </a:p>
        </p:txBody>
      </p:sp>
      <p:grpSp>
        <p:nvGrpSpPr>
          <p:cNvPr id="8" name="Group 8"/>
          <p:cNvGrpSpPr/>
          <p:nvPr/>
        </p:nvGrpSpPr>
        <p:grpSpPr>
          <a:xfrm>
            <a:off x="270437" y="8602427"/>
            <a:ext cx="18017563" cy="1553074"/>
            <a:chOff x="0" y="0"/>
            <a:chExt cx="24023417" cy="2070765"/>
          </a:xfrm>
        </p:grpSpPr>
        <p:sp>
          <p:nvSpPr>
            <p:cNvPr id="9" name="Freeform 9"/>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3"/>
              <a:stretch>
                <a:fillRect/>
              </a:stretch>
            </a:blipFill>
          </p:spPr>
          <p:txBody>
            <a:bodyPr/>
            <a:lstStyle/>
            <a:p>
              <a:endParaRPr lang="en-US"/>
            </a:p>
          </p:txBody>
        </p:sp>
        <p:sp>
          <p:nvSpPr>
            <p:cNvPr id="10" name="Freeform 10"/>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3"/>
              <a:stretch>
                <a:fillRect/>
              </a:stretch>
            </a:blipFill>
          </p:spPr>
          <p:txBody>
            <a:bodyPr/>
            <a:lstStyle/>
            <a:p>
              <a:endParaRPr lang="en-US"/>
            </a:p>
          </p:txBody>
        </p:sp>
        <p:grpSp>
          <p:nvGrpSpPr>
            <p:cNvPr id="11" name="Group 11"/>
            <p:cNvGrpSpPr/>
            <p:nvPr/>
          </p:nvGrpSpPr>
          <p:grpSpPr>
            <a:xfrm>
              <a:off x="7170185" y="874497"/>
              <a:ext cx="16853232" cy="755164"/>
              <a:chOff x="0" y="0"/>
              <a:chExt cx="3329033" cy="149168"/>
            </a:xfrm>
          </p:grpSpPr>
          <p:sp>
            <p:nvSpPr>
              <p:cNvPr id="12" name="Freeform 12"/>
              <p:cNvSpPr/>
              <p:nvPr/>
            </p:nvSpPr>
            <p:spPr>
              <a:xfrm>
                <a:off x="0" y="0"/>
                <a:ext cx="3329034" cy="149168"/>
              </a:xfrm>
              <a:custGeom>
                <a:avLst/>
                <a:gdLst/>
                <a:ahLst/>
                <a:cxnLst/>
                <a:rect l="l" t="t" r="r" b="b"/>
                <a:pathLst>
                  <a:path w="3329034" h="149168">
                    <a:moveTo>
                      <a:pt x="0" y="0"/>
                    </a:moveTo>
                    <a:lnTo>
                      <a:pt x="3329034" y="0"/>
                    </a:lnTo>
                    <a:lnTo>
                      <a:pt x="3329034" y="149168"/>
                    </a:lnTo>
                    <a:lnTo>
                      <a:pt x="0" y="149168"/>
                    </a:lnTo>
                    <a:close/>
                  </a:path>
                </a:pathLst>
              </a:custGeom>
              <a:solidFill>
                <a:srgbClr val="122A6B"/>
              </a:solidFill>
            </p:spPr>
            <p:txBody>
              <a:bodyPr/>
              <a:lstStyle/>
              <a:p>
                <a:endParaRPr lang="en-US"/>
              </a:p>
            </p:txBody>
          </p:sp>
          <p:sp>
            <p:nvSpPr>
              <p:cNvPr id="13" name="TextBox 13"/>
              <p:cNvSpPr txBox="1"/>
              <p:nvPr/>
            </p:nvSpPr>
            <p:spPr>
              <a:xfrm>
                <a:off x="0" y="-38100"/>
                <a:ext cx="3329033" cy="187268"/>
              </a:xfrm>
              <a:prstGeom prst="rect">
                <a:avLst/>
              </a:prstGeom>
            </p:spPr>
            <p:txBody>
              <a:bodyPr lIns="50800" tIns="50800" rIns="50800" bIns="50800" rtlCol="0" anchor="ctr"/>
              <a:lstStyle/>
              <a:p>
                <a:pPr algn="ctr">
                  <a:lnSpc>
                    <a:spcPts val="2100"/>
                  </a:lnSpc>
                </a:pPr>
                <a:endParaRPr/>
              </a:p>
            </p:txBody>
          </p:sp>
        </p:grpSp>
        <p:sp>
          <p:nvSpPr>
            <p:cNvPr id="14" name="TextBox 14"/>
            <p:cNvSpPr txBox="1"/>
            <p:nvPr/>
          </p:nvSpPr>
          <p:spPr>
            <a:xfrm>
              <a:off x="8187333" y="967468"/>
              <a:ext cx="15499490" cy="506964"/>
            </a:xfrm>
            <a:prstGeom prst="rect">
              <a:avLst/>
            </a:prstGeom>
          </p:spPr>
          <p:txBody>
            <a:bodyPr lIns="0" tIns="0" rIns="0" bIns="0" rtlCol="0" anchor="t">
              <a:spAutoFit/>
            </a:bodyPr>
            <a:lstStyle/>
            <a:p>
              <a:pPr algn="r">
                <a:lnSpc>
                  <a:spcPts val="3232"/>
                </a:lnSpc>
              </a:pPr>
              <a:r>
                <a:rPr lang="en-US" sz="2308">
                  <a:solidFill>
                    <a:srgbClr val="FFFFFF"/>
                  </a:solidFill>
                  <a:latin typeface="Montserrat"/>
                  <a:ea typeface="Montserrat"/>
                  <a:cs typeface="Montserrat"/>
                  <a:sym typeface="Montserrat"/>
                </a:rPr>
                <a:t>New Mexico Department of Homeland Security &amp; Emergency Management</a:t>
              </a:r>
            </a:p>
          </p:txBody>
        </p:sp>
        <p:sp>
          <p:nvSpPr>
            <p:cNvPr id="15" name="Freeform 15"/>
            <p:cNvSpPr/>
            <p:nvPr/>
          </p:nvSpPr>
          <p:spPr>
            <a:xfrm>
              <a:off x="2116513" y="0"/>
              <a:ext cx="1691610" cy="2018828"/>
            </a:xfrm>
            <a:custGeom>
              <a:avLst/>
              <a:gdLst/>
              <a:ahLst/>
              <a:cxnLst/>
              <a:rect l="l" t="t" r="r" b="b"/>
              <a:pathLst>
                <a:path w="1691610" h="2018828">
                  <a:moveTo>
                    <a:pt x="0" y="0"/>
                  </a:moveTo>
                  <a:lnTo>
                    <a:pt x="1691610" y="0"/>
                  </a:lnTo>
                  <a:lnTo>
                    <a:pt x="1691610" y="2018828"/>
                  </a:lnTo>
                  <a:lnTo>
                    <a:pt x="0" y="2018828"/>
                  </a:lnTo>
                  <a:lnTo>
                    <a:pt x="0" y="0"/>
                  </a:lnTo>
                  <a:close/>
                </a:path>
              </a:pathLst>
            </a:custGeom>
            <a:blipFill>
              <a:blip r:embed="rId4"/>
              <a:stretch>
                <a:fillRect/>
              </a:stretch>
            </a:blipFill>
          </p:spPr>
          <p:txBody>
            <a:bodyPr/>
            <a:lstStyle/>
            <a:p>
              <a:endParaRPr lang="en-US"/>
            </a:p>
          </p:txBody>
        </p:sp>
        <p:sp>
          <p:nvSpPr>
            <p:cNvPr id="16" name="Freeform 16"/>
            <p:cNvSpPr/>
            <p:nvPr/>
          </p:nvSpPr>
          <p:spPr>
            <a:xfrm>
              <a:off x="0" y="0"/>
              <a:ext cx="2070765" cy="2070765"/>
            </a:xfrm>
            <a:custGeom>
              <a:avLst/>
              <a:gdLst/>
              <a:ahLst/>
              <a:cxnLst/>
              <a:rect l="l" t="t" r="r" b="b"/>
              <a:pathLst>
                <a:path w="2070765" h="2070765">
                  <a:moveTo>
                    <a:pt x="0" y="0"/>
                  </a:moveTo>
                  <a:lnTo>
                    <a:pt x="2070765" y="0"/>
                  </a:lnTo>
                  <a:lnTo>
                    <a:pt x="2070765" y="2070765"/>
                  </a:lnTo>
                  <a:lnTo>
                    <a:pt x="0" y="2070765"/>
                  </a:lnTo>
                  <a:lnTo>
                    <a:pt x="0" y="0"/>
                  </a:lnTo>
                  <a:close/>
                </a:path>
              </a:pathLst>
            </a:custGeom>
            <a:blipFill>
              <a:blip r:embed="rId5"/>
              <a:stretch>
                <a:fillRect t="-2581" b="-2581"/>
              </a:stretch>
            </a:blipFill>
          </p:spPr>
          <p:txBody>
            <a:bodyPr/>
            <a:lstStyle/>
            <a:p>
              <a:endParaRPr lang="en-US"/>
            </a:p>
          </p:txBody>
        </p:sp>
      </p:grpSp>
      <p:grpSp>
        <p:nvGrpSpPr>
          <p:cNvPr id="17" name="Group 3">
            <a:extLst>
              <a:ext uri="{FF2B5EF4-FFF2-40B4-BE49-F238E27FC236}">
                <a16:creationId xmlns:a16="http://schemas.microsoft.com/office/drawing/2014/main" id="{C23F750E-9D79-19D3-3BC1-4953E0B3049C}"/>
              </a:ext>
            </a:extLst>
          </p:cNvPr>
          <p:cNvGrpSpPr/>
          <p:nvPr/>
        </p:nvGrpSpPr>
        <p:grpSpPr>
          <a:xfrm rot="-10800000">
            <a:off x="-4010170" y="0"/>
            <a:ext cx="15440169" cy="2720678"/>
            <a:chOff x="0" y="0"/>
            <a:chExt cx="794744" cy="151185"/>
          </a:xfrm>
        </p:grpSpPr>
        <p:sp>
          <p:nvSpPr>
            <p:cNvPr id="18" name="Freeform 4">
              <a:extLst>
                <a:ext uri="{FF2B5EF4-FFF2-40B4-BE49-F238E27FC236}">
                  <a16:creationId xmlns:a16="http://schemas.microsoft.com/office/drawing/2014/main" id="{8632E23A-9143-5B08-B912-3D9EBD555577}"/>
                </a:ext>
              </a:extLst>
            </p:cNvPr>
            <p:cNvSpPr/>
            <p:nvPr/>
          </p:nvSpPr>
          <p:spPr>
            <a:xfrm>
              <a:off x="0" y="0"/>
              <a:ext cx="794744" cy="151185"/>
            </a:xfrm>
            <a:custGeom>
              <a:avLst/>
              <a:gdLst/>
              <a:ahLst/>
              <a:cxnLst/>
              <a:rect l="l" t="t" r="r" b="b"/>
              <a:pathLst>
                <a:path w="794744" h="151185">
                  <a:moveTo>
                    <a:pt x="203200" y="0"/>
                  </a:moveTo>
                  <a:lnTo>
                    <a:pt x="591544" y="0"/>
                  </a:lnTo>
                  <a:lnTo>
                    <a:pt x="794744" y="151185"/>
                  </a:lnTo>
                  <a:lnTo>
                    <a:pt x="0" y="151185"/>
                  </a:lnTo>
                  <a:lnTo>
                    <a:pt x="203200" y="0"/>
                  </a:lnTo>
                  <a:close/>
                </a:path>
              </a:pathLst>
            </a:custGeom>
            <a:solidFill>
              <a:srgbClr val="122A6B"/>
            </a:solidFill>
          </p:spPr>
          <p:txBody>
            <a:bodyPr/>
            <a:lstStyle/>
            <a:p>
              <a:endParaRPr lang="en-US"/>
            </a:p>
          </p:txBody>
        </p:sp>
        <p:sp>
          <p:nvSpPr>
            <p:cNvPr id="19" name="TextBox 5">
              <a:extLst>
                <a:ext uri="{FF2B5EF4-FFF2-40B4-BE49-F238E27FC236}">
                  <a16:creationId xmlns:a16="http://schemas.microsoft.com/office/drawing/2014/main" id="{652F1C91-B5E0-AFA7-9831-A7487BA0E728}"/>
                </a:ext>
              </a:extLst>
            </p:cNvPr>
            <p:cNvSpPr txBox="1"/>
            <p:nvPr/>
          </p:nvSpPr>
          <p:spPr>
            <a:xfrm>
              <a:off x="127000" y="-38100"/>
              <a:ext cx="540744" cy="189285"/>
            </a:xfrm>
            <a:prstGeom prst="rect">
              <a:avLst/>
            </a:prstGeom>
          </p:spPr>
          <p:txBody>
            <a:bodyPr lIns="50800" tIns="50800" rIns="50800" bIns="50800" rtlCol="0" anchor="ctr"/>
            <a:lstStyle/>
            <a:p>
              <a:pPr algn="ctr">
                <a:lnSpc>
                  <a:spcPts val="2100"/>
                </a:lnSpc>
              </a:pPr>
              <a:endParaRPr/>
            </a:p>
          </p:txBody>
        </p:sp>
      </p:grpSp>
      <p:sp>
        <p:nvSpPr>
          <p:cNvPr id="20" name="TextBox 12">
            <a:extLst>
              <a:ext uri="{FF2B5EF4-FFF2-40B4-BE49-F238E27FC236}">
                <a16:creationId xmlns:a16="http://schemas.microsoft.com/office/drawing/2014/main" id="{CD2AA877-5027-9041-7F65-D5C7D3CAEA1C}"/>
              </a:ext>
            </a:extLst>
          </p:cNvPr>
          <p:cNvSpPr txBox="1"/>
          <p:nvPr/>
        </p:nvSpPr>
        <p:spPr>
          <a:xfrm>
            <a:off x="465324" y="310385"/>
            <a:ext cx="7950933" cy="1828800"/>
          </a:xfrm>
          <a:prstGeom prst="rect">
            <a:avLst/>
          </a:prstGeom>
        </p:spPr>
        <p:txBody>
          <a:bodyPr lIns="0" tIns="0" rIns="0" bIns="0" rtlCol="0" anchor="t">
            <a:spAutoFit/>
          </a:bodyPr>
          <a:lstStyle/>
          <a:p>
            <a:pPr algn="l">
              <a:lnSpc>
                <a:spcPts val="7200"/>
              </a:lnSpc>
            </a:pPr>
            <a:r>
              <a:rPr lang="en-US" sz="6000" dirty="0">
                <a:solidFill>
                  <a:srgbClr val="FFFFFF"/>
                </a:solidFill>
                <a:latin typeface="Montserrat"/>
                <a:ea typeface="Montserrat"/>
                <a:cs typeface="Montserrat"/>
                <a:sym typeface="Montserrat"/>
              </a:rPr>
              <a:t>PROGRAM </a:t>
            </a:r>
            <a:r>
              <a:rPr lang="en-US" sz="6000" b="1" dirty="0">
                <a:solidFill>
                  <a:srgbClr val="FFFFFF"/>
                </a:solidFill>
                <a:latin typeface="Montserrat Bold"/>
                <a:ea typeface="Montserrat Bold"/>
                <a:cs typeface="Montserrat Bold"/>
                <a:sym typeface="Montserrat Bold"/>
              </a:rPr>
              <a:t>OVERVIEW (cont.)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270437" y="8602427"/>
            <a:ext cx="18017563" cy="1553074"/>
            <a:chOff x="0" y="0"/>
            <a:chExt cx="24023417" cy="2070765"/>
          </a:xfrm>
        </p:grpSpPr>
        <p:sp>
          <p:nvSpPr>
            <p:cNvPr id="7" name="Freeform 7"/>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2"/>
              <a:stretch>
                <a:fillRect/>
              </a:stretch>
            </a:blipFill>
          </p:spPr>
          <p:txBody>
            <a:bodyPr/>
            <a:lstStyle/>
            <a:p>
              <a:endParaRPr lang="en-US"/>
            </a:p>
          </p:txBody>
        </p:sp>
        <p:sp>
          <p:nvSpPr>
            <p:cNvPr id="8" name="Freeform 8"/>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2"/>
              <a:stretch>
                <a:fillRect/>
              </a:stretch>
            </a:blipFill>
          </p:spPr>
          <p:txBody>
            <a:bodyPr/>
            <a:lstStyle/>
            <a:p>
              <a:endParaRPr lang="en-US"/>
            </a:p>
          </p:txBody>
        </p:sp>
        <p:grpSp>
          <p:nvGrpSpPr>
            <p:cNvPr id="9" name="Group 9"/>
            <p:cNvGrpSpPr/>
            <p:nvPr/>
          </p:nvGrpSpPr>
          <p:grpSpPr>
            <a:xfrm>
              <a:off x="7170185" y="874497"/>
              <a:ext cx="16853232" cy="755164"/>
              <a:chOff x="0" y="0"/>
              <a:chExt cx="3329033" cy="149168"/>
            </a:xfrm>
          </p:grpSpPr>
          <p:sp>
            <p:nvSpPr>
              <p:cNvPr id="10" name="Freeform 10"/>
              <p:cNvSpPr/>
              <p:nvPr/>
            </p:nvSpPr>
            <p:spPr>
              <a:xfrm>
                <a:off x="0" y="0"/>
                <a:ext cx="3329034" cy="149168"/>
              </a:xfrm>
              <a:custGeom>
                <a:avLst/>
                <a:gdLst/>
                <a:ahLst/>
                <a:cxnLst/>
                <a:rect l="l" t="t" r="r" b="b"/>
                <a:pathLst>
                  <a:path w="3329034" h="149168">
                    <a:moveTo>
                      <a:pt x="0" y="0"/>
                    </a:moveTo>
                    <a:lnTo>
                      <a:pt x="3329034" y="0"/>
                    </a:lnTo>
                    <a:lnTo>
                      <a:pt x="3329034" y="149168"/>
                    </a:lnTo>
                    <a:lnTo>
                      <a:pt x="0" y="149168"/>
                    </a:lnTo>
                    <a:close/>
                  </a:path>
                </a:pathLst>
              </a:custGeom>
              <a:solidFill>
                <a:srgbClr val="122A6B"/>
              </a:solidFill>
            </p:spPr>
            <p:txBody>
              <a:bodyPr/>
              <a:lstStyle/>
              <a:p>
                <a:endParaRPr lang="en-US"/>
              </a:p>
            </p:txBody>
          </p:sp>
          <p:sp>
            <p:nvSpPr>
              <p:cNvPr id="11" name="TextBox 11"/>
              <p:cNvSpPr txBox="1"/>
              <p:nvPr/>
            </p:nvSpPr>
            <p:spPr>
              <a:xfrm>
                <a:off x="0" y="-38100"/>
                <a:ext cx="3329033" cy="187268"/>
              </a:xfrm>
              <a:prstGeom prst="rect">
                <a:avLst/>
              </a:prstGeom>
            </p:spPr>
            <p:txBody>
              <a:bodyPr lIns="50800" tIns="50800" rIns="50800" bIns="50800" rtlCol="0" anchor="ctr"/>
              <a:lstStyle/>
              <a:p>
                <a:pPr algn="ctr">
                  <a:lnSpc>
                    <a:spcPts val="2100"/>
                  </a:lnSpc>
                </a:pPr>
                <a:endParaRPr/>
              </a:p>
            </p:txBody>
          </p:sp>
        </p:grpSp>
        <p:sp>
          <p:nvSpPr>
            <p:cNvPr id="12" name="TextBox 12"/>
            <p:cNvSpPr txBox="1"/>
            <p:nvPr/>
          </p:nvSpPr>
          <p:spPr>
            <a:xfrm>
              <a:off x="8187333" y="967468"/>
              <a:ext cx="15499490" cy="506964"/>
            </a:xfrm>
            <a:prstGeom prst="rect">
              <a:avLst/>
            </a:prstGeom>
          </p:spPr>
          <p:txBody>
            <a:bodyPr lIns="0" tIns="0" rIns="0" bIns="0" rtlCol="0" anchor="t">
              <a:spAutoFit/>
            </a:bodyPr>
            <a:lstStyle/>
            <a:p>
              <a:pPr algn="r">
                <a:lnSpc>
                  <a:spcPts val="3232"/>
                </a:lnSpc>
              </a:pPr>
              <a:r>
                <a:rPr lang="en-US" sz="2308">
                  <a:solidFill>
                    <a:srgbClr val="FFFFFF"/>
                  </a:solidFill>
                  <a:latin typeface="Montserrat"/>
                  <a:ea typeface="Montserrat"/>
                  <a:cs typeface="Montserrat"/>
                  <a:sym typeface="Montserrat"/>
                </a:rPr>
                <a:t>New Mexico Department of Homeland Security &amp; Emergency Management</a:t>
              </a:r>
            </a:p>
          </p:txBody>
        </p:sp>
        <p:sp>
          <p:nvSpPr>
            <p:cNvPr id="13" name="Freeform 13"/>
            <p:cNvSpPr/>
            <p:nvPr/>
          </p:nvSpPr>
          <p:spPr>
            <a:xfrm>
              <a:off x="2116513" y="0"/>
              <a:ext cx="1691610" cy="2018828"/>
            </a:xfrm>
            <a:custGeom>
              <a:avLst/>
              <a:gdLst/>
              <a:ahLst/>
              <a:cxnLst/>
              <a:rect l="l" t="t" r="r" b="b"/>
              <a:pathLst>
                <a:path w="1691610" h="2018828">
                  <a:moveTo>
                    <a:pt x="0" y="0"/>
                  </a:moveTo>
                  <a:lnTo>
                    <a:pt x="1691610" y="0"/>
                  </a:lnTo>
                  <a:lnTo>
                    <a:pt x="1691610" y="2018828"/>
                  </a:lnTo>
                  <a:lnTo>
                    <a:pt x="0" y="2018828"/>
                  </a:lnTo>
                  <a:lnTo>
                    <a:pt x="0" y="0"/>
                  </a:lnTo>
                  <a:close/>
                </a:path>
              </a:pathLst>
            </a:custGeom>
            <a:blipFill>
              <a:blip r:embed="rId3"/>
              <a:stretch>
                <a:fillRect/>
              </a:stretch>
            </a:blipFill>
          </p:spPr>
          <p:txBody>
            <a:bodyPr/>
            <a:lstStyle/>
            <a:p>
              <a:endParaRPr lang="en-US"/>
            </a:p>
          </p:txBody>
        </p:sp>
        <p:sp>
          <p:nvSpPr>
            <p:cNvPr id="14" name="Freeform 14"/>
            <p:cNvSpPr/>
            <p:nvPr/>
          </p:nvSpPr>
          <p:spPr>
            <a:xfrm>
              <a:off x="0" y="0"/>
              <a:ext cx="2070765" cy="2070765"/>
            </a:xfrm>
            <a:custGeom>
              <a:avLst/>
              <a:gdLst/>
              <a:ahLst/>
              <a:cxnLst/>
              <a:rect l="l" t="t" r="r" b="b"/>
              <a:pathLst>
                <a:path w="2070765" h="2070765">
                  <a:moveTo>
                    <a:pt x="0" y="0"/>
                  </a:moveTo>
                  <a:lnTo>
                    <a:pt x="2070765" y="0"/>
                  </a:lnTo>
                  <a:lnTo>
                    <a:pt x="2070765" y="2070765"/>
                  </a:lnTo>
                  <a:lnTo>
                    <a:pt x="0" y="2070765"/>
                  </a:lnTo>
                  <a:lnTo>
                    <a:pt x="0" y="0"/>
                  </a:lnTo>
                  <a:close/>
                </a:path>
              </a:pathLst>
            </a:custGeom>
            <a:blipFill>
              <a:blip r:embed="rId4"/>
              <a:stretch>
                <a:fillRect t="-2581" b="-2581"/>
              </a:stretch>
            </a:blipFill>
          </p:spPr>
          <p:txBody>
            <a:bodyPr/>
            <a:lstStyle/>
            <a:p>
              <a:endParaRPr lang="en-US"/>
            </a:p>
          </p:txBody>
        </p:sp>
      </p:grpSp>
      <p:sp>
        <p:nvSpPr>
          <p:cNvPr id="16" name="TextBox 16"/>
          <p:cNvSpPr txBox="1"/>
          <p:nvPr/>
        </p:nvSpPr>
        <p:spPr>
          <a:xfrm>
            <a:off x="1611940" y="3365843"/>
            <a:ext cx="15049722" cy="1076325"/>
          </a:xfrm>
          <a:prstGeom prst="rect">
            <a:avLst/>
          </a:prstGeom>
        </p:spPr>
        <p:txBody>
          <a:bodyPr wrap="square" lIns="0" tIns="0" rIns="0" bIns="0" rtlCol="0" anchor="t">
            <a:spAutoFit/>
          </a:bodyPr>
          <a:lstStyle/>
          <a:p>
            <a:pPr algn="l">
              <a:lnSpc>
                <a:spcPts val="4200"/>
              </a:lnSpc>
            </a:pPr>
            <a:r>
              <a:rPr lang="en-US" sz="3500" b="1" dirty="0">
                <a:solidFill>
                  <a:srgbClr val="122A6B"/>
                </a:solidFill>
                <a:latin typeface="Montserrat Bold"/>
                <a:ea typeface="Montserrat Bold"/>
                <a:cs typeface="Montserrat Bold"/>
                <a:sym typeface="Montserrat Bold"/>
              </a:rPr>
              <a:t>Access New Mexico Home Recovery Program information on DHSEM’s CDBG-DR website at www.dhsem.nm.gov/cdbg-dr2025</a:t>
            </a:r>
          </a:p>
        </p:txBody>
      </p:sp>
      <p:pic>
        <p:nvPicPr>
          <p:cNvPr id="17" name="Picture 17"/>
          <p:cNvPicPr>
            <a:picLocks noChangeAspect="1"/>
          </p:cNvPicPr>
          <p:nvPr/>
        </p:nvPicPr>
        <p:blipFill>
          <a:blip r:embed="rId5"/>
          <a:stretch>
            <a:fillRect/>
          </a:stretch>
        </p:blipFill>
        <p:spPr>
          <a:xfrm>
            <a:off x="12220788" y="4442168"/>
            <a:ext cx="4665096" cy="4665096"/>
          </a:xfrm>
          <a:prstGeom prst="rect">
            <a:avLst/>
          </a:prstGeom>
        </p:spPr>
      </p:pic>
      <p:sp>
        <p:nvSpPr>
          <p:cNvPr id="18" name="TextBox 18"/>
          <p:cNvSpPr txBox="1"/>
          <p:nvPr/>
        </p:nvSpPr>
        <p:spPr>
          <a:xfrm>
            <a:off x="1611941" y="4858336"/>
            <a:ext cx="10046660" cy="2693045"/>
          </a:xfrm>
          <a:prstGeom prst="rect">
            <a:avLst/>
          </a:prstGeom>
        </p:spPr>
        <p:txBody>
          <a:bodyPr wrap="square" lIns="0" tIns="0" rIns="0" bIns="0" rtlCol="0" anchor="t">
            <a:spAutoFit/>
          </a:bodyPr>
          <a:lstStyle/>
          <a:p>
            <a:pPr marL="755720" lvl="1" indent="-377860" algn="l">
              <a:lnSpc>
                <a:spcPts val="4200"/>
              </a:lnSpc>
              <a:buFont typeface="Arial"/>
              <a:buChar char="•"/>
            </a:pPr>
            <a:r>
              <a:rPr lang="en-US" sz="3500" dirty="0">
                <a:solidFill>
                  <a:srgbClr val="122A6B"/>
                </a:solidFill>
                <a:latin typeface="Montserrat"/>
                <a:ea typeface="Montserrat"/>
                <a:cs typeface="Montserrat"/>
                <a:sym typeface="Montserrat"/>
              </a:rPr>
              <a:t>New Mexico Home Recovery Program Application</a:t>
            </a:r>
          </a:p>
          <a:p>
            <a:pPr marL="755720" lvl="1" indent="-377860" algn="l">
              <a:lnSpc>
                <a:spcPts val="4200"/>
              </a:lnSpc>
              <a:buFont typeface="Arial"/>
              <a:buChar char="•"/>
            </a:pPr>
            <a:r>
              <a:rPr lang="en-US" sz="3500" dirty="0">
                <a:solidFill>
                  <a:srgbClr val="122A6B"/>
                </a:solidFill>
                <a:latin typeface="Montserrat"/>
                <a:ea typeface="Montserrat"/>
                <a:cs typeface="Montserrat"/>
                <a:sym typeface="Montserrat"/>
              </a:rPr>
              <a:t>Disaster Case Management Information</a:t>
            </a:r>
          </a:p>
          <a:p>
            <a:pPr marL="755720" lvl="1" indent="-377860" algn="l">
              <a:lnSpc>
                <a:spcPts val="4200"/>
              </a:lnSpc>
              <a:buFont typeface="Arial"/>
              <a:buChar char="•"/>
            </a:pPr>
            <a:r>
              <a:rPr lang="en-US" sz="3500" dirty="0">
                <a:solidFill>
                  <a:srgbClr val="122A6B"/>
                </a:solidFill>
                <a:latin typeface="Montserrat"/>
                <a:ea typeface="Montserrat"/>
                <a:cs typeface="Montserrat"/>
                <a:sym typeface="Montserrat"/>
              </a:rPr>
              <a:t>Program Guide and Policies</a:t>
            </a:r>
          </a:p>
          <a:p>
            <a:pPr marL="755720" lvl="1" indent="-377860" algn="l">
              <a:lnSpc>
                <a:spcPts val="4200"/>
              </a:lnSpc>
              <a:buFont typeface="Arial"/>
              <a:buChar char="•"/>
            </a:pPr>
            <a:r>
              <a:rPr lang="en-US" sz="3500" dirty="0">
                <a:solidFill>
                  <a:srgbClr val="122A6B"/>
                </a:solidFill>
                <a:latin typeface="Montserrat"/>
                <a:ea typeface="Montserrat"/>
                <a:cs typeface="Montserrat"/>
                <a:sym typeface="Montserrat"/>
              </a:rPr>
              <a:t>Updates and Information</a:t>
            </a:r>
          </a:p>
        </p:txBody>
      </p:sp>
      <p:grpSp>
        <p:nvGrpSpPr>
          <p:cNvPr id="19" name="Group 3">
            <a:extLst>
              <a:ext uri="{FF2B5EF4-FFF2-40B4-BE49-F238E27FC236}">
                <a16:creationId xmlns:a16="http://schemas.microsoft.com/office/drawing/2014/main" id="{F66D8C57-522B-0307-166E-1C4324BD2741}"/>
              </a:ext>
            </a:extLst>
          </p:cNvPr>
          <p:cNvGrpSpPr/>
          <p:nvPr/>
        </p:nvGrpSpPr>
        <p:grpSpPr>
          <a:xfrm rot="-10800000">
            <a:off x="-4010168" y="0"/>
            <a:ext cx="14301987" cy="2720678"/>
            <a:chOff x="0" y="0"/>
            <a:chExt cx="794744" cy="151185"/>
          </a:xfrm>
        </p:grpSpPr>
        <p:sp>
          <p:nvSpPr>
            <p:cNvPr id="20" name="Freeform 4">
              <a:extLst>
                <a:ext uri="{FF2B5EF4-FFF2-40B4-BE49-F238E27FC236}">
                  <a16:creationId xmlns:a16="http://schemas.microsoft.com/office/drawing/2014/main" id="{E228757F-6049-BB31-02FC-E59B9D56B2CA}"/>
                </a:ext>
              </a:extLst>
            </p:cNvPr>
            <p:cNvSpPr/>
            <p:nvPr/>
          </p:nvSpPr>
          <p:spPr>
            <a:xfrm>
              <a:off x="0" y="0"/>
              <a:ext cx="794744" cy="151185"/>
            </a:xfrm>
            <a:custGeom>
              <a:avLst/>
              <a:gdLst/>
              <a:ahLst/>
              <a:cxnLst/>
              <a:rect l="l" t="t" r="r" b="b"/>
              <a:pathLst>
                <a:path w="794744" h="151185">
                  <a:moveTo>
                    <a:pt x="203200" y="0"/>
                  </a:moveTo>
                  <a:lnTo>
                    <a:pt x="591544" y="0"/>
                  </a:lnTo>
                  <a:lnTo>
                    <a:pt x="794744" y="151185"/>
                  </a:lnTo>
                  <a:lnTo>
                    <a:pt x="0" y="151185"/>
                  </a:lnTo>
                  <a:lnTo>
                    <a:pt x="203200" y="0"/>
                  </a:lnTo>
                  <a:close/>
                </a:path>
              </a:pathLst>
            </a:custGeom>
            <a:solidFill>
              <a:srgbClr val="122A6B"/>
            </a:solidFill>
          </p:spPr>
          <p:txBody>
            <a:bodyPr/>
            <a:lstStyle/>
            <a:p>
              <a:endParaRPr lang="en-US"/>
            </a:p>
          </p:txBody>
        </p:sp>
        <p:sp>
          <p:nvSpPr>
            <p:cNvPr id="21" name="TextBox 5">
              <a:extLst>
                <a:ext uri="{FF2B5EF4-FFF2-40B4-BE49-F238E27FC236}">
                  <a16:creationId xmlns:a16="http://schemas.microsoft.com/office/drawing/2014/main" id="{6CD31F26-731A-2510-C440-05BC4D1E5CD7}"/>
                </a:ext>
              </a:extLst>
            </p:cNvPr>
            <p:cNvSpPr txBox="1"/>
            <p:nvPr/>
          </p:nvSpPr>
          <p:spPr>
            <a:xfrm>
              <a:off x="127000" y="-38100"/>
              <a:ext cx="540744" cy="189285"/>
            </a:xfrm>
            <a:prstGeom prst="rect">
              <a:avLst/>
            </a:prstGeom>
          </p:spPr>
          <p:txBody>
            <a:bodyPr lIns="50800" tIns="50800" rIns="50800" bIns="50800" rtlCol="0" anchor="ctr"/>
            <a:lstStyle/>
            <a:p>
              <a:pPr algn="ctr">
                <a:lnSpc>
                  <a:spcPts val="2100"/>
                </a:lnSpc>
              </a:pPr>
              <a:endParaRPr/>
            </a:p>
          </p:txBody>
        </p:sp>
      </p:grpSp>
      <p:sp>
        <p:nvSpPr>
          <p:cNvPr id="22" name="TextBox 12">
            <a:extLst>
              <a:ext uri="{FF2B5EF4-FFF2-40B4-BE49-F238E27FC236}">
                <a16:creationId xmlns:a16="http://schemas.microsoft.com/office/drawing/2014/main" id="{20A9C69D-787C-084A-33A8-835E5D36E344}"/>
              </a:ext>
            </a:extLst>
          </p:cNvPr>
          <p:cNvSpPr txBox="1"/>
          <p:nvPr/>
        </p:nvSpPr>
        <p:spPr>
          <a:xfrm>
            <a:off x="465324" y="310385"/>
            <a:ext cx="7950933" cy="1846659"/>
          </a:xfrm>
          <a:prstGeom prst="rect">
            <a:avLst/>
          </a:prstGeom>
        </p:spPr>
        <p:txBody>
          <a:bodyPr lIns="0" tIns="0" rIns="0" bIns="0" rtlCol="0" anchor="t">
            <a:spAutoFit/>
          </a:bodyPr>
          <a:lstStyle/>
          <a:p>
            <a:pPr algn="l">
              <a:lnSpc>
                <a:spcPts val="7200"/>
              </a:lnSpc>
            </a:pPr>
            <a:r>
              <a:rPr lang="en-US" sz="6000" dirty="0">
                <a:solidFill>
                  <a:srgbClr val="FFFFFF"/>
                </a:solidFill>
                <a:latin typeface="Montserrat"/>
                <a:ea typeface="Montserrat"/>
                <a:cs typeface="Montserrat"/>
                <a:sym typeface="Montserrat"/>
              </a:rPr>
              <a:t>ONLINE </a:t>
            </a:r>
            <a:r>
              <a:rPr lang="en-US" sz="6000" b="1" dirty="0">
                <a:solidFill>
                  <a:srgbClr val="FFFFFF"/>
                </a:solidFill>
                <a:latin typeface="Montserrat Bold"/>
                <a:ea typeface="Montserrat Bold"/>
                <a:cs typeface="Montserrat Bold"/>
                <a:sym typeface="Montserrat Bold"/>
              </a:rPr>
              <a:t>RESOURCES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70559877"/>
              </p:ext>
            </p:extLst>
          </p:nvPr>
        </p:nvGraphicFramePr>
        <p:xfrm>
          <a:off x="838200" y="3406315"/>
          <a:ext cx="16234586" cy="4170053"/>
        </p:xfrm>
        <a:graphic>
          <a:graphicData uri="http://schemas.openxmlformats.org/drawingml/2006/table">
            <a:tbl>
              <a:tblPr/>
              <a:tblGrid>
                <a:gridCol w="6356152">
                  <a:extLst>
                    <a:ext uri="{9D8B030D-6E8A-4147-A177-3AD203B41FA5}">
                      <a16:colId xmlns:a16="http://schemas.microsoft.com/office/drawing/2014/main" val="20000"/>
                    </a:ext>
                  </a:extLst>
                </a:gridCol>
                <a:gridCol w="4714301">
                  <a:extLst>
                    <a:ext uri="{9D8B030D-6E8A-4147-A177-3AD203B41FA5}">
                      <a16:colId xmlns:a16="http://schemas.microsoft.com/office/drawing/2014/main" val="20001"/>
                    </a:ext>
                  </a:extLst>
                </a:gridCol>
                <a:gridCol w="5164133">
                  <a:extLst>
                    <a:ext uri="{9D8B030D-6E8A-4147-A177-3AD203B41FA5}">
                      <a16:colId xmlns:a16="http://schemas.microsoft.com/office/drawing/2014/main" val="20002"/>
                    </a:ext>
                  </a:extLst>
                </a:gridCol>
              </a:tblGrid>
              <a:tr h="2071036">
                <a:tc>
                  <a:txBody>
                    <a:bodyPr/>
                    <a:lstStyle/>
                    <a:p>
                      <a:pPr algn="ctr">
                        <a:lnSpc>
                          <a:spcPct val="150000"/>
                        </a:lnSpc>
                        <a:defRPr/>
                      </a:pPr>
                      <a:r>
                        <a:rPr lang="en-US" sz="4400" b="1" dirty="0">
                          <a:solidFill>
                            <a:schemeClr val="tx1"/>
                          </a:solidFill>
                          <a:latin typeface="Montserrat" panose="00000500000000000000" pitchFamily="2" charset="0"/>
                          <a:ea typeface="Helios Bold"/>
                          <a:cs typeface="Helios Bold"/>
                          <a:sym typeface="Helios Bold"/>
                        </a:rPr>
                        <a:t>Intent to Apply</a:t>
                      </a:r>
                      <a:endParaRPr lang="en-US" sz="3200" dirty="0">
                        <a:solidFill>
                          <a:schemeClr val="tx1"/>
                        </a:solidFill>
                        <a:latin typeface="Montserrat" panose="00000500000000000000" pitchFamily="2" charset="0"/>
                      </a:endParaRPr>
                    </a:p>
                  </a:txBody>
                  <a:tcPr marL="162276" marR="162276" marT="162276" marB="162276" anchor="ctr">
                    <a:lnL w="32455" cap="flat" cmpd="sng" algn="ctr">
                      <a:solidFill>
                        <a:srgbClr val="FFFFFF"/>
                      </a:solidFill>
                      <a:prstDash val="solid"/>
                      <a:round/>
                      <a:headEnd type="none" w="med" len="med"/>
                      <a:tailEnd type="none" w="med" len="med"/>
                    </a:lnL>
                    <a:lnR w="32455" cap="flat" cmpd="sng" algn="ctr">
                      <a:solidFill>
                        <a:srgbClr val="FFFFFF"/>
                      </a:solidFill>
                      <a:prstDash val="solid"/>
                      <a:round/>
                      <a:headEnd type="none" w="med" len="med"/>
                      <a:tailEnd type="none" w="med" len="med"/>
                    </a:lnR>
                    <a:lnT w="32455" cap="flat" cmpd="sng" algn="ctr">
                      <a:solidFill>
                        <a:srgbClr val="FFFFFF"/>
                      </a:solidFill>
                      <a:prstDash val="solid"/>
                      <a:round/>
                      <a:headEnd type="none" w="med" len="med"/>
                      <a:tailEnd type="none" w="med" len="med"/>
                    </a:lnT>
                    <a:lnB w="32455" cap="flat" cmpd="sng" algn="ctr">
                      <a:solidFill>
                        <a:srgbClr val="FFFFFF"/>
                      </a:solidFill>
                      <a:prstDash val="solid"/>
                      <a:round/>
                      <a:headEnd type="none" w="med" len="med"/>
                      <a:tailEnd type="none" w="med" len="med"/>
                    </a:lnB>
                    <a:solidFill>
                      <a:schemeClr val="bg1">
                        <a:lumMod val="85000"/>
                      </a:schemeClr>
                    </a:solidFill>
                  </a:tcPr>
                </a:tc>
                <a:tc>
                  <a:txBody>
                    <a:bodyPr/>
                    <a:lstStyle/>
                    <a:p>
                      <a:pPr algn="ctr">
                        <a:lnSpc>
                          <a:spcPct val="150000"/>
                        </a:lnSpc>
                        <a:defRPr/>
                      </a:pPr>
                      <a:r>
                        <a:rPr lang="en-US" sz="4400" b="1" dirty="0">
                          <a:solidFill>
                            <a:schemeClr val="tx1"/>
                          </a:solidFill>
                          <a:latin typeface="Montserrat" panose="00000500000000000000" pitchFamily="2" charset="0"/>
                          <a:ea typeface="Helios Bold"/>
                          <a:cs typeface="Helios Bold"/>
                          <a:sym typeface="Helios Bold"/>
                        </a:rPr>
                        <a:t>Applications Submitted</a:t>
                      </a:r>
                      <a:endParaRPr lang="en-US" sz="3200" dirty="0">
                        <a:solidFill>
                          <a:schemeClr val="tx1"/>
                        </a:solidFill>
                        <a:latin typeface="Montserrat" panose="00000500000000000000" pitchFamily="2" charset="0"/>
                      </a:endParaRPr>
                    </a:p>
                  </a:txBody>
                  <a:tcPr marL="162276" marR="162276" marT="162276" marB="162276" anchor="ctr">
                    <a:lnL w="32455" cap="flat" cmpd="sng" algn="ctr">
                      <a:solidFill>
                        <a:srgbClr val="FFFFFF"/>
                      </a:solidFill>
                      <a:prstDash val="solid"/>
                      <a:round/>
                      <a:headEnd type="none" w="med" len="med"/>
                      <a:tailEnd type="none" w="med" len="med"/>
                    </a:lnL>
                    <a:lnR w="32455" cap="flat" cmpd="sng" algn="ctr">
                      <a:solidFill>
                        <a:srgbClr val="FFFFFF"/>
                      </a:solidFill>
                      <a:prstDash val="solid"/>
                      <a:round/>
                      <a:headEnd type="none" w="med" len="med"/>
                      <a:tailEnd type="none" w="med" len="med"/>
                    </a:lnR>
                    <a:lnT w="32455" cap="flat" cmpd="sng" algn="ctr">
                      <a:solidFill>
                        <a:srgbClr val="FFFFFF"/>
                      </a:solidFill>
                      <a:prstDash val="solid"/>
                      <a:round/>
                      <a:headEnd type="none" w="med" len="med"/>
                      <a:tailEnd type="none" w="med" len="med"/>
                    </a:lnT>
                    <a:lnB w="32455" cap="flat" cmpd="sng" algn="ctr">
                      <a:solidFill>
                        <a:srgbClr val="FFFFFF"/>
                      </a:solidFill>
                      <a:prstDash val="solid"/>
                      <a:round/>
                      <a:headEnd type="none" w="med" len="med"/>
                      <a:tailEnd type="none" w="med" len="med"/>
                    </a:lnB>
                    <a:solidFill>
                      <a:schemeClr val="bg1">
                        <a:lumMod val="85000"/>
                      </a:schemeClr>
                    </a:solidFill>
                  </a:tcPr>
                </a:tc>
                <a:tc>
                  <a:txBody>
                    <a:bodyPr/>
                    <a:lstStyle/>
                    <a:p>
                      <a:pPr algn="ctr">
                        <a:lnSpc>
                          <a:spcPct val="150000"/>
                        </a:lnSpc>
                        <a:defRPr/>
                      </a:pPr>
                      <a:r>
                        <a:rPr lang="en-US" sz="4400" b="1" dirty="0">
                          <a:solidFill>
                            <a:schemeClr val="tx1"/>
                          </a:solidFill>
                          <a:latin typeface="Montserrat" panose="00000500000000000000" pitchFamily="2" charset="0"/>
                          <a:ea typeface="Helios Bold"/>
                          <a:cs typeface="Helios Bold"/>
                          <a:sym typeface="Helios Bold"/>
                        </a:rPr>
                        <a:t>Completed Applications</a:t>
                      </a:r>
                      <a:endParaRPr lang="en-US" sz="3200" dirty="0">
                        <a:solidFill>
                          <a:schemeClr val="tx1"/>
                        </a:solidFill>
                        <a:latin typeface="Montserrat" panose="00000500000000000000" pitchFamily="2" charset="0"/>
                      </a:endParaRPr>
                    </a:p>
                  </a:txBody>
                  <a:tcPr marL="162276" marR="162276" marT="162276" marB="162276" anchor="ctr">
                    <a:lnL w="32455" cap="flat" cmpd="sng" algn="ctr">
                      <a:solidFill>
                        <a:srgbClr val="FFFFFF"/>
                      </a:solidFill>
                      <a:prstDash val="solid"/>
                      <a:round/>
                      <a:headEnd type="none" w="med" len="med"/>
                      <a:tailEnd type="none" w="med" len="med"/>
                    </a:lnL>
                    <a:lnR w="32455" cap="flat" cmpd="sng" algn="ctr">
                      <a:solidFill>
                        <a:srgbClr val="FFFFFF"/>
                      </a:solidFill>
                      <a:prstDash val="solid"/>
                      <a:round/>
                      <a:headEnd type="none" w="med" len="med"/>
                      <a:tailEnd type="none" w="med" len="med"/>
                    </a:lnR>
                    <a:lnT w="32455" cap="flat" cmpd="sng" algn="ctr">
                      <a:solidFill>
                        <a:srgbClr val="FFFFFF"/>
                      </a:solidFill>
                      <a:prstDash val="solid"/>
                      <a:round/>
                      <a:headEnd type="none" w="med" len="med"/>
                      <a:tailEnd type="none" w="med" len="med"/>
                    </a:lnT>
                    <a:lnB w="32455" cap="flat" cmpd="sng" algn="ctr">
                      <a:solidFill>
                        <a:srgbClr val="FFFFFF"/>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1548529">
                <a:tc>
                  <a:txBody>
                    <a:bodyPr/>
                    <a:lstStyle/>
                    <a:p>
                      <a:pPr algn="ctr">
                        <a:lnSpc>
                          <a:spcPct val="150000"/>
                        </a:lnSpc>
                        <a:defRPr/>
                      </a:pPr>
                      <a:r>
                        <a:rPr lang="en-US" sz="8000">
                          <a:solidFill>
                            <a:schemeClr val="tx1"/>
                          </a:solidFill>
                          <a:latin typeface="Montserrat" panose="00000500000000000000" pitchFamily="2" charset="0"/>
                          <a:ea typeface="Helios"/>
                          <a:cs typeface="Helios"/>
                          <a:sym typeface="Helios"/>
                        </a:rPr>
                        <a:t>626</a:t>
                      </a:r>
                      <a:endParaRPr lang="en-US" sz="6000">
                        <a:solidFill>
                          <a:schemeClr val="tx1"/>
                        </a:solidFill>
                        <a:latin typeface="Montserrat" panose="00000500000000000000" pitchFamily="2" charset="0"/>
                      </a:endParaRPr>
                    </a:p>
                  </a:txBody>
                  <a:tcPr marL="162276" marR="162276" marT="162276" marB="162276" anchor="ctr">
                    <a:lnL w="32455" cap="flat" cmpd="sng" algn="ctr">
                      <a:solidFill>
                        <a:srgbClr val="FFFFFF"/>
                      </a:solidFill>
                      <a:prstDash val="solid"/>
                      <a:round/>
                      <a:headEnd type="none" w="med" len="med"/>
                      <a:tailEnd type="none" w="med" len="med"/>
                    </a:lnL>
                    <a:lnR w="32455" cap="flat" cmpd="sng" algn="ctr">
                      <a:solidFill>
                        <a:srgbClr val="FFFFFF"/>
                      </a:solidFill>
                      <a:prstDash val="solid"/>
                      <a:round/>
                      <a:headEnd type="none" w="med" len="med"/>
                      <a:tailEnd type="none" w="med" len="med"/>
                    </a:lnR>
                    <a:lnT w="32455" cap="flat" cmpd="sng" algn="ctr">
                      <a:solidFill>
                        <a:srgbClr val="FFFFFF"/>
                      </a:solidFill>
                      <a:prstDash val="solid"/>
                      <a:round/>
                      <a:headEnd type="none" w="med" len="med"/>
                      <a:tailEnd type="none" w="med" len="med"/>
                    </a:lnT>
                    <a:lnB w="32455" cap="flat" cmpd="sng" algn="ctr">
                      <a:solidFill>
                        <a:srgbClr val="FFFFFF"/>
                      </a:solidFill>
                      <a:prstDash val="solid"/>
                      <a:round/>
                      <a:headEnd type="none" w="med" len="med"/>
                      <a:tailEnd type="none" w="med" len="med"/>
                    </a:lnB>
                    <a:solidFill>
                      <a:schemeClr val="bg1">
                        <a:lumMod val="85000"/>
                      </a:schemeClr>
                    </a:solidFill>
                  </a:tcPr>
                </a:tc>
                <a:tc>
                  <a:txBody>
                    <a:bodyPr/>
                    <a:lstStyle/>
                    <a:p>
                      <a:pPr algn="ctr">
                        <a:lnSpc>
                          <a:spcPct val="150000"/>
                        </a:lnSpc>
                        <a:defRPr/>
                      </a:pPr>
                      <a:r>
                        <a:rPr lang="en-US" sz="8000" dirty="0">
                          <a:solidFill>
                            <a:schemeClr val="tx1"/>
                          </a:solidFill>
                          <a:latin typeface="Montserrat" panose="00000500000000000000" pitchFamily="2" charset="0"/>
                          <a:ea typeface="Helios"/>
                          <a:cs typeface="Helios"/>
                          <a:sym typeface="Helios"/>
                        </a:rPr>
                        <a:t>128</a:t>
                      </a:r>
                      <a:endParaRPr lang="en-US" sz="6000" dirty="0">
                        <a:solidFill>
                          <a:schemeClr val="tx1"/>
                        </a:solidFill>
                        <a:latin typeface="Montserrat" panose="00000500000000000000" pitchFamily="2" charset="0"/>
                      </a:endParaRPr>
                    </a:p>
                  </a:txBody>
                  <a:tcPr marL="162276" marR="162276" marT="162276" marB="162276" anchor="ctr">
                    <a:lnL w="32455" cap="flat" cmpd="sng" algn="ctr">
                      <a:solidFill>
                        <a:srgbClr val="FFFFFF"/>
                      </a:solidFill>
                      <a:prstDash val="solid"/>
                      <a:round/>
                      <a:headEnd type="none" w="med" len="med"/>
                      <a:tailEnd type="none" w="med" len="med"/>
                    </a:lnL>
                    <a:lnR w="32455" cap="flat" cmpd="sng" algn="ctr">
                      <a:solidFill>
                        <a:srgbClr val="FFFFFF"/>
                      </a:solidFill>
                      <a:prstDash val="solid"/>
                      <a:round/>
                      <a:headEnd type="none" w="med" len="med"/>
                      <a:tailEnd type="none" w="med" len="med"/>
                    </a:lnR>
                    <a:lnT w="32455" cap="flat" cmpd="sng" algn="ctr">
                      <a:solidFill>
                        <a:srgbClr val="FFFFFF"/>
                      </a:solidFill>
                      <a:prstDash val="solid"/>
                      <a:round/>
                      <a:headEnd type="none" w="med" len="med"/>
                      <a:tailEnd type="none" w="med" len="med"/>
                    </a:lnT>
                    <a:lnB w="32455" cap="flat" cmpd="sng" algn="ctr">
                      <a:solidFill>
                        <a:srgbClr val="FFFFFF"/>
                      </a:solidFill>
                      <a:prstDash val="solid"/>
                      <a:round/>
                      <a:headEnd type="none" w="med" len="med"/>
                      <a:tailEnd type="none" w="med" len="med"/>
                    </a:lnB>
                    <a:solidFill>
                      <a:schemeClr val="bg1">
                        <a:lumMod val="85000"/>
                      </a:schemeClr>
                    </a:solidFill>
                  </a:tcPr>
                </a:tc>
                <a:tc>
                  <a:txBody>
                    <a:bodyPr/>
                    <a:lstStyle/>
                    <a:p>
                      <a:pPr algn="ctr">
                        <a:lnSpc>
                          <a:spcPct val="150000"/>
                        </a:lnSpc>
                        <a:defRPr/>
                      </a:pPr>
                      <a:r>
                        <a:rPr lang="en-US" sz="8000" dirty="0">
                          <a:solidFill>
                            <a:schemeClr val="tx1"/>
                          </a:solidFill>
                          <a:latin typeface="Montserrat" panose="00000500000000000000" pitchFamily="2" charset="0"/>
                          <a:sym typeface="Helios"/>
                        </a:rPr>
                        <a:t>63</a:t>
                      </a:r>
                      <a:endParaRPr lang="en-US" sz="6000" dirty="0">
                        <a:solidFill>
                          <a:schemeClr val="tx1"/>
                        </a:solidFill>
                        <a:latin typeface="Montserrat" panose="00000500000000000000" pitchFamily="2" charset="0"/>
                      </a:endParaRPr>
                    </a:p>
                  </a:txBody>
                  <a:tcPr marL="162276" marR="162276" marT="162276" marB="162276" anchor="ctr">
                    <a:lnL w="32455" cap="flat" cmpd="sng" algn="ctr">
                      <a:solidFill>
                        <a:srgbClr val="FFFFFF"/>
                      </a:solidFill>
                      <a:prstDash val="solid"/>
                      <a:round/>
                      <a:headEnd type="none" w="med" len="med"/>
                      <a:tailEnd type="none" w="med" len="med"/>
                    </a:lnL>
                    <a:lnR w="32455" cap="flat" cmpd="sng" algn="ctr">
                      <a:solidFill>
                        <a:srgbClr val="FFFFFF"/>
                      </a:solidFill>
                      <a:prstDash val="solid"/>
                      <a:round/>
                      <a:headEnd type="none" w="med" len="med"/>
                      <a:tailEnd type="none" w="med" len="med"/>
                    </a:lnR>
                    <a:lnT w="32455" cap="flat" cmpd="sng" algn="ctr">
                      <a:solidFill>
                        <a:srgbClr val="FFFFFF"/>
                      </a:solidFill>
                      <a:prstDash val="solid"/>
                      <a:round/>
                      <a:headEnd type="none" w="med" len="med"/>
                      <a:tailEnd type="none" w="med" len="med"/>
                    </a:lnT>
                    <a:lnB w="32455" cap="flat" cmpd="sng" algn="ctr">
                      <a:solidFill>
                        <a:srgbClr val="FFFFFF"/>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bl>
          </a:graphicData>
        </a:graphic>
      </p:graphicFrame>
      <p:sp>
        <p:nvSpPr>
          <p:cNvPr id="8" name="TextBox 8"/>
          <p:cNvSpPr txBox="1"/>
          <p:nvPr/>
        </p:nvSpPr>
        <p:spPr>
          <a:xfrm>
            <a:off x="14139086" y="7806394"/>
            <a:ext cx="2933700" cy="359073"/>
          </a:xfrm>
          <a:prstGeom prst="rect">
            <a:avLst/>
          </a:prstGeom>
        </p:spPr>
        <p:txBody>
          <a:bodyPr wrap="square" lIns="0" tIns="0" rIns="0" bIns="0" rtlCol="0" anchor="t">
            <a:spAutoFit/>
          </a:bodyPr>
          <a:lstStyle/>
          <a:p>
            <a:pPr algn="l">
              <a:lnSpc>
                <a:spcPts val="1418"/>
              </a:lnSpc>
              <a:spcBef>
                <a:spcPct val="0"/>
              </a:spcBef>
            </a:pPr>
            <a:r>
              <a:rPr lang="en-US" sz="1182" b="1" i="1" dirty="0">
                <a:solidFill>
                  <a:srgbClr val="000000"/>
                </a:solidFill>
                <a:latin typeface="Arial Bold Italics"/>
                <a:ea typeface="Arial Bold Italics"/>
                <a:cs typeface="Arial Bold Italics"/>
                <a:sym typeface="Arial Bold Italics"/>
              </a:rPr>
              <a:t>Data as of: September 11, 2026, 8:00 AM</a:t>
            </a:r>
          </a:p>
          <a:p>
            <a:pPr algn="l">
              <a:lnSpc>
                <a:spcPts val="1418"/>
              </a:lnSpc>
              <a:spcBef>
                <a:spcPct val="0"/>
              </a:spcBef>
            </a:pPr>
            <a:endParaRPr lang="en-US" sz="1182" b="1" i="1" dirty="0">
              <a:solidFill>
                <a:srgbClr val="000000"/>
              </a:solidFill>
              <a:latin typeface="Arial Bold Italics"/>
              <a:ea typeface="Arial Bold Italics"/>
              <a:cs typeface="Arial Bold Italics"/>
              <a:sym typeface="Arial Bold Italics"/>
            </a:endParaRPr>
          </a:p>
        </p:txBody>
      </p:sp>
      <p:grpSp>
        <p:nvGrpSpPr>
          <p:cNvPr id="13" name="Group 13"/>
          <p:cNvGrpSpPr/>
          <p:nvPr/>
        </p:nvGrpSpPr>
        <p:grpSpPr>
          <a:xfrm>
            <a:off x="270437" y="8602427"/>
            <a:ext cx="18017563" cy="1553074"/>
            <a:chOff x="0" y="0"/>
            <a:chExt cx="24023417" cy="2070765"/>
          </a:xfrm>
        </p:grpSpPr>
        <p:sp>
          <p:nvSpPr>
            <p:cNvPr id="14" name="Freeform 14"/>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2"/>
              <a:stretch>
                <a:fillRect/>
              </a:stretch>
            </a:blipFill>
          </p:spPr>
          <p:txBody>
            <a:bodyPr/>
            <a:lstStyle/>
            <a:p>
              <a:endParaRPr lang="en-US"/>
            </a:p>
          </p:txBody>
        </p:sp>
        <p:sp>
          <p:nvSpPr>
            <p:cNvPr id="15" name="Freeform 15"/>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2"/>
              <a:stretch>
                <a:fillRect/>
              </a:stretch>
            </a:blipFill>
          </p:spPr>
          <p:txBody>
            <a:bodyPr/>
            <a:lstStyle/>
            <a:p>
              <a:endParaRPr lang="en-US"/>
            </a:p>
          </p:txBody>
        </p:sp>
        <p:grpSp>
          <p:nvGrpSpPr>
            <p:cNvPr id="16" name="Group 16"/>
            <p:cNvGrpSpPr/>
            <p:nvPr/>
          </p:nvGrpSpPr>
          <p:grpSpPr>
            <a:xfrm>
              <a:off x="7170185" y="874497"/>
              <a:ext cx="16853232" cy="755164"/>
              <a:chOff x="0" y="0"/>
              <a:chExt cx="3329033" cy="149168"/>
            </a:xfrm>
          </p:grpSpPr>
          <p:sp>
            <p:nvSpPr>
              <p:cNvPr id="17" name="Freeform 17"/>
              <p:cNvSpPr/>
              <p:nvPr/>
            </p:nvSpPr>
            <p:spPr>
              <a:xfrm>
                <a:off x="0" y="0"/>
                <a:ext cx="3329034" cy="149168"/>
              </a:xfrm>
              <a:custGeom>
                <a:avLst/>
                <a:gdLst/>
                <a:ahLst/>
                <a:cxnLst/>
                <a:rect l="l" t="t" r="r" b="b"/>
                <a:pathLst>
                  <a:path w="3329034" h="149168">
                    <a:moveTo>
                      <a:pt x="0" y="0"/>
                    </a:moveTo>
                    <a:lnTo>
                      <a:pt x="3329034" y="0"/>
                    </a:lnTo>
                    <a:lnTo>
                      <a:pt x="3329034" y="149168"/>
                    </a:lnTo>
                    <a:lnTo>
                      <a:pt x="0" y="149168"/>
                    </a:lnTo>
                    <a:close/>
                  </a:path>
                </a:pathLst>
              </a:custGeom>
              <a:solidFill>
                <a:srgbClr val="122A6B"/>
              </a:solidFill>
            </p:spPr>
            <p:txBody>
              <a:bodyPr/>
              <a:lstStyle/>
              <a:p>
                <a:endParaRPr lang="en-US"/>
              </a:p>
            </p:txBody>
          </p:sp>
          <p:sp>
            <p:nvSpPr>
              <p:cNvPr id="18" name="TextBox 18"/>
              <p:cNvSpPr txBox="1"/>
              <p:nvPr/>
            </p:nvSpPr>
            <p:spPr>
              <a:xfrm>
                <a:off x="0" y="-38100"/>
                <a:ext cx="3329033" cy="187268"/>
              </a:xfrm>
              <a:prstGeom prst="rect">
                <a:avLst/>
              </a:prstGeom>
            </p:spPr>
            <p:txBody>
              <a:bodyPr lIns="50800" tIns="50800" rIns="50800" bIns="50800" rtlCol="0" anchor="ctr"/>
              <a:lstStyle/>
              <a:p>
                <a:pPr algn="ctr">
                  <a:lnSpc>
                    <a:spcPts val="2100"/>
                  </a:lnSpc>
                </a:pPr>
                <a:endParaRPr/>
              </a:p>
            </p:txBody>
          </p:sp>
        </p:grpSp>
        <p:sp>
          <p:nvSpPr>
            <p:cNvPr id="19" name="TextBox 19"/>
            <p:cNvSpPr txBox="1"/>
            <p:nvPr/>
          </p:nvSpPr>
          <p:spPr>
            <a:xfrm>
              <a:off x="8187333" y="967468"/>
              <a:ext cx="15499490" cy="506964"/>
            </a:xfrm>
            <a:prstGeom prst="rect">
              <a:avLst/>
            </a:prstGeom>
          </p:spPr>
          <p:txBody>
            <a:bodyPr lIns="0" tIns="0" rIns="0" bIns="0" rtlCol="0" anchor="t">
              <a:spAutoFit/>
            </a:bodyPr>
            <a:lstStyle/>
            <a:p>
              <a:pPr algn="r">
                <a:lnSpc>
                  <a:spcPts val="3232"/>
                </a:lnSpc>
              </a:pPr>
              <a:r>
                <a:rPr lang="en-US" sz="2308">
                  <a:solidFill>
                    <a:srgbClr val="FFFFFF"/>
                  </a:solidFill>
                  <a:latin typeface="Montserrat"/>
                  <a:ea typeface="Montserrat"/>
                  <a:cs typeface="Montserrat"/>
                  <a:sym typeface="Montserrat"/>
                </a:rPr>
                <a:t>New Mexico Department of Homeland Security &amp; Emergency Management</a:t>
              </a:r>
            </a:p>
          </p:txBody>
        </p:sp>
        <p:sp>
          <p:nvSpPr>
            <p:cNvPr id="20" name="Freeform 20"/>
            <p:cNvSpPr/>
            <p:nvPr/>
          </p:nvSpPr>
          <p:spPr>
            <a:xfrm>
              <a:off x="2116513" y="0"/>
              <a:ext cx="1691610" cy="2018828"/>
            </a:xfrm>
            <a:custGeom>
              <a:avLst/>
              <a:gdLst/>
              <a:ahLst/>
              <a:cxnLst/>
              <a:rect l="l" t="t" r="r" b="b"/>
              <a:pathLst>
                <a:path w="1691610" h="2018828">
                  <a:moveTo>
                    <a:pt x="0" y="0"/>
                  </a:moveTo>
                  <a:lnTo>
                    <a:pt x="1691610" y="0"/>
                  </a:lnTo>
                  <a:lnTo>
                    <a:pt x="1691610" y="2018828"/>
                  </a:lnTo>
                  <a:lnTo>
                    <a:pt x="0" y="2018828"/>
                  </a:lnTo>
                  <a:lnTo>
                    <a:pt x="0" y="0"/>
                  </a:lnTo>
                  <a:close/>
                </a:path>
              </a:pathLst>
            </a:custGeom>
            <a:blipFill>
              <a:blip r:embed="rId3"/>
              <a:stretch>
                <a:fillRect/>
              </a:stretch>
            </a:blipFill>
          </p:spPr>
          <p:txBody>
            <a:bodyPr/>
            <a:lstStyle/>
            <a:p>
              <a:endParaRPr lang="en-US"/>
            </a:p>
          </p:txBody>
        </p:sp>
        <p:sp>
          <p:nvSpPr>
            <p:cNvPr id="21" name="Freeform 21"/>
            <p:cNvSpPr/>
            <p:nvPr/>
          </p:nvSpPr>
          <p:spPr>
            <a:xfrm>
              <a:off x="0" y="0"/>
              <a:ext cx="2070765" cy="2070765"/>
            </a:xfrm>
            <a:custGeom>
              <a:avLst/>
              <a:gdLst/>
              <a:ahLst/>
              <a:cxnLst/>
              <a:rect l="l" t="t" r="r" b="b"/>
              <a:pathLst>
                <a:path w="2070765" h="2070765">
                  <a:moveTo>
                    <a:pt x="0" y="0"/>
                  </a:moveTo>
                  <a:lnTo>
                    <a:pt x="2070765" y="0"/>
                  </a:lnTo>
                  <a:lnTo>
                    <a:pt x="2070765" y="2070765"/>
                  </a:lnTo>
                  <a:lnTo>
                    <a:pt x="0" y="2070765"/>
                  </a:lnTo>
                  <a:lnTo>
                    <a:pt x="0" y="0"/>
                  </a:lnTo>
                  <a:close/>
                </a:path>
              </a:pathLst>
            </a:custGeom>
            <a:blipFill>
              <a:blip r:embed="rId4"/>
              <a:stretch>
                <a:fillRect t="-2581" b="-2581"/>
              </a:stretch>
            </a:blipFill>
          </p:spPr>
          <p:txBody>
            <a:bodyPr/>
            <a:lstStyle/>
            <a:p>
              <a:endParaRPr lang="en-US"/>
            </a:p>
          </p:txBody>
        </p:sp>
      </p:grpSp>
      <p:grpSp>
        <p:nvGrpSpPr>
          <p:cNvPr id="22" name="Group 3">
            <a:extLst>
              <a:ext uri="{FF2B5EF4-FFF2-40B4-BE49-F238E27FC236}">
                <a16:creationId xmlns:a16="http://schemas.microsoft.com/office/drawing/2014/main" id="{BDD6DB9C-F5A1-5156-4B79-C4894EA6D3DE}"/>
              </a:ext>
            </a:extLst>
          </p:cNvPr>
          <p:cNvGrpSpPr/>
          <p:nvPr/>
        </p:nvGrpSpPr>
        <p:grpSpPr>
          <a:xfrm rot="-10800000">
            <a:off x="-4010168" y="0"/>
            <a:ext cx="14301987" cy="2720678"/>
            <a:chOff x="0" y="0"/>
            <a:chExt cx="794744" cy="151185"/>
          </a:xfrm>
        </p:grpSpPr>
        <p:sp>
          <p:nvSpPr>
            <p:cNvPr id="23" name="Freeform 4">
              <a:extLst>
                <a:ext uri="{FF2B5EF4-FFF2-40B4-BE49-F238E27FC236}">
                  <a16:creationId xmlns:a16="http://schemas.microsoft.com/office/drawing/2014/main" id="{0527A2DF-A6E5-1CF0-3540-781C2EA548BD}"/>
                </a:ext>
              </a:extLst>
            </p:cNvPr>
            <p:cNvSpPr/>
            <p:nvPr/>
          </p:nvSpPr>
          <p:spPr>
            <a:xfrm>
              <a:off x="0" y="0"/>
              <a:ext cx="794744" cy="151185"/>
            </a:xfrm>
            <a:custGeom>
              <a:avLst/>
              <a:gdLst/>
              <a:ahLst/>
              <a:cxnLst/>
              <a:rect l="l" t="t" r="r" b="b"/>
              <a:pathLst>
                <a:path w="794744" h="151185">
                  <a:moveTo>
                    <a:pt x="203200" y="0"/>
                  </a:moveTo>
                  <a:lnTo>
                    <a:pt x="591544" y="0"/>
                  </a:lnTo>
                  <a:lnTo>
                    <a:pt x="794744" y="151185"/>
                  </a:lnTo>
                  <a:lnTo>
                    <a:pt x="0" y="151185"/>
                  </a:lnTo>
                  <a:lnTo>
                    <a:pt x="203200" y="0"/>
                  </a:lnTo>
                  <a:close/>
                </a:path>
              </a:pathLst>
            </a:custGeom>
            <a:solidFill>
              <a:srgbClr val="122A6B"/>
            </a:solidFill>
          </p:spPr>
          <p:txBody>
            <a:bodyPr/>
            <a:lstStyle/>
            <a:p>
              <a:endParaRPr lang="en-US"/>
            </a:p>
          </p:txBody>
        </p:sp>
        <p:sp>
          <p:nvSpPr>
            <p:cNvPr id="24" name="TextBox 5">
              <a:extLst>
                <a:ext uri="{FF2B5EF4-FFF2-40B4-BE49-F238E27FC236}">
                  <a16:creationId xmlns:a16="http://schemas.microsoft.com/office/drawing/2014/main" id="{959540B6-3DF7-7341-9C80-F7D6BDEAEF96}"/>
                </a:ext>
              </a:extLst>
            </p:cNvPr>
            <p:cNvSpPr txBox="1"/>
            <p:nvPr/>
          </p:nvSpPr>
          <p:spPr>
            <a:xfrm>
              <a:off x="127000" y="-38100"/>
              <a:ext cx="540744" cy="189285"/>
            </a:xfrm>
            <a:prstGeom prst="rect">
              <a:avLst/>
            </a:prstGeom>
          </p:spPr>
          <p:txBody>
            <a:bodyPr lIns="50800" tIns="50800" rIns="50800" bIns="50800" rtlCol="0" anchor="ctr"/>
            <a:lstStyle/>
            <a:p>
              <a:pPr algn="ctr">
                <a:lnSpc>
                  <a:spcPts val="2100"/>
                </a:lnSpc>
              </a:pPr>
              <a:endParaRPr/>
            </a:p>
          </p:txBody>
        </p:sp>
      </p:grpSp>
      <p:sp>
        <p:nvSpPr>
          <p:cNvPr id="25" name="TextBox 12">
            <a:extLst>
              <a:ext uri="{FF2B5EF4-FFF2-40B4-BE49-F238E27FC236}">
                <a16:creationId xmlns:a16="http://schemas.microsoft.com/office/drawing/2014/main" id="{0ADFE84F-76ED-CC11-2786-6B1173F25F67}"/>
              </a:ext>
            </a:extLst>
          </p:cNvPr>
          <p:cNvSpPr txBox="1"/>
          <p:nvPr/>
        </p:nvSpPr>
        <p:spPr>
          <a:xfrm>
            <a:off x="465324" y="310385"/>
            <a:ext cx="7950933" cy="1846659"/>
          </a:xfrm>
          <a:prstGeom prst="rect">
            <a:avLst/>
          </a:prstGeom>
        </p:spPr>
        <p:txBody>
          <a:bodyPr lIns="0" tIns="0" rIns="0" bIns="0" rtlCol="0" anchor="t">
            <a:spAutoFit/>
          </a:bodyPr>
          <a:lstStyle/>
          <a:p>
            <a:pPr algn="l">
              <a:lnSpc>
                <a:spcPts val="7200"/>
              </a:lnSpc>
            </a:pPr>
            <a:r>
              <a:rPr lang="en-US" sz="6000" dirty="0">
                <a:solidFill>
                  <a:srgbClr val="FFFFFF"/>
                </a:solidFill>
                <a:latin typeface="Montserrat"/>
                <a:ea typeface="Montserrat"/>
                <a:cs typeface="Montserrat"/>
                <a:sym typeface="Montserrat"/>
              </a:rPr>
              <a:t>APPLICATIONS </a:t>
            </a:r>
            <a:r>
              <a:rPr lang="en-US" sz="6000" b="1" dirty="0">
                <a:solidFill>
                  <a:srgbClr val="FFFFFF"/>
                </a:solidFill>
                <a:latin typeface="Montserrat Bold"/>
                <a:ea typeface="Montserrat Bold"/>
                <a:cs typeface="Montserrat Bold"/>
                <a:sym typeface="Montserrat Bold"/>
              </a:rPr>
              <a:t>RECEIVED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4109936" y="0"/>
            <a:ext cx="14253616" cy="2694701"/>
            <a:chOff x="0" y="0"/>
            <a:chExt cx="792056" cy="149741"/>
          </a:xfrm>
        </p:grpSpPr>
        <p:sp>
          <p:nvSpPr>
            <p:cNvPr id="3" name="Freeform 3"/>
            <p:cNvSpPr/>
            <p:nvPr/>
          </p:nvSpPr>
          <p:spPr>
            <a:xfrm>
              <a:off x="0" y="0"/>
              <a:ext cx="792056" cy="149741"/>
            </a:xfrm>
            <a:custGeom>
              <a:avLst/>
              <a:gdLst/>
              <a:ahLst/>
              <a:cxnLst/>
              <a:rect l="l" t="t" r="r" b="b"/>
              <a:pathLst>
                <a:path w="792056" h="149741">
                  <a:moveTo>
                    <a:pt x="203200" y="0"/>
                  </a:moveTo>
                  <a:lnTo>
                    <a:pt x="588856" y="0"/>
                  </a:lnTo>
                  <a:lnTo>
                    <a:pt x="792056" y="149741"/>
                  </a:lnTo>
                  <a:lnTo>
                    <a:pt x="0" y="149741"/>
                  </a:lnTo>
                  <a:lnTo>
                    <a:pt x="203200" y="0"/>
                  </a:lnTo>
                  <a:close/>
                </a:path>
              </a:pathLst>
            </a:custGeom>
            <a:solidFill>
              <a:srgbClr val="122A6B"/>
            </a:solidFill>
          </p:spPr>
          <p:txBody>
            <a:bodyPr/>
            <a:lstStyle/>
            <a:p>
              <a:endParaRPr lang="en-US"/>
            </a:p>
          </p:txBody>
        </p:sp>
        <p:sp>
          <p:nvSpPr>
            <p:cNvPr id="4" name="TextBox 4"/>
            <p:cNvSpPr txBox="1"/>
            <p:nvPr/>
          </p:nvSpPr>
          <p:spPr>
            <a:xfrm>
              <a:off x="127000" y="-38100"/>
              <a:ext cx="538056" cy="187841"/>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270437" y="8602427"/>
            <a:ext cx="18017563" cy="1553074"/>
            <a:chOff x="0" y="0"/>
            <a:chExt cx="24023417" cy="2070765"/>
          </a:xfrm>
        </p:grpSpPr>
        <p:sp>
          <p:nvSpPr>
            <p:cNvPr id="6" name="Freeform 6"/>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2"/>
              <a:stretch>
                <a:fillRect/>
              </a:stretch>
            </a:blipFill>
          </p:spPr>
          <p:txBody>
            <a:bodyPr/>
            <a:lstStyle/>
            <a:p>
              <a:endParaRPr lang="en-US"/>
            </a:p>
          </p:txBody>
        </p:sp>
        <p:sp>
          <p:nvSpPr>
            <p:cNvPr id="7" name="Freeform 7"/>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2"/>
              <a:stretch>
                <a:fillRect/>
              </a:stretch>
            </a:blipFill>
          </p:spPr>
          <p:txBody>
            <a:bodyPr/>
            <a:lstStyle/>
            <a:p>
              <a:endParaRPr lang="en-US"/>
            </a:p>
          </p:txBody>
        </p:sp>
        <p:grpSp>
          <p:nvGrpSpPr>
            <p:cNvPr id="8" name="Group 8"/>
            <p:cNvGrpSpPr/>
            <p:nvPr/>
          </p:nvGrpSpPr>
          <p:grpSpPr>
            <a:xfrm>
              <a:off x="7170185" y="874497"/>
              <a:ext cx="16853232" cy="755164"/>
              <a:chOff x="0" y="0"/>
              <a:chExt cx="3329033" cy="149168"/>
            </a:xfrm>
          </p:grpSpPr>
          <p:sp>
            <p:nvSpPr>
              <p:cNvPr id="9" name="Freeform 9"/>
              <p:cNvSpPr/>
              <p:nvPr/>
            </p:nvSpPr>
            <p:spPr>
              <a:xfrm>
                <a:off x="0" y="0"/>
                <a:ext cx="3329034" cy="149168"/>
              </a:xfrm>
              <a:custGeom>
                <a:avLst/>
                <a:gdLst/>
                <a:ahLst/>
                <a:cxnLst/>
                <a:rect l="l" t="t" r="r" b="b"/>
                <a:pathLst>
                  <a:path w="3329034" h="149168">
                    <a:moveTo>
                      <a:pt x="0" y="0"/>
                    </a:moveTo>
                    <a:lnTo>
                      <a:pt x="3329034" y="0"/>
                    </a:lnTo>
                    <a:lnTo>
                      <a:pt x="3329034" y="149168"/>
                    </a:lnTo>
                    <a:lnTo>
                      <a:pt x="0" y="149168"/>
                    </a:lnTo>
                    <a:close/>
                  </a:path>
                </a:pathLst>
              </a:custGeom>
              <a:solidFill>
                <a:srgbClr val="122A6B"/>
              </a:solidFill>
            </p:spPr>
            <p:txBody>
              <a:bodyPr/>
              <a:lstStyle/>
              <a:p>
                <a:endParaRPr lang="en-US"/>
              </a:p>
            </p:txBody>
          </p:sp>
          <p:sp>
            <p:nvSpPr>
              <p:cNvPr id="10" name="TextBox 10"/>
              <p:cNvSpPr txBox="1"/>
              <p:nvPr/>
            </p:nvSpPr>
            <p:spPr>
              <a:xfrm>
                <a:off x="0" y="-38100"/>
                <a:ext cx="3329033" cy="187268"/>
              </a:xfrm>
              <a:prstGeom prst="rect">
                <a:avLst/>
              </a:prstGeom>
            </p:spPr>
            <p:txBody>
              <a:bodyPr lIns="50800" tIns="50800" rIns="50800" bIns="50800" rtlCol="0" anchor="ctr"/>
              <a:lstStyle/>
              <a:p>
                <a:pPr algn="ctr">
                  <a:lnSpc>
                    <a:spcPts val="2100"/>
                  </a:lnSpc>
                </a:pPr>
                <a:endParaRPr/>
              </a:p>
            </p:txBody>
          </p:sp>
        </p:grpSp>
        <p:sp>
          <p:nvSpPr>
            <p:cNvPr id="11" name="TextBox 11"/>
            <p:cNvSpPr txBox="1"/>
            <p:nvPr/>
          </p:nvSpPr>
          <p:spPr>
            <a:xfrm>
              <a:off x="8187333" y="967468"/>
              <a:ext cx="15499490" cy="506964"/>
            </a:xfrm>
            <a:prstGeom prst="rect">
              <a:avLst/>
            </a:prstGeom>
          </p:spPr>
          <p:txBody>
            <a:bodyPr lIns="0" tIns="0" rIns="0" bIns="0" rtlCol="0" anchor="t">
              <a:spAutoFit/>
            </a:bodyPr>
            <a:lstStyle/>
            <a:p>
              <a:pPr algn="r">
                <a:lnSpc>
                  <a:spcPts val="3232"/>
                </a:lnSpc>
              </a:pPr>
              <a:r>
                <a:rPr lang="en-US" sz="2308">
                  <a:solidFill>
                    <a:srgbClr val="FFFFFF"/>
                  </a:solidFill>
                  <a:latin typeface="Montserrat"/>
                  <a:ea typeface="Montserrat"/>
                  <a:cs typeface="Montserrat"/>
                  <a:sym typeface="Montserrat"/>
                </a:rPr>
                <a:t>New Mexico Department of Homeland Security &amp; Emergency Management</a:t>
              </a:r>
            </a:p>
          </p:txBody>
        </p:sp>
        <p:sp>
          <p:nvSpPr>
            <p:cNvPr id="12" name="Freeform 12"/>
            <p:cNvSpPr/>
            <p:nvPr/>
          </p:nvSpPr>
          <p:spPr>
            <a:xfrm>
              <a:off x="2116513" y="0"/>
              <a:ext cx="1691610" cy="2018828"/>
            </a:xfrm>
            <a:custGeom>
              <a:avLst/>
              <a:gdLst/>
              <a:ahLst/>
              <a:cxnLst/>
              <a:rect l="l" t="t" r="r" b="b"/>
              <a:pathLst>
                <a:path w="1691610" h="2018828">
                  <a:moveTo>
                    <a:pt x="0" y="0"/>
                  </a:moveTo>
                  <a:lnTo>
                    <a:pt x="1691610" y="0"/>
                  </a:lnTo>
                  <a:lnTo>
                    <a:pt x="1691610" y="2018828"/>
                  </a:lnTo>
                  <a:lnTo>
                    <a:pt x="0" y="2018828"/>
                  </a:lnTo>
                  <a:lnTo>
                    <a:pt x="0" y="0"/>
                  </a:lnTo>
                  <a:close/>
                </a:path>
              </a:pathLst>
            </a:custGeom>
            <a:blipFill>
              <a:blip r:embed="rId3"/>
              <a:stretch>
                <a:fillRect/>
              </a:stretch>
            </a:blipFill>
          </p:spPr>
          <p:txBody>
            <a:bodyPr/>
            <a:lstStyle/>
            <a:p>
              <a:endParaRPr lang="en-US"/>
            </a:p>
          </p:txBody>
        </p:sp>
        <p:sp>
          <p:nvSpPr>
            <p:cNvPr id="13" name="Freeform 13"/>
            <p:cNvSpPr/>
            <p:nvPr/>
          </p:nvSpPr>
          <p:spPr>
            <a:xfrm>
              <a:off x="0" y="0"/>
              <a:ext cx="2070765" cy="2070765"/>
            </a:xfrm>
            <a:custGeom>
              <a:avLst/>
              <a:gdLst/>
              <a:ahLst/>
              <a:cxnLst/>
              <a:rect l="l" t="t" r="r" b="b"/>
              <a:pathLst>
                <a:path w="2070765" h="2070765">
                  <a:moveTo>
                    <a:pt x="0" y="0"/>
                  </a:moveTo>
                  <a:lnTo>
                    <a:pt x="2070765" y="0"/>
                  </a:lnTo>
                  <a:lnTo>
                    <a:pt x="2070765" y="2070765"/>
                  </a:lnTo>
                  <a:lnTo>
                    <a:pt x="0" y="2070765"/>
                  </a:lnTo>
                  <a:lnTo>
                    <a:pt x="0" y="0"/>
                  </a:lnTo>
                  <a:close/>
                </a:path>
              </a:pathLst>
            </a:custGeom>
            <a:blipFill>
              <a:blip r:embed="rId4"/>
              <a:stretch>
                <a:fillRect t="-2581" b="-2581"/>
              </a:stretch>
            </a:blipFill>
          </p:spPr>
          <p:txBody>
            <a:bodyPr/>
            <a:lstStyle/>
            <a:p>
              <a:endParaRPr lang="en-US"/>
            </a:p>
          </p:txBody>
        </p:sp>
      </p:grpSp>
      <p:pic>
        <p:nvPicPr>
          <p:cNvPr id="14" name="Picture 14"/>
          <p:cNvPicPr>
            <a:picLocks noChangeAspect="1"/>
          </p:cNvPicPr>
          <p:nvPr/>
        </p:nvPicPr>
        <p:blipFill>
          <a:blip r:embed="rId5"/>
          <a:stretch>
            <a:fillRect/>
          </a:stretch>
        </p:blipFill>
        <p:spPr>
          <a:xfrm>
            <a:off x="12815865" y="-493252"/>
            <a:ext cx="5201146" cy="5201146"/>
          </a:xfrm>
          <a:prstGeom prst="rect">
            <a:avLst/>
          </a:prstGeom>
        </p:spPr>
      </p:pic>
      <p:sp>
        <p:nvSpPr>
          <p:cNvPr id="15" name="TextBox 15"/>
          <p:cNvSpPr txBox="1"/>
          <p:nvPr/>
        </p:nvSpPr>
        <p:spPr>
          <a:xfrm>
            <a:off x="297505" y="475316"/>
            <a:ext cx="7560719" cy="1744067"/>
          </a:xfrm>
          <a:prstGeom prst="rect">
            <a:avLst/>
          </a:prstGeom>
        </p:spPr>
        <p:txBody>
          <a:bodyPr lIns="0" tIns="0" rIns="0" bIns="0" rtlCol="0" anchor="t">
            <a:spAutoFit/>
          </a:bodyPr>
          <a:lstStyle/>
          <a:p>
            <a:pPr algn="l">
              <a:lnSpc>
                <a:spcPts val="6840"/>
              </a:lnSpc>
            </a:pPr>
            <a:r>
              <a:rPr lang="en-US" sz="6000" b="1" dirty="0">
                <a:solidFill>
                  <a:srgbClr val="FFFFFF"/>
                </a:solidFill>
                <a:latin typeface="Montserrat Bold"/>
                <a:ea typeface="Montserrat Bold"/>
                <a:cs typeface="Montserrat Bold"/>
                <a:sym typeface="Montserrat Bold"/>
              </a:rPr>
              <a:t>HOW TO </a:t>
            </a:r>
          </a:p>
          <a:p>
            <a:pPr algn="l">
              <a:lnSpc>
                <a:spcPts val="6840"/>
              </a:lnSpc>
            </a:pPr>
            <a:r>
              <a:rPr lang="en-US" sz="6000" dirty="0">
                <a:solidFill>
                  <a:srgbClr val="FFFFFF"/>
                </a:solidFill>
                <a:latin typeface="Montserrat" panose="00000500000000000000" pitchFamily="2" charset="0"/>
                <a:ea typeface="Montserrat Bold"/>
                <a:cs typeface="Montserrat Bold"/>
                <a:sym typeface="Montserrat Bold"/>
              </a:rPr>
              <a:t>APPLY</a:t>
            </a:r>
          </a:p>
        </p:txBody>
      </p:sp>
      <p:sp>
        <p:nvSpPr>
          <p:cNvPr id="16" name="TextBox 16"/>
          <p:cNvSpPr txBox="1"/>
          <p:nvPr/>
        </p:nvSpPr>
        <p:spPr>
          <a:xfrm>
            <a:off x="1197790" y="3246500"/>
            <a:ext cx="16831511" cy="2922788"/>
          </a:xfrm>
          <a:prstGeom prst="rect">
            <a:avLst/>
          </a:prstGeom>
        </p:spPr>
        <p:txBody>
          <a:bodyPr wrap="square" lIns="0" tIns="0" rIns="0" bIns="0" rtlCol="0" anchor="t">
            <a:spAutoFit/>
          </a:bodyPr>
          <a:lstStyle/>
          <a:p>
            <a:pPr algn="l">
              <a:lnSpc>
                <a:spcPts val="5400"/>
              </a:lnSpc>
            </a:pPr>
            <a:r>
              <a:rPr lang="en-US" sz="4500" b="1" dirty="0">
                <a:solidFill>
                  <a:srgbClr val="000000"/>
                </a:solidFill>
                <a:latin typeface="Montserrat Bold"/>
                <a:ea typeface="Montserrat Bold"/>
                <a:cs typeface="Montserrat Bold"/>
                <a:sym typeface="Montserrat Bold"/>
              </a:rPr>
              <a:t>DHSEM is now accepting applications!</a:t>
            </a:r>
          </a:p>
          <a:p>
            <a:pPr algn="l">
              <a:lnSpc>
                <a:spcPts val="5400"/>
              </a:lnSpc>
            </a:pPr>
            <a:endParaRPr lang="en-US" sz="4500" b="1" dirty="0">
              <a:solidFill>
                <a:srgbClr val="000000"/>
              </a:solidFill>
              <a:latin typeface="Montserrat Bold"/>
              <a:ea typeface="Montserrat Bold"/>
              <a:cs typeface="Montserrat Bold"/>
              <a:sym typeface="Montserrat Bold"/>
            </a:endParaRPr>
          </a:p>
          <a:p>
            <a:pPr algn="l">
              <a:lnSpc>
                <a:spcPts val="3600"/>
              </a:lnSpc>
              <a:spcBef>
                <a:spcPct val="0"/>
              </a:spcBef>
            </a:pPr>
            <a:r>
              <a:rPr lang="en-US" sz="3200" b="1" dirty="0">
                <a:solidFill>
                  <a:srgbClr val="000000"/>
                </a:solidFill>
                <a:latin typeface="Montserrat Bold"/>
                <a:ea typeface="Montserrat Bold"/>
                <a:cs typeface="Montserrat Bold"/>
                <a:sym typeface="Montserrat Bold"/>
              </a:rPr>
              <a:t>Online at </a:t>
            </a:r>
            <a:r>
              <a:rPr lang="en-US" sz="3200" b="1" dirty="0">
                <a:solidFill>
                  <a:srgbClr val="000000"/>
                </a:solidFill>
                <a:latin typeface="Montserrat Bold"/>
                <a:ea typeface="Montserrat Bold"/>
                <a:cs typeface="Montserrat Bold"/>
                <a:sym typeface="Montserrat Bold"/>
                <a:hlinkClick r:id="rId6"/>
              </a:rPr>
              <a:t>www.dhsem.nm.gov/cdbg-dr2025</a:t>
            </a:r>
            <a:r>
              <a:rPr lang="en-US" sz="3200" b="1" dirty="0">
                <a:solidFill>
                  <a:srgbClr val="000000"/>
                </a:solidFill>
                <a:latin typeface="Montserrat Bold"/>
                <a:ea typeface="Montserrat Bold"/>
                <a:cs typeface="Montserrat Bold"/>
                <a:sym typeface="Montserrat Bold"/>
              </a:rPr>
              <a:t>, through Disaster Case Management, 505-670-4662 or DHSEM-DCM@dhsem.nm.gov</a:t>
            </a:r>
          </a:p>
          <a:p>
            <a:pPr algn="l">
              <a:lnSpc>
                <a:spcPts val="5400"/>
              </a:lnSpc>
              <a:spcBef>
                <a:spcPct val="0"/>
              </a:spcBef>
            </a:pPr>
            <a:endParaRPr lang="en-US" sz="3000" b="1" dirty="0">
              <a:solidFill>
                <a:srgbClr val="000000"/>
              </a:solidFill>
              <a:latin typeface="Montserrat Bold"/>
              <a:ea typeface="Montserrat Bold"/>
              <a:cs typeface="Montserrat Bold"/>
              <a:sym typeface="Montserrat Bold"/>
            </a:endParaRPr>
          </a:p>
        </p:txBody>
      </p:sp>
      <p:sp>
        <p:nvSpPr>
          <p:cNvPr id="17" name="TextBox 17"/>
          <p:cNvSpPr txBox="1"/>
          <p:nvPr/>
        </p:nvSpPr>
        <p:spPr>
          <a:xfrm>
            <a:off x="1197790" y="6058704"/>
            <a:ext cx="15209901" cy="2114874"/>
          </a:xfrm>
          <a:prstGeom prst="rect">
            <a:avLst/>
          </a:prstGeom>
        </p:spPr>
        <p:txBody>
          <a:bodyPr wrap="square" lIns="0" tIns="0" rIns="0" bIns="0" rtlCol="0" anchor="t">
            <a:spAutoFit/>
          </a:bodyPr>
          <a:lstStyle/>
          <a:p>
            <a:pPr algn="l">
              <a:lnSpc>
                <a:spcPts val="4200"/>
              </a:lnSpc>
              <a:spcBef>
                <a:spcPct val="0"/>
              </a:spcBef>
            </a:pPr>
            <a:r>
              <a:rPr lang="en-US" sz="3000" dirty="0">
                <a:solidFill>
                  <a:srgbClr val="000000"/>
                </a:solidFill>
                <a:latin typeface="Montserrat"/>
                <a:ea typeface="Montserrat"/>
                <a:cs typeface="Montserrat"/>
                <a:sym typeface="Montserrat"/>
              </a:rPr>
              <a:t>Applications will not be processed until </a:t>
            </a:r>
            <a:r>
              <a:rPr lang="en-US" sz="3000" u="sng" dirty="0">
                <a:solidFill>
                  <a:srgbClr val="000000"/>
                </a:solidFill>
                <a:latin typeface="Montserrat"/>
                <a:ea typeface="Montserrat"/>
                <a:cs typeface="Montserrat"/>
                <a:sym typeface="Montserrat"/>
              </a:rPr>
              <a:t>all documentation is received</a:t>
            </a:r>
            <a:r>
              <a:rPr lang="en-US" sz="3000" dirty="0">
                <a:solidFill>
                  <a:srgbClr val="000000"/>
                </a:solidFill>
                <a:latin typeface="Montserrat"/>
                <a:ea typeface="Montserrat"/>
                <a:cs typeface="Montserrat"/>
                <a:sym typeface="Montserrat"/>
              </a:rPr>
              <a:t>.</a:t>
            </a:r>
          </a:p>
          <a:p>
            <a:pPr algn="l">
              <a:lnSpc>
                <a:spcPts val="4200"/>
              </a:lnSpc>
              <a:spcBef>
                <a:spcPct val="0"/>
              </a:spcBef>
            </a:pPr>
            <a:endParaRPr lang="en-US" sz="3000" dirty="0">
              <a:solidFill>
                <a:srgbClr val="000000"/>
              </a:solidFill>
              <a:latin typeface="Montserrat"/>
              <a:ea typeface="Montserrat"/>
              <a:cs typeface="Montserrat"/>
              <a:sym typeface="Montserrat"/>
            </a:endParaRPr>
          </a:p>
          <a:p>
            <a:pPr>
              <a:lnSpc>
                <a:spcPts val="4200"/>
              </a:lnSpc>
              <a:spcBef>
                <a:spcPct val="0"/>
              </a:spcBef>
            </a:pPr>
            <a:r>
              <a:rPr lang="en-US" sz="3000" dirty="0">
                <a:solidFill>
                  <a:srgbClr val="000000"/>
                </a:solidFill>
                <a:latin typeface="Montserrat"/>
                <a:ea typeface="Montserrat"/>
                <a:cs typeface="Montserrat"/>
                <a:sym typeface="Montserrat"/>
              </a:rPr>
              <a:t>The application will stay open until all program funds have been spent. There is no official close date for this application at this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4109936" y="0"/>
            <a:ext cx="14253616" cy="2694701"/>
            <a:chOff x="0" y="0"/>
            <a:chExt cx="792056" cy="149741"/>
          </a:xfrm>
        </p:grpSpPr>
        <p:sp>
          <p:nvSpPr>
            <p:cNvPr id="3" name="Freeform 3"/>
            <p:cNvSpPr/>
            <p:nvPr/>
          </p:nvSpPr>
          <p:spPr>
            <a:xfrm>
              <a:off x="0" y="0"/>
              <a:ext cx="792056" cy="149741"/>
            </a:xfrm>
            <a:custGeom>
              <a:avLst/>
              <a:gdLst/>
              <a:ahLst/>
              <a:cxnLst/>
              <a:rect l="l" t="t" r="r" b="b"/>
              <a:pathLst>
                <a:path w="792056" h="149741">
                  <a:moveTo>
                    <a:pt x="203200" y="0"/>
                  </a:moveTo>
                  <a:lnTo>
                    <a:pt x="588856" y="0"/>
                  </a:lnTo>
                  <a:lnTo>
                    <a:pt x="792056" y="149741"/>
                  </a:lnTo>
                  <a:lnTo>
                    <a:pt x="0" y="149741"/>
                  </a:lnTo>
                  <a:lnTo>
                    <a:pt x="203200" y="0"/>
                  </a:lnTo>
                  <a:close/>
                </a:path>
              </a:pathLst>
            </a:custGeom>
            <a:solidFill>
              <a:srgbClr val="122A6B"/>
            </a:solidFill>
          </p:spPr>
          <p:txBody>
            <a:bodyPr/>
            <a:lstStyle/>
            <a:p>
              <a:endParaRPr lang="en-US"/>
            </a:p>
          </p:txBody>
        </p:sp>
        <p:sp>
          <p:nvSpPr>
            <p:cNvPr id="4" name="TextBox 4"/>
            <p:cNvSpPr txBox="1"/>
            <p:nvPr/>
          </p:nvSpPr>
          <p:spPr>
            <a:xfrm>
              <a:off x="127000" y="-38100"/>
              <a:ext cx="538056" cy="187841"/>
            </a:xfrm>
            <a:prstGeom prst="rect">
              <a:avLst/>
            </a:prstGeom>
          </p:spPr>
          <p:txBody>
            <a:bodyPr lIns="50800" tIns="50800" rIns="50800" bIns="50800" rtlCol="0" anchor="ctr"/>
            <a:lstStyle/>
            <a:p>
              <a:pPr algn="ctr">
                <a:lnSpc>
                  <a:spcPts val="2100"/>
                </a:lnSpc>
              </a:pPr>
              <a:endParaRPr/>
            </a:p>
          </p:txBody>
        </p:sp>
      </p:grpSp>
      <p:sp>
        <p:nvSpPr>
          <p:cNvPr id="8" name="TextBox 8"/>
          <p:cNvSpPr txBox="1"/>
          <p:nvPr/>
        </p:nvSpPr>
        <p:spPr>
          <a:xfrm>
            <a:off x="258699" y="478884"/>
            <a:ext cx="7560719" cy="1733550"/>
          </a:xfrm>
          <a:prstGeom prst="rect">
            <a:avLst/>
          </a:prstGeom>
        </p:spPr>
        <p:txBody>
          <a:bodyPr lIns="0" tIns="0" rIns="0" bIns="0" rtlCol="0" anchor="t">
            <a:spAutoFit/>
          </a:bodyPr>
          <a:lstStyle/>
          <a:p>
            <a:pPr algn="l">
              <a:lnSpc>
                <a:spcPts val="6840"/>
              </a:lnSpc>
            </a:pPr>
            <a:r>
              <a:rPr lang="en-US" sz="6000" b="1" dirty="0">
                <a:solidFill>
                  <a:srgbClr val="FFFFFF"/>
                </a:solidFill>
                <a:latin typeface="Montserrat Bold"/>
                <a:ea typeface="Montserrat Bold"/>
                <a:cs typeface="Montserrat Bold"/>
                <a:sym typeface="Montserrat Bold"/>
              </a:rPr>
              <a:t>DISASTER CASE </a:t>
            </a:r>
            <a:r>
              <a:rPr lang="en-US" sz="6000" dirty="0">
                <a:solidFill>
                  <a:srgbClr val="FFFFFF"/>
                </a:solidFill>
                <a:latin typeface="Montserrat" panose="00000500000000000000" pitchFamily="2" charset="0"/>
                <a:ea typeface="Montserrat Bold"/>
                <a:cs typeface="Montserrat Bold"/>
                <a:sym typeface="Montserrat Bold"/>
              </a:rPr>
              <a:t>MANAGEMENT</a:t>
            </a:r>
          </a:p>
        </p:txBody>
      </p:sp>
      <p:sp>
        <p:nvSpPr>
          <p:cNvPr id="9" name="TextBox 9"/>
          <p:cNvSpPr txBox="1"/>
          <p:nvPr/>
        </p:nvSpPr>
        <p:spPr>
          <a:xfrm>
            <a:off x="762000" y="3118538"/>
            <a:ext cx="16345916" cy="415755"/>
          </a:xfrm>
          <a:prstGeom prst="rect">
            <a:avLst/>
          </a:prstGeom>
        </p:spPr>
        <p:txBody>
          <a:bodyPr lIns="0" tIns="0" rIns="0" bIns="0" rtlCol="0" anchor="t">
            <a:spAutoFit/>
          </a:bodyPr>
          <a:lstStyle/>
          <a:p>
            <a:pPr algn="l">
              <a:lnSpc>
                <a:spcPts val="3360"/>
              </a:lnSpc>
            </a:pPr>
            <a:r>
              <a:rPr lang="en-US" sz="2800" b="1" dirty="0">
                <a:solidFill>
                  <a:srgbClr val="122A6B"/>
                </a:solidFill>
                <a:latin typeface="Montserrat Bold"/>
                <a:ea typeface="Montserrat Bold"/>
                <a:cs typeface="Montserrat Bold"/>
                <a:sym typeface="Montserrat Bold"/>
              </a:rPr>
              <a:t>Disaster Case Managers can help you complete an application and collect documents. </a:t>
            </a:r>
          </a:p>
        </p:txBody>
      </p:sp>
      <p:grpSp>
        <p:nvGrpSpPr>
          <p:cNvPr id="10" name="Group 10"/>
          <p:cNvGrpSpPr/>
          <p:nvPr/>
        </p:nvGrpSpPr>
        <p:grpSpPr>
          <a:xfrm>
            <a:off x="762000" y="3922367"/>
            <a:ext cx="16909747" cy="3746541"/>
            <a:chOff x="0" y="0"/>
            <a:chExt cx="1403245" cy="1207735"/>
          </a:xfrm>
        </p:grpSpPr>
        <p:sp>
          <p:nvSpPr>
            <p:cNvPr id="11" name="Freeform 11"/>
            <p:cNvSpPr/>
            <p:nvPr/>
          </p:nvSpPr>
          <p:spPr>
            <a:xfrm>
              <a:off x="0" y="0"/>
              <a:ext cx="1403245" cy="1207735"/>
            </a:xfrm>
            <a:custGeom>
              <a:avLst/>
              <a:gdLst/>
              <a:ahLst/>
              <a:cxnLst/>
              <a:rect l="l" t="t" r="r" b="b"/>
              <a:pathLst>
                <a:path w="1403245" h="1207735">
                  <a:moveTo>
                    <a:pt x="0" y="0"/>
                  </a:moveTo>
                  <a:lnTo>
                    <a:pt x="1403245" y="0"/>
                  </a:lnTo>
                  <a:lnTo>
                    <a:pt x="1403245" y="1207735"/>
                  </a:lnTo>
                  <a:lnTo>
                    <a:pt x="0" y="1207735"/>
                  </a:lnTo>
                  <a:close/>
                </a:path>
              </a:pathLst>
            </a:custGeom>
            <a:solidFill>
              <a:srgbClr val="D9D9D9"/>
            </a:solidFill>
          </p:spPr>
          <p:txBody>
            <a:bodyPr/>
            <a:lstStyle/>
            <a:p>
              <a:endParaRPr lang="en-US" sz="1200"/>
            </a:p>
          </p:txBody>
        </p:sp>
        <p:sp>
          <p:nvSpPr>
            <p:cNvPr id="12" name="TextBox 12"/>
            <p:cNvSpPr txBox="1"/>
            <p:nvPr/>
          </p:nvSpPr>
          <p:spPr>
            <a:xfrm>
              <a:off x="0" y="-38100"/>
              <a:ext cx="1403245" cy="1245835"/>
            </a:xfrm>
            <a:prstGeom prst="rect">
              <a:avLst/>
            </a:prstGeom>
          </p:spPr>
          <p:txBody>
            <a:bodyPr lIns="50800" tIns="50800" rIns="50800" bIns="50800" rtlCol="0" anchor="ctr"/>
            <a:lstStyle/>
            <a:p>
              <a:pPr algn="ctr">
                <a:lnSpc>
                  <a:spcPts val="3359"/>
                </a:lnSpc>
              </a:pPr>
              <a:r>
                <a:rPr lang="en-US" sz="3600" b="1" dirty="0">
                  <a:solidFill>
                    <a:srgbClr val="000000"/>
                  </a:solidFill>
                  <a:latin typeface="Montserrat Bold"/>
                  <a:ea typeface="Montserrat Bold"/>
                  <a:cs typeface="Montserrat Bold"/>
                  <a:sym typeface="Montserrat Bold"/>
                </a:rPr>
                <a:t>Schedule a site visit with a case manager.</a:t>
              </a:r>
            </a:p>
            <a:p>
              <a:pPr algn="ctr">
                <a:lnSpc>
                  <a:spcPts val="3359"/>
                </a:lnSpc>
              </a:pPr>
              <a:endParaRPr lang="en-US" sz="3600" b="1" dirty="0">
                <a:solidFill>
                  <a:srgbClr val="000000"/>
                </a:solidFill>
                <a:latin typeface="Montserrat Bold"/>
                <a:ea typeface="Montserrat Bold"/>
                <a:cs typeface="Montserrat Bold"/>
                <a:sym typeface="Montserrat Bold"/>
              </a:endParaRPr>
            </a:p>
            <a:p>
              <a:pPr algn="ctr">
                <a:lnSpc>
                  <a:spcPts val="3359"/>
                </a:lnSpc>
              </a:pPr>
              <a:r>
                <a:rPr lang="en-US" sz="3600" dirty="0">
                  <a:solidFill>
                    <a:srgbClr val="000000"/>
                  </a:solidFill>
                  <a:latin typeface="Montserrat"/>
                  <a:ea typeface="Montserrat"/>
                  <a:cs typeface="Montserrat"/>
                  <a:sym typeface="Montserrat"/>
                </a:rPr>
                <a:t>Phone: 505-670-4662</a:t>
              </a:r>
            </a:p>
            <a:p>
              <a:pPr algn="ctr">
                <a:lnSpc>
                  <a:spcPts val="3359"/>
                </a:lnSpc>
              </a:pPr>
              <a:endParaRPr lang="en-US" sz="3600" dirty="0">
                <a:solidFill>
                  <a:srgbClr val="000000"/>
                </a:solidFill>
                <a:latin typeface="Montserrat"/>
                <a:ea typeface="Montserrat"/>
                <a:cs typeface="Montserrat"/>
                <a:sym typeface="Montserrat"/>
              </a:endParaRPr>
            </a:p>
            <a:p>
              <a:pPr algn="ctr">
                <a:lnSpc>
                  <a:spcPts val="3359"/>
                </a:lnSpc>
              </a:pPr>
              <a:r>
                <a:rPr lang="en-US" sz="3600" dirty="0">
                  <a:solidFill>
                    <a:srgbClr val="000000"/>
                  </a:solidFill>
                  <a:latin typeface="Montserrat"/>
                  <a:ea typeface="Montserrat"/>
                  <a:cs typeface="Montserrat"/>
                  <a:sym typeface="Montserrat"/>
                </a:rPr>
                <a:t>Email: DHSEM-DCM@dhsem.nm.gov</a:t>
              </a:r>
            </a:p>
          </p:txBody>
        </p:sp>
      </p:grpSp>
      <p:grpSp>
        <p:nvGrpSpPr>
          <p:cNvPr id="16" name="Group 16"/>
          <p:cNvGrpSpPr/>
          <p:nvPr/>
        </p:nvGrpSpPr>
        <p:grpSpPr>
          <a:xfrm>
            <a:off x="270437" y="8602427"/>
            <a:ext cx="18017563" cy="1553074"/>
            <a:chOff x="0" y="0"/>
            <a:chExt cx="24023417" cy="2070765"/>
          </a:xfrm>
        </p:grpSpPr>
        <p:sp>
          <p:nvSpPr>
            <p:cNvPr id="17" name="Freeform 17"/>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2"/>
              <a:stretch>
                <a:fillRect/>
              </a:stretch>
            </a:blipFill>
          </p:spPr>
          <p:txBody>
            <a:bodyPr/>
            <a:lstStyle/>
            <a:p>
              <a:endParaRPr lang="en-US"/>
            </a:p>
          </p:txBody>
        </p:sp>
        <p:sp>
          <p:nvSpPr>
            <p:cNvPr id="18" name="Freeform 18"/>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2"/>
              <a:stretch>
                <a:fillRect/>
              </a:stretch>
            </a:blipFill>
          </p:spPr>
          <p:txBody>
            <a:bodyPr/>
            <a:lstStyle/>
            <a:p>
              <a:endParaRPr lang="en-US"/>
            </a:p>
          </p:txBody>
        </p:sp>
        <p:grpSp>
          <p:nvGrpSpPr>
            <p:cNvPr id="19" name="Group 19"/>
            <p:cNvGrpSpPr/>
            <p:nvPr/>
          </p:nvGrpSpPr>
          <p:grpSpPr>
            <a:xfrm>
              <a:off x="7170185" y="874497"/>
              <a:ext cx="16853232" cy="755164"/>
              <a:chOff x="0" y="0"/>
              <a:chExt cx="3329033" cy="149168"/>
            </a:xfrm>
          </p:grpSpPr>
          <p:sp>
            <p:nvSpPr>
              <p:cNvPr id="20" name="Freeform 20"/>
              <p:cNvSpPr/>
              <p:nvPr/>
            </p:nvSpPr>
            <p:spPr>
              <a:xfrm>
                <a:off x="0" y="0"/>
                <a:ext cx="3329034" cy="149168"/>
              </a:xfrm>
              <a:custGeom>
                <a:avLst/>
                <a:gdLst/>
                <a:ahLst/>
                <a:cxnLst/>
                <a:rect l="l" t="t" r="r" b="b"/>
                <a:pathLst>
                  <a:path w="3329034" h="149168">
                    <a:moveTo>
                      <a:pt x="0" y="0"/>
                    </a:moveTo>
                    <a:lnTo>
                      <a:pt x="3329034" y="0"/>
                    </a:lnTo>
                    <a:lnTo>
                      <a:pt x="3329034" y="149168"/>
                    </a:lnTo>
                    <a:lnTo>
                      <a:pt x="0" y="149168"/>
                    </a:lnTo>
                    <a:close/>
                  </a:path>
                </a:pathLst>
              </a:custGeom>
              <a:solidFill>
                <a:srgbClr val="122A6B"/>
              </a:solidFill>
            </p:spPr>
            <p:txBody>
              <a:bodyPr/>
              <a:lstStyle/>
              <a:p>
                <a:endParaRPr lang="en-US"/>
              </a:p>
            </p:txBody>
          </p:sp>
          <p:sp>
            <p:nvSpPr>
              <p:cNvPr id="21" name="TextBox 21"/>
              <p:cNvSpPr txBox="1"/>
              <p:nvPr/>
            </p:nvSpPr>
            <p:spPr>
              <a:xfrm>
                <a:off x="0" y="-38100"/>
                <a:ext cx="3329033" cy="187268"/>
              </a:xfrm>
              <a:prstGeom prst="rect">
                <a:avLst/>
              </a:prstGeom>
            </p:spPr>
            <p:txBody>
              <a:bodyPr lIns="50800" tIns="50800" rIns="50800" bIns="50800" rtlCol="0" anchor="ctr"/>
              <a:lstStyle/>
              <a:p>
                <a:pPr algn="ctr">
                  <a:lnSpc>
                    <a:spcPts val="2100"/>
                  </a:lnSpc>
                </a:pPr>
                <a:endParaRPr/>
              </a:p>
            </p:txBody>
          </p:sp>
        </p:grpSp>
        <p:sp>
          <p:nvSpPr>
            <p:cNvPr id="22" name="TextBox 22"/>
            <p:cNvSpPr txBox="1"/>
            <p:nvPr/>
          </p:nvSpPr>
          <p:spPr>
            <a:xfrm>
              <a:off x="8187333" y="967468"/>
              <a:ext cx="15499490" cy="506964"/>
            </a:xfrm>
            <a:prstGeom prst="rect">
              <a:avLst/>
            </a:prstGeom>
          </p:spPr>
          <p:txBody>
            <a:bodyPr lIns="0" tIns="0" rIns="0" bIns="0" rtlCol="0" anchor="t">
              <a:spAutoFit/>
            </a:bodyPr>
            <a:lstStyle/>
            <a:p>
              <a:pPr algn="r">
                <a:lnSpc>
                  <a:spcPts val="3232"/>
                </a:lnSpc>
              </a:pPr>
              <a:r>
                <a:rPr lang="en-US" sz="2308">
                  <a:solidFill>
                    <a:srgbClr val="FFFFFF"/>
                  </a:solidFill>
                  <a:latin typeface="Montserrat"/>
                  <a:ea typeface="Montserrat"/>
                  <a:cs typeface="Montserrat"/>
                  <a:sym typeface="Montserrat"/>
                </a:rPr>
                <a:t>New Mexico Department of Homeland Security &amp; Emergency Management</a:t>
              </a:r>
            </a:p>
          </p:txBody>
        </p:sp>
        <p:sp>
          <p:nvSpPr>
            <p:cNvPr id="23" name="Freeform 23"/>
            <p:cNvSpPr/>
            <p:nvPr/>
          </p:nvSpPr>
          <p:spPr>
            <a:xfrm>
              <a:off x="2116513" y="0"/>
              <a:ext cx="1691610" cy="2018828"/>
            </a:xfrm>
            <a:custGeom>
              <a:avLst/>
              <a:gdLst/>
              <a:ahLst/>
              <a:cxnLst/>
              <a:rect l="l" t="t" r="r" b="b"/>
              <a:pathLst>
                <a:path w="1691610" h="2018828">
                  <a:moveTo>
                    <a:pt x="0" y="0"/>
                  </a:moveTo>
                  <a:lnTo>
                    <a:pt x="1691610" y="0"/>
                  </a:lnTo>
                  <a:lnTo>
                    <a:pt x="1691610" y="2018828"/>
                  </a:lnTo>
                  <a:lnTo>
                    <a:pt x="0" y="2018828"/>
                  </a:lnTo>
                  <a:lnTo>
                    <a:pt x="0" y="0"/>
                  </a:lnTo>
                  <a:close/>
                </a:path>
              </a:pathLst>
            </a:custGeom>
            <a:blipFill>
              <a:blip r:embed="rId3"/>
              <a:stretch>
                <a:fillRect/>
              </a:stretch>
            </a:blipFill>
          </p:spPr>
          <p:txBody>
            <a:bodyPr/>
            <a:lstStyle/>
            <a:p>
              <a:endParaRPr lang="en-US"/>
            </a:p>
          </p:txBody>
        </p:sp>
        <p:sp>
          <p:nvSpPr>
            <p:cNvPr id="24" name="Freeform 24"/>
            <p:cNvSpPr/>
            <p:nvPr/>
          </p:nvSpPr>
          <p:spPr>
            <a:xfrm>
              <a:off x="0" y="0"/>
              <a:ext cx="2070765" cy="2070765"/>
            </a:xfrm>
            <a:custGeom>
              <a:avLst/>
              <a:gdLst/>
              <a:ahLst/>
              <a:cxnLst/>
              <a:rect l="l" t="t" r="r" b="b"/>
              <a:pathLst>
                <a:path w="2070765" h="2070765">
                  <a:moveTo>
                    <a:pt x="0" y="0"/>
                  </a:moveTo>
                  <a:lnTo>
                    <a:pt x="2070765" y="0"/>
                  </a:lnTo>
                  <a:lnTo>
                    <a:pt x="2070765" y="2070765"/>
                  </a:lnTo>
                  <a:lnTo>
                    <a:pt x="0" y="2070765"/>
                  </a:lnTo>
                  <a:lnTo>
                    <a:pt x="0" y="0"/>
                  </a:lnTo>
                  <a:close/>
                </a:path>
              </a:pathLst>
            </a:custGeom>
            <a:blipFill>
              <a:blip r:embed="rId4"/>
              <a:stretch>
                <a:fillRect t="-2581" b="-2581"/>
              </a:stretch>
            </a:blipFill>
          </p:spPr>
          <p:txBody>
            <a:bodyPr/>
            <a:lstStyle/>
            <a:p>
              <a:endParaRPr lang="en-US"/>
            </a:p>
          </p:txBody>
        </p:sp>
      </p:grpSp>
      <p:sp>
        <p:nvSpPr>
          <p:cNvPr id="26" name="TextBox 25">
            <a:extLst>
              <a:ext uri="{FF2B5EF4-FFF2-40B4-BE49-F238E27FC236}">
                <a16:creationId xmlns:a16="http://schemas.microsoft.com/office/drawing/2014/main" id="{7FF9A3FF-619F-8758-7016-05885A94CB86}"/>
              </a:ext>
            </a:extLst>
          </p:cNvPr>
          <p:cNvSpPr txBox="1"/>
          <p:nvPr/>
        </p:nvSpPr>
        <p:spPr>
          <a:xfrm>
            <a:off x="6474095" y="7929525"/>
            <a:ext cx="11197652" cy="931409"/>
          </a:xfrm>
          <a:prstGeom prst="rect">
            <a:avLst/>
          </a:prstGeom>
          <a:noFill/>
        </p:spPr>
        <p:txBody>
          <a:bodyPr wrap="square">
            <a:spAutoFit/>
          </a:bodyPr>
          <a:lstStyle/>
          <a:p>
            <a:pPr algn="r">
              <a:lnSpc>
                <a:spcPts val="3359"/>
              </a:lnSpc>
            </a:pPr>
            <a:r>
              <a:rPr lang="en-US" sz="2400" dirty="0">
                <a:solidFill>
                  <a:srgbClr val="000000"/>
                </a:solidFill>
                <a:latin typeface="Montserrat"/>
                <a:ea typeface="Montserrat"/>
                <a:cs typeface="Montserrat"/>
                <a:sym typeface="Montserrat"/>
              </a:rPr>
              <a:t>More information and future workshop dates are also available at www.dhsem.nm.gov/cdbg-dr2025.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4109936" y="0"/>
            <a:ext cx="14253616" cy="2694701"/>
            <a:chOff x="0" y="0"/>
            <a:chExt cx="792056" cy="149741"/>
          </a:xfrm>
        </p:grpSpPr>
        <p:sp>
          <p:nvSpPr>
            <p:cNvPr id="3" name="Freeform 3"/>
            <p:cNvSpPr/>
            <p:nvPr/>
          </p:nvSpPr>
          <p:spPr>
            <a:xfrm>
              <a:off x="0" y="0"/>
              <a:ext cx="792056" cy="149741"/>
            </a:xfrm>
            <a:custGeom>
              <a:avLst/>
              <a:gdLst/>
              <a:ahLst/>
              <a:cxnLst/>
              <a:rect l="l" t="t" r="r" b="b"/>
              <a:pathLst>
                <a:path w="792056" h="149741">
                  <a:moveTo>
                    <a:pt x="203200" y="0"/>
                  </a:moveTo>
                  <a:lnTo>
                    <a:pt x="588856" y="0"/>
                  </a:lnTo>
                  <a:lnTo>
                    <a:pt x="792056" y="149741"/>
                  </a:lnTo>
                  <a:lnTo>
                    <a:pt x="0" y="149741"/>
                  </a:lnTo>
                  <a:lnTo>
                    <a:pt x="203200" y="0"/>
                  </a:lnTo>
                  <a:close/>
                </a:path>
              </a:pathLst>
            </a:custGeom>
            <a:solidFill>
              <a:srgbClr val="122A6B"/>
            </a:solidFill>
          </p:spPr>
          <p:txBody>
            <a:bodyPr/>
            <a:lstStyle/>
            <a:p>
              <a:endParaRPr lang="en-US"/>
            </a:p>
          </p:txBody>
        </p:sp>
        <p:sp>
          <p:nvSpPr>
            <p:cNvPr id="4" name="TextBox 4"/>
            <p:cNvSpPr txBox="1"/>
            <p:nvPr/>
          </p:nvSpPr>
          <p:spPr>
            <a:xfrm>
              <a:off x="127000" y="-38100"/>
              <a:ext cx="538056" cy="187841"/>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2661644" y="3462079"/>
            <a:ext cx="6482356" cy="4175683"/>
            <a:chOff x="0" y="-38100"/>
            <a:chExt cx="1561810" cy="1245835"/>
          </a:xfrm>
        </p:grpSpPr>
        <p:sp>
          <p:nvSpPr>
            <p:cNvPr id="6" name="Freeform 6"/>
            <p:cNvSpPr/>
            <p:nvPr/>
          </p:nvSpPr>
          <p:spPr>
            <a:xfrm>
              <a:off x="0" y="0"/>
              <a:ext cx="1561810" cy="918253"/>
            </a:xfrm>
            <a:custGeom>
              <a:avLst/>
              <a:gdLst/>
              <a:ahLst/>
              <a:cxnLst/>
              <a:rect l="l" t="t" r="r" b="b"/>
              <a:pathLst>
                <a:path w="1561810" h="1207735">
                  <a:moveTo>
                    <a:pt x="0" y="0"/>
                  </a:moveTo>
                  <a:lnTo>
                    <a:pt x="1561810" y="0"/>
                  </a:lnTo>
                  <a:lnTo>
                    <a:pt x="1561810" y="1207735"/>
                  </a:lnTo>
                  <a:lnTo>
                    <a:pt x="0" y="1207735"/>
                  </a:lnTo>
                  <a:close/>
                </a:path>
              </a:pathLst>
            </a:custGeom>
            <a:solidFill>
              <a:srgbClr val="D9D9D9"/>
            </a:solidFill>
          </p:spPr>
          <p:txBody>
            <a:bodyPr/>
            <a:lstStyle/>
            <a:p>
              <a:endParaRPr lang="en-US"/>
            </a:p>
          </p:txBody>
        </p:sp>
        <p:sp>
          <p:nvSpPr>
            <p:cNvPr id="7" name="TextBox 7"/>
            <p:cNvSpPr txBox="1"/>
            <p:nvPr/>
          </p:nvSpPr>
          <p:spPr>
            <a:xfrm>
              <a:off x="0" y="-38100"/>
              <a:ext cx="1561810" cy="1245835"/>
            </a:xfrm>
            <a:prstGeom prst="rect">
              <a:avLst/>
            </a:prstGeom>
          </p:spPr>
          <p:txBody>
            <a:bodyPr lIns="50800" tIns="50800" rIns="50800" bIns="50800" rtlCol="0" anchor="ctr"/>
            <a:lstStyle/>
            <a:p>
              <a:pPr algn="ctr">
                <a:lnSpc>
                  <a:spcPts val="3359"/>
                </a:lnSpc>
              </a:pPr>
              <a:endParaRPr/>
            </a:p>
          </p:txBody>
        </p:sp>
      </p:grpSp>
      <p:grpSp>
        <p:nvGrpSpPr>
          <p:cNvPr id="8" name="Group 8"/>
          <p:cNvGrpSpPr/>
          <p:nvPr/>
        </p:nvGrpSpPr>
        <p:grpSpPr>
          <a:xfrm>
            <a:off x="9664159" y="3589780"/>
            <a:ext cx="5962198" cy="3077720"/>
            <a:chOff x="0" y="0"/>
            <a:chExt cx="1570291" cy="1207735"/>
          </a:xfrm>
        </p:grpSpPr>
        <p:sp>
          <p:nvSpPr>
            <p:cNvPr id="9" name="Freeform 9"/>
            <p:cNvSpPr/>
            <p:nvPr/>
          </p:nvSpPr>
          <p:spPr>
            <a:xfrm>
              <a:off x="0" y="0"/>
              <a:ext cx="1570291" cy="1207735"/>
            </a:xfrm>
            <a:custGeom>
              <a:avLst/>
              <a:gdLst/>
              <a:ahLst/>
              <a:cxnLst/>
              <a:rect l="l" t="t" r="r" b="b"/>
              <a:pathLst>
                <a:path w="1570291" h="1207735">
                  <a:moveTo>
                    <a:pt x="0" y="0"/>
                  </a:moveTo>
                  <a:lnTo>
                    <a:pt x="1570291" y="0"/>
                  </a:lnTo>
                  <a:lnTo>
                    <a:pt x="1570291" y="1207735"/>
                  </a:lnTo>
                  <a:lnTo>
                    <a:pt x="0" y="1207735"/>
                  </a:lnTo>
                  <a:close/>
                </a:path>
              </a:pathLst>
            </a:custGeom>
            <a:solidFill>
              <a:srgbClr val="D9D9D9"/>
            </a:solidFill>
          </p:spPr>
          <p:txBody>
            <a:bodyPr/>
            <a:lstStyle/>
            <a:p>
              <a:endParaRPr lang="en-US"/>
            </a:p>
          </p:txBody>
        </p:sp>
        <p:sp>
          <p:nvSpPr>
            <p:cNvPr id="10" name="TextBox 10"/>
            <p:cNvSpPr txBox="1"/>
            <p:nvPr/>
          </p:nvSpPr>
          <p:spPr>
            <a:xfrm>
              <a:off x="0" y="-38100"/>
              <a:ext cx="1570291" cy="1245835"/>
            </a:xfrm>
            <a:prstGeom prst="rect">
              <a:avLst/>
            </a:prstGeom>
          </p:spPr>
          <p:txBody>
            <a:bodyPr lIns="50800" tIns="50800" rIns="50800" bIns="50800" rtlCol="0" anchor="ctr"/>
            <a:lstStyle/>
            <a:p>
              <a:pPr algn="ctr">
                <a:lnSpc>
                  <a:spcPts val="3359"/>
                </a:lnSpc>
              </a:pPr>
              <a:endParaRPr/>
            </a:p>
            <a:p>
              <a:pPr algn="ctr">
                <a:lnSpc>
                  <a:spcPts val="3359"/>
                </a:lnSpc>
              </a:pPr>
              <a:endParaRPr/>
            </a:p>
          </p:txBody>
        </p:sp>
      </p:grpSp>
      <p:grpSp>
        <p:nvGrpSpPr>
          <p:cNvPr id="11" name="Group 11"/>
          <p:cNvGrpSpPr/>
          <p:nvPr/>
        </p:nvGrpSpPr>
        <p:grpSpPr>
          <a:xfrm>
            <a:off x="422837" y="8754827"/>
            <a:ext cx="18017563" cy="1553074"/>
            <a:chOff x="0" y="0"/>
            <a:chExt cx="24023417" cy="2070765"/>
          </a:xfrm>
        </p:grpSpPr>
        <p:sp>
          <p:nvSpPr>
            <p:cNvPr id="12" name="Freeform 12"/>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2"/>
              <a:stretch>
                <a:fillRect/>
              </a:stretch>
            </a:blipFill>
          </p:spPr>
          <p:txBody>
            <a:bodyPr/>
            <a:lstStyle/>
            <a:p>
              <a:endParaRPr lang="en-US"/>
            </a:p>
          </p:txBody>
        </p:sp>
        <p:sp>
          <p:nvSpPr>
            <p:cNvPr id="13" name="Freeform 13"/>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2"/>
              <a:stretch>
                <a:fillRect/>
              </a:stretch>
            </a:blipFill>
          </p:spPr>
          <p:txBody>
            <a:bodyPr/>
            <a:lstStyle/>
            <a:p>
              <a:endParaRPr lang="en-US"/>
            </a:p>
          </p:txBody>
        </p:sp>
        <p:grpSp>
          <p:nvGrpSpPr>
            <p:cNvPr id="14" name="Group 14"/>
            <p:cNvGrpSpPr/>
            <p:nvPr/>
          </p:nvGrpSpPr>
          <p:grpSpPr>
            <a:xfrm>
              <a:off x="7170185" y="874497"/>
              <a:ext cx="16853232" cy="755164"/>
              <a:chOff x="0" y="0"/>
              <a:chExt cx="3329033" cy="149168"/>
            </a:xfrm>
          </p:grpSpPr>
          <p:sp>
            <p:nvSpPr>
              <p:cNvPr id="15" name="Freeform 15"/>
              <p:cNvSpPr/>
              <p:nvPr/>
            </p:nvSpPr>
            <p:spPr>
              <a:xfrm>
                <a:off x="0" y="0"/>
                <a:ext cx="3329034" cy="149168"/>
              </a:xfrm>
              <a:custGeom>
                <a:avLst/>
                <a:gdLst/>
                <a:ahLst/>
                <a:cxnLst/>
                <a:rect l="l" t="t" r="r" b="b"/>
                <a:pathLst>
                  <a:path w="3329034" h="149168">
                    <a:moveTo>
                      <a:pt x="0" y="0"/>
                    </a:moveTo>
                    <a:lnTo>
                      <a:pt x="3329034" y="0"/>
                    </a:lnTo>
                    <a:lnTo>
                      <a:pt x="3329034" y="149168"/>
                    </a:lnTo>
                    <a:lnTo>
                      <a:pt x="0" y="149168"/>
                    </a:lnTo>
                    <a:close/>
                  </a:path>
                </a:pathLst>
              </a:custGeom>
              <a:solidFill>
                <a:srgbClr val="122A6B"/>
              </a:solidFill>
            </p:spPr>
            <p:txBody>
              <a:bodyPr/>
              <a:lstStyle/>
              <a:p>
                <a:endParaRPr lang="en-US"/>
              </a:p>
            </p:txBody>
          </p:sp>
          <p:sp>
            <p:nvSpPr>
              <p:cNvPr id="16" name="TextBox 16"/>
              <p:cNvSpPr txBox="1"/>
              <p:nvPr/>
            </p:nvSpPr>
            <p:spPr>
              <a:xfrm>
                <a:off x="0" y="-38100"/>
                <a:ext cx="3329033" cy="187268"/>
              </a:xfrm>
              <a:prstGeom prst="rect">
                <a:avLst/>
              </a:prstGeom>
            </p:spPr>
            <p:txBody>
              <a:bodyPr lIns="50800" tIns="50800" rIns="50800" bIns="50800" rtlCol="0" anchor="ctr"/>
              <a:lstStyle/>
              <a:p>
                <a:pPr algn="ctr">
                  <a:lnSpc>
                    <a:spcPts val="2100"/>
                  </a:lnSpc>
                </a:pPr>
                <a:endParaRPr/>
              </a:p>
            </p:txBody>
          </p:sp>
        </p:grpSp>
        <p:sp>
          <p:nvSpPr>
            <p:cNvPr id="17" name="TextBox 17"/>
            <p:cNvSpPr txBox="1"/>
            <p:nvPr/>
          </p:nvSpPr>
          <p:spPr>
            <a:xfrm>
              <a:off x="8187333" y="967468"/>
              <a:ext cx="15499490" cy="506964"/>
            </a:xfrm>
            <a:prstGeom prst="rect">
              <a:avLst/>
            </a:prstGeom>
          </p:spPr>
          <p:txBody>
            <a:bodyPr lIns="0" tIns="0" rIns="0" bIns="0" rtlCol="0" anchor="t">
              <a:spAutoFit/>
            </a:bodyPr>
            <a:lstStyle/>
            <a:p>
              <a:pPr algn="r">
                <a:lnSpc>
                  <a:spcPts val="3232"/>
                </a:lnSpc>
              </a:pPr>
              <a:r>
                <a:rPr lang="en-US" sz="2308">
                  <a:solidFill>
                    <a:srgbClr val="FFFFFF"/>
                  </a:solidFill>
                  <a:latin typeface="Montserrat"/>
                  <a:ea typeface="Montserrat"/>
                  <a:cs typeface="Montserrat"/>
                  <a:sym typeface="Montserrat"/>
                </a:rPr>
                <a:t>New Mexico Department of Homeland Security &amp; Emergency Management</a:t>
              </a:r>
            </a:p>
          </p:txBody>
        </p:sp>
        <p:sp>
          <p:nvSpPr>
            <p:cNvPr id="18" name="Freeform 18"/>
            <p:cNvSpPr/>
            <p:nvPr/>
          </p:nvSpPr>
          <p:spPr>
            <a:xfrm>
              <a:off x="2116513" y="0"/>
              <a:ext cx="1691610" cy="2018828"/>
            </a:xfrm>
            <a:custGeom>
              <a:avLst/>
              <a:gdLst/>
              <a:ahLst/>
              <a:cxnLst/>
              <a:rect l="l" t="t" r="r" b="b"/>
              <a:pathLst>
                <a:path w="1691610" h="2018828">
                  <a:moveTo>
                    <a:pt x="0" y="0"/>
                  </a:moveTo>
                  <a:lnTo>
                    <a:pt x="1691610" y="0"/>
                  </a:lnTo>
                  <a:lnTo>
                    <a:pt x="1691610" y="2018828"/>
                  </a:lnTo>
                  <a:lnTo>
                    <a:pt x="0" y="2018828"/>
                  </a:lnTo>
                  <a:lnTo>
                    <a:pt x="0" y="0"/>
                  </a:lnTo>
                  <a:close/>
                </a:path>
              </a:pathLst>
            </a:custGeom>
            <a:blipFill>
              <a:blip r:embed="rId3"/>
              <a:stretch>
                <a:fillRect/>
              </a:stretch>
            </a:blipFill>
          </p:spPr>
          <p:txBody>
            <a:bodyPr/>
            <a:lstStyle/>
            <a:p>
              <a:endParaRPr lang="en-US"/>
            </a:p>
          </p:txBody>
        </p:sp>
        <p:sp>
          <p:nvSpPr>
            <p:cNvPr id="19" name="Freeform 19"/>
            <p:cNvSpPr/>
            <p:nvPr/>
          </p:nvSpPr>
          <p:spPr>
            <a:xfrm>
              <a:off x="0" y="0"/>
              <a:ext cx="2070765" cy="2070765"/>
            </a:xfrm>
            <a:custGeom>
              <a:avLst/>
              <a:gdLst/>
              <a:ahLst/>
              <a:cxnLst/>
              <a:rect l="l" t="t" r="r" b="b"/>
              <a:pathLst>
                <a:path w="2070765" h="2070765">
                  <a:moveTo>
                    <a:pt x="0" y="0"/>
                  </a:moveTo>
                  <a:lnTo>
                    <a:pt x="2070765" y="0"/>
                  </a:lnTo>
                  <a:lnTo>
                    <a:pt x="2070765" y="2070765"/>
                  </a:lnTo>
                  <a:lnTo>
                    <a:pt x="0" y="2070765"/>
                  </a:lnTo>
                  <a:lnTo>
                    <a:pt x="0" y="0"/>
                  </a:lnTo>
                  <a:close/>
                </a:path>
              </a:pathLst>
            </a:custGeom>
            <a:blipFill>
              <a:blip r:embed="rId4"/>
              <a:stretch>
                <a:fillRect t="-2581" b="-2581"/>
              </a:stretch>
            </a:blipFill>
          </p:spPr>
          <p:txBody>
            <a:bodyPr/>
            <a:lstStyle/>
            <a:p>
              <a:endParaRPr lang="en-US"/>
            </a:p>
          </p:txBody>
        </p:sp>
      </p:grpSp>
      <p:sp>
        <p:nvSpPr>
          <p:cNvPr id="20" name="Freeform 20"/>
          <p:cNvSpPr/>
          <p:nvPr/>
        </p:nvSpPr>
        <p:spPr>
          <a:xfrm>
            <a:off x="3012454" y="4135038"/>
            <a:ext cx="567808" cy="567808"/>
          </a:xfrm>
          <a:custGeom>
            <a:avLst/>
            <a:gdLst/>
            <a:ahLst/>
            <a:cxnLst/>
            <a:rect l="l" t="t" r="r" b="b"/>
            <a:pathLst>
              <a:path w="567808" h="567808">
                <a:moveTo>
                  <a:pt x="0" y="0"/>
                </a:moveTo>
                <a:lnTo>
                  <a:pt x="567809" y="0"/>
                </a:lnTo>
                <a:lnTo>
                  <a:pt x="567809" y="567809"/>
                </a:lnTo>
                <a:lnTo>
                  <a:pt x="0" y="56780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1" name="Freeform 21"/>
          <p:cNvSpPr/>
          <p:nvPr/>
        </p:nvSpPr>
        <p:spPr>
          <a:xfrm>
            <a:off x="3072208" y="5039986"/>
            <a:ext cx="448300" cy="609933"/>
          </a:xfrm>
          <a:custGeom>
            <a:avLst/>
            <a:gdLst/>
            <a:ahLst/>
            <a:cxnLst/>
            <a:rect l="l" t="t" r="r" b="b"/>
            <a:pathLst>
              <a:path w="448300" h="609933">
                <a:moveTo>
                  <a:pt x="0" y="0"/>
                </a:moveTo>
                <a:lnTo>
                  <a:pt x="448301" y="0"/>
                </a:lnTo>
                <a:lnTo>
                  <a:pt x="448301" y="609933"/>
                </a:lnTo>
                <a:lnTo>
                  <a:pt x="0" y="60993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2" name="TextBox 22"/>
          <p:cNvSpPr txBox="1"/>
          <p:nvPr/>
        </p:nvSpPr>
        <p:spPr>
          <a:xfrm>
            <a:off x="258699" y="478884"/>
            <a:ext cx="7560719" cy="1744067"/>
          </a:xfrm>
          <a:prstGeom prst="rect">
            <a:avLst/>
          </a:prstGeom>
        </p:spPr>
        <p:txBody>
          <a:bodyPr lIns="0" tIns="0" rIns="0" bIns="0" rtlCol="0" anchor="t">
            <a:spAutoFit/>
          </a:bodyPr>
          <a:lstStyle/>
          <a:p>
            <a:pPr algn="l">
              <a:lnSpc>
                <a:spcPts val="6840"/>
              </a:lnSpc>
            </a:pPr>
            <a:r>
              <a:rPr lang="en-US" sz="6000" b="1" dirty="0">
                <a:solidFill>
                  <a:srgbClr val="FFFFFF"/>
                </a:solidFill>
                <a:latin typeface="Montserrat"/>
                <a:ea typeface="Montserrat"/>
                <a:cs typeface="Montserrat"/>
                <a:sym typeface="Montserrat"/>
              </a:rPr>
              <a:t>ROSWELL </a:t>
            </a:r>
          </a:p>
          <a:p>
            <a:pPr algn="l">
              <a:lnSpc>
                <a:spcPts val="6840"/>
              </a:lnSpc>
            </a:pPr>
            <a:r>
              <a:rPr lang="en-US" sz="6000" dirty="0">
                <a:solidFill>
                  <a:srgbClr val="FFFFFF"/>
                </a:solidFill>
                <a:latin typeface="Montserrat"/>
                <a:ea typeface="Montserrat"/>
                <a:cs typeface="Montserrat"/>
                <a:sym typeface="Montserrat"/>
              </a:rPr>
              <a:t>WORKSHOPS</a:t>
            </a:r>
          </a:p>
        </p:txBody>
      </p:sp>
      <p:sp>
        <p:nvSpPr>
          <p:cNvPr id="23" name="TextBox 23"/>
          <p:cNvSpPr txBox="1"/>
          <p:nvPr/>
        </p:nvSpPr>
        <p:spPr>
          <a:xfrm>
            <a:off x="1230495" y="7324081"/>
            <a:ext cx="15827010" cy="415755"/>
          </a:xfrm>
          <a:prstGeom prst="rect">
            <a:avLst/>
          </a:prstGeom>
        </p:spPr>
        <p:txBody>
          <a:bodyPr wrap="square" lIns="0" tIns="0" rIns="0" bIns="0" rtlCol="0" anchor="t">
            <a:spAutoFit/>
          </a:bodyPr>
          <a:lstStyle/>
          <a:p>
            <a:pPr algn="ctr">
              <a:lnSpc>
                <a:spcPts val="3359"/>
              </a:lnSpc>
              <a:spcBef>
                <a:spcPct val="0"/>
              </a:spcBef>
            </a:pPr>
            <a:r>
              <a:rPr lang="en-US" sz="2800" dirty="0">
                <a:solidFill>
                  <a:srgbClr val="000000"/>
                </a:solidFill>
                <a:latin typeface="Montserrat"/>
                <a:ea typeface="Montserrat"/>
                <a:cs typeface="Montserrat"/>
                <a:sym typeface="Montserrat"/>
              </a:rPr>
              <a:t>View workshop schedule online at www.dhsem.nm.gov/cdbg-dr2025/homerecovery.</a:t>
            </a:r>
          </a:p>
        </p:txBody>
      </p:sp>
      <p:sp>
        <p:nvSpPr>
          <p:cNvPr id="24" name="TextBox 24"/>
          <p:cNvSpPr txBox="1"/>
          <p:nvPr/>
        </p:nvSpPr>
        <p:spPr>
          <a:xfrm>
            <a:off x="10874283" y="4135038"/>
            <a:ext cx="4452938" cy="1711109"/>
          </a:xfrm>
          <a:prstGeom prst="rect">
            <a:avLst/>
          </a:prstGeom>
        </p:spPr>
        <p:txBody>
          <a:bodyPr lIns="0" tIns="0" rIns="0" bIns="0" rtlCol="0" anchor="t">
            <a:spAutoFit/>
          </a:bodyPr>
          <a:lstStyle/>
          <a:p>
            <a:pPr algn="l">
              <a:lnSpc>
                <a:spcPts val="3359"/>
              </a:lnSpc>
            </a:pPr>
            <a:r>
              <a:rPr lang="en-US" sz="2400" b="1" dirty="0">
                <a:solidFill>
                  <a:srgbClr val="000000"/>
                </a:solidFill>
                <a:latin typeface="Montserrat Bold"/>
                <a:ea typeface="Montserrat Bold"/>
                <a:cs typeface="Montserrat Bold"/>
                <a:sym typeface="Montserrat Bold"/>
              </a:rPr>
              <a:t>Tuesday, September 29</a:t>
            </a:r>
          </a:p>
          <a:p>
            <a:pPr algn="l">
              <a:lnSpc>
                <a:spcPts val="3359"/>
              </a:lnSpc>
              <a:spcBef>
                <a:spcPct val="0"/>
              </a:spcBef>
            </a:pPr>
            <a:r>
              <a:rPr lang="en-US" sz="2400" dirty="0">
                <a:solidFill>
                  <a:srgbClr val="000000"/>
                </a:solidFill>
                <a:latin typeface="Montserrat"/>
                <a:ea typeface="Montserrat"/>
                <a:cs typeface="Montserrat"/>
                <a:sym typeface="Montserrat"/>
              </a:rPr>
              <a:t>10 a.m. to 4:30 p.m. </a:t>
            </a:r>
          </a:p>
          <a:p>
            <a:pPr>
              <a:lnSpc>
                <a:spcPts val="3359"/>
              </a:lnSpc>
              <a:spcBef>
                <a:spcPct val="0"/>
              </a:spcBef>
            </a:pPr>
            <a:r>
              <a:rPr lang="en-US" sz="2400" dirty="0">
                <a:solidFill>
                  <a:srgbClr val="000000"/>
                </a:solidFill>
                <a:latin typeface="Montserrat"/>
                <a:ea typeface="Montserrat"/>
                <a:cs typeface="Montserrat"/>
                <a:sym typeface="Montserrat"/>
              </a:rPr>
              <a:t>Roswell Public Library</a:t>
            </a:r>
          </a:p>
          <a:p>
            <a:pPr>
              <a:lnSpc>
                <a:spcPts val="3359"/>
              </a:lnSpc>
              <a:spcBef>
                <a:spcPct val="0"/>
              </a:spcBef>
            </a:pPr>
            <a:r>
              <a:rPr lang="en-US" sz="2400" dirty="0">
                <a:solidFill>
                  <a:srgbClr val="000000"/>
                </a:solidFill>
                <a:latin typeface="Montserrat"/>
                <a:ea typeface="Montserrat"/>
                <a:cs typeface="Montserrat"/>
                <a:sym typeface="Montserrat"/>
              </a:rPr>
              <a:t>301 N. Pennsylvania Ave.</a:t>
            </a:r>
          </a:p>
        </p:txBody>
      </p:sp>
      <p:sp>
        <p:nvSpPr>
          <p:cNvPr id="25" name="TextBox 25"/>
          <p:cNvSpPr txBox="1"/>
          <p:nvPr/>
        </p:nvSpPr>
        <p:spPr>
          <a:xfrm>
            <a:off x="3823207" y="4019566"/>
            <a:ext cx="4552583" cy="2147126"/>
          </a:xfrm>
          <a:prstGeom prst="rect">
            <a:avLst/>
          </a:prstGeom>
        </p:spPr>
        <p:txBody>
          <a:bodyPr wrap="square" lIns="0" tIns="0" rIns="0" bIns="0" rtlCol="0" anchor="t">
            <a:spAutoFit/>
          </a:bodyPr>
          <a:lstStyle/>
          <a:p>
            <a:pPr algn="l">
              <a:lnSpc>
                <a:spcPts val="3359"/>
              </a:lnSpc>
              <a:spcBef>
                <a:spcPct val="0"/>
              </a:spcBef>
            </a:pPr>
            <a:r>
              <a:rPr lang="en-US" sz="2400" b="1" dirty="0">
                <a:solidFill>
                  <a:srgbClr val="000000"/>
                </a:solidFill>
                <a:latin typeface="Montserrat Bold"/>
                <a:ea typeface="Montserrat Bold"/>
                <a:cs typeface="Montserrat Bold"/>
                <a:sym typeface="Montserrat Bold"/>
              </a:rPr>
              <a:t>Thursday, September 24</a:t>
            </a:r>
          </a:p>
          <a:p>
            <a:pPr algn="l">
              <a:lnSpc>
                <a:spcPts val="3359"/>
              </a:lnSpc>
              <a:spcBef>
                <a:spcPct val="0"/>
              </a:spcBef>
            </a:pPr>
            <a:r>
              <a:rPr lang="en-US" sz="2400" dirty="0">
                <a:solidFill>
                  <a:srgbClr val="000000"/>
                </a:solidFill>
                <a:latin typeface="Montserrat"/>
                <a:ea typeface="Montserrat"/>
                <a:cs typeface="Montserrat"/>
                <a:sym typeface="Montserrat"/>
              </a:rPr>
              <a:t>8 a.m. to 4:30 p.m. </a:t>
            </a:r>
          </a:p>
          <a:p>
            <a:pPr>
              <a:lnSpc>
                <a:spcPts val="3359"/>
              </a:lnSpc>
              <a:spcBef>
                <a:spcPct val="0"/>
              </a:spcBef>
            </a:pPr>
            <a:r>
              <a:rPr lang="en-US" sz="2400" dirty="0">
                <a:solidFill>
                  <a:srgbClr val="000000"/>
                </a:solidFill>
                <a:latin typeface="Montserrat"/>
                <a:ea typeface="Montserrat"/>
                <a:cs typeface="Montserrat"/>
                <a:sym typeface="Montserrat"/>
              </a:rPr>
              <a:t>ENMU Roswell</a:t>
            </a:r>
          </a:p>
          <a:p>
            <a:pPr>
              <a:lnSpc>
                <a:spcPts val="3359"/>
              </a:lnSpc>
              <a:spcBef>
                <a:spcPct val="0"/>
              </a:spcBef>
            </a:pPr>
            <a:r>
              <a:rPr lang="en-US" sz="2400" dirty="0">
                <a:solidFill>
                  <a:srgbClr val="000000"/>
                </a:solidFill>
                <a:latin typeface="Montserrat"/>
                <a:ea typeface="Montserrat"/>
                <a:cs typeface="Montserrat"/>
                <a:sym typeface="Montserrat"/>
              </a:rPr>
              <a:t>48 University Boulevard</a:t>
            </a:r>
          </a:p>
          <a:p>
            <a:pPr>
              <a:lnSpc>
                <a:spcPts val="3359"/>
              </a:lnSpc>
              <a:spcBef>
                <a:spcPct val="0"/>
              </a:spcBef>
            </a:pPr>
            <a:r>
              <a:rPr lang="en-US" sz="2400" dirty="0">
                <a:solidFill>
                  <a:srgbClr val="000000"/>
                </a:solidFill>
                <a:latin typeface="Montserrat"/>
                <a:ea typeface="Montserrat"/>
                <a:cs typeface="Montserrat"/>
                <a:sym typeface="Montserrat"/>
              </a:rPr>
              <a:t>CUB Multi-Purpose Room 110</a:t>
            </a:r>
          </a:p>
        </p:txBody>
      </p:sp>
      <p:sp>
        <p:nvSpPr>
          <p:cNvPr id="26" name="Freeform 26"/>
          <p:cNvSpPr/>
          <p:nvPr/>
        </p:nvSpPr>
        <p:spPr>
          <a:xfrm>
            <a:off x="10123284" y="4152655"/>
            <a:ext cx="567808" cy="567808"/>
          </a:xfrm>
          <a:custGeom>
            <a:avLst/>
            <a:gdLst/>
            <a:ahLst/>
            <a:cxnLst/>
            <a:rect l="l" t="t" r="r" b="b"/>
            <a:pathLst>
              <a:path w="567808" h="567808">
                <a:moveTo>
                  <a:pt x="0" y="0"/>
                </a:moveTo>
                <a:lnTo>
                  <a:pt x="567808" y="0"/>
                </a:lnTo>
                <a:lnTo>
                  <a:pt x="567808" y="567808"/>
                </a:lnTo>
                <a:lnTo>
                  <a:pt x="0" y="56780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7" name="Freeform 27"/>
          <p:cNvSpPr/>
          <p:nvPr/>
        </p:nvSpPr>
        <p:spPr>
          <a:xfrm>
            <a:off x="10183038" y="5057603"/>
            <a:ext cx="448300" cy="609933"/>
          </a:xfrm>
          <a:custGeom>
            <a:avLst/>
            <a:gdLst/>
            <a:ahLst/>
            <a:cxnLst/>
            <a:rect l="l" t="t" r="r" b="b"/>
            <a:pathLst>
              <a:path w="448300" h="609933">
                <a:moveTo>
                  <a:pt x="0" y="0"/>
                </a:moveTo>
                <a:lnTo>
                  <a:pt x="448301" y="0"/>
                </a:lnTo>
                <a:lnTo>
                  <a:pt x="448301" y="609933"/>
                </a:lnTo>
                <a:lnTo>
                  <a:pt x="0" y="60993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rot="-10800000">
            <a:off x="-4109936" y="0"/>
            <a:ext cx="14285864" cy="2691317"/>
            <a:chOff x="0" y="0"/>
            <a:chExt cx="793848" cy="149553"/>
          </a:xfrm>
        </p:grpSpPr>
        <p:sp>
          <p:nvSpPr>
            <p:cNvPr id="4" name="Freeform 4"/>
            <p:cNvSpPr/>
            <p:nvPr/>
          </p:nvSpPr>
          <p:spPr>
            <a:xfrm>
              <a:off x="0" y="0"/>
              <a:ext cx="793848" cy="149553"/>
            </a:xfrm>
            <a:custGeom>
              <a:avLst/>
              <a:gdLst/>
              <a:ahLst/>
              <a:cxnLst/>
              <a:rect l="l" t="t" r="r" b="b"/>
              <a:pathLst>
                <a:path w="793848" h="149553">
                  <a:moveTo>
                    <a:pt x="203200" y="0"/>
                  </a:moveTo>
                  <a:lnTo>
                    <a:pt x="590648" y="0"/>
                  </a:lnTo>
                  <a:lnTo>
                    <a:pt x="793848" y="149553"/>
                  </a:lnTo>
                  <a:lnTo>
                    <a:pt x="0" y="149553"/>
                  </a:lnTo>
                  <a:lnTo>
                    <a:pt x="203200" y="0"/>
                  </a:lnTo>
                  <a:close/>
                </a:path>
              </a:pathLst>
            </a:custGeom>
            <a:solidFill>
              <a:srgbClr val="122A6B"/>
            </a:solidFill>
          </p:spPr>
          <p:txBody>
            <a:bodyPr/>
            <a:lstStyle/>
            <a:p>
              <a:endParaRPr lang="en-US"/>
            </a:p>
          </p:txBody>
        </p:sp>
        <p:sp>
          <p:nvSpPr>
            <p:cNvPr id="5" name="TextBox 5"/>
            <p:cNvSpPr txBox="1"/>
            <p:nvPr/>
          </p:nvSpPr>
          <p:spPr>
            <a:xfrm>
              <a:off x="127000" y="-38100"/>
              <a:ext cx="539848" cy="187653"/>
            </a:xfrm>
            <a:prstGeom prst="rect">
              <a:avLst/>
            </a:prstGeom>
          </p:spPr>
          <p:txBody>
            <a:bodyPr lIns="50800" tIns="50800" rIns="50800" bIns="50800" rtlCol="0" anchor="ctr"/>
            <a:lstStyle/>
            <a:p>
              <a:pPr algn="ctr">
                <a:lnSpc>
                  <a:spcPts val="2100"/>
                </a:lnSpc>
              </a:pPr>
              <a:endParaRPr/>
            </a:p>
          </p:txBody>
        </p:sp>
      </p:grpSp>
      <p:sp>
        <p:nvSpPr>
          <p:cNvPr id="6" name="TextBox 6"/>
          <p:cNvSpPr txBox="1"/>
          <p:nvPr/>
        </p:nvSpPr>
        <p:spPr>
          <a:xfrm>
            <a:off x="228600" y="468302"/>
            <a:ext cx="7560719" cy="1754711"/>
          </a:xfrm>
          <a:prstGeom prst="rect">
            <a:avLst/>
          </a:prstGeom>
        </p:spPr>
        <p:txBody>
          <a:bodyPr lIns="0" tIns="0" rIns="0" bIns="0" rtlCol="0" anchor="t">
            <a:spAutoFit/>
          </a:bodyPr>
          <a:lstStyle/>
          <a:p>
            <a:pPr algn="l">
              <a:lnSpc>
                <a:spcPts val="6960"/>
              </a:lnSpc>
            </a:pPr>
            <a:r>
              <a:rPr lang="en-US" sz="5800" b="1" dirty="0">
                <a:solidFill>
                  <a:srgbClr val="FFFFFF"/>
                </a:solidFill>
                <a:latin typeface="Montserrat"/>
                <a:ea typeface="Montserrat Bold"/>
                <a:cs typeface="Montserrat Bold"/>
                <a:sym typeface="Montserrat"/>
              </a:rPr>
              <a:t>PROGRAM</a:t>
            </a:r>
            <a:r>
              <a:rPr lang="en-US" sz="5800" b="1" dirty="0">
                <a:solidFill>
                  <a:srgbClr val="FFFFFF"/>
                </a:solidFill>
                <a:latin typeface="Montserrat Bold"/>
                <a:ea typeface="Montserrat Bold"/>
                <a:cs typeface="Montserrat Bold"/>
                <a:sym typeface="Montserrat Bold"/>
              </a:rPr>
              <a:t> </a:t>
            </a:r>
            <a:r>
              <a:rPr lang="en-US" sz="5800" dirty="0">
                <a:solidFill>
                  <a:srgbClr val="FFFFFF"/>
                </a:solidFill>
                <a:latin typeface="Montserrat" panose="00000500000000000000" pitchFamily="2" charset="0"/>
                <a:ea typeface="Montserrat Bold"/>
                <a:cs typeface="Montserrat Bold"/>
                <a:sym typeface="Montserrat Bold"/>
              </a:rPr>
              <a:t>ELIGIBILITY</a:t>
            </a:r>
          </a:p>
        </p:txBody>
      </p:sp>
      <p:grpSp>
        <p:nvGrpSpPr>
          <p:cNvPr id="7" name="Group 7"/>
          <p:cNvGrpSpPr/>
          <p:nvPr/>
        </p:nvGrpSpPr>
        <p:grpSpPr>
          <a:xfrm>
            <a:off x="1490002" y="2847712"/>
            <a:ext cx="15388616" cy="5507950"/>
            <a:chOff x="0" y="0"/>
            <a:chExt cx="4052969" cy="1450654"/>
          </a:xfrm>
        </p:grpSpPr>
        <p:sp>
          <p:nvSpPr>
            <p:cNvPr id="8" name="Freeform 8"/>
            <p:cNvSpPr/>
            <p:nvPr/>
          </p:nvSpPr>
          <p:spPr>
            <a:xfrm>
              <a:off x="0" y="0"/>
              <a:ext cx="4052969" cy="1450654"/>
            </a:xfrm>
            <a:custGeom>
              <a:avLst/>
              <a:gdLst/>
              <a:ahLst/>
              <a:cxnLst/>
              <a:rect l="l" t="t" r="r" b="b"/>
              <a:pathLst>
                <a:path w="4052969" h="1450654">
                  <a:moveTo>
                    <a:pt x="0" y="0"/>
                  </a:moveTo>
                  <a:lnTo>
                    <a:pt x="4052969" y="0"/>
                  </a:lnTo>
                  <a:lnTo>
                    <a:pt x="4052969" y="1450654"/>
                  </a:lnTo>
                  <a:lnTo>
                    <a:pt x="0" y="1450654"/>
                  </a:lnTo>
                  <a:close/>
                </a:path>
              </a:pathLst>
            </a:custGeom>
            <a:solidFill>
              <a:srgbClr val="F3ECE9"/>
            </a:solidFill>
          </p:spPr>
          <p:txBody>
            <a:bodyPr/>
            <a:lstStyle/>
            <a:p>
              <a:endParaRPr lang="en-US"/>
            </a:p>
          </p:txBody>
        </p:sp>
        <p:sp>
          <p:nvSpPr>
            <p:cNvPr id="9" name="TextBox 9"/>
            <p:cNvSpPr txBox="1"/>
            <p:nvPr/>
          </p:nvSpPr>
          <p:spPr>
            <a:xfrm>
              <a:off x="0" y="-47625"/>
              <a:ext cx="4052969" cy="1498279"/>
            </a:xfrm>
            <a:prstGeom prst="rect">
              <a:avLst/>
            </a:prstGeom>
          </p:spPr>
          <p:txBody>
            <a:bodyPr lIns="50800" tIns="50800" rIns="50800" bIns="50800" rtlCol="0" anchor="ctr"/>
            <a:lstStyle/>
            <a:p>
              <a:pPr marL="759457" lvl="1" indent="-457200" algn="l">
                <a:lnSpc>
                  <a:spcPts val="3919"/>
                </a:lnSpc>
                <a:buFont typeface="Wingdings" panose="05000000000000000000" pitchFamily="2" charset="2"/>
                <a:buChar char="q"/>
              </a:pPr>
              <a:r>
                <a:rPr lang="en-US" sz="2799" b="1" dirty="0">
                  <a:solidFill>
                    <a:srgbClr val="000000"/>
                  </a:solidFill>
                  <a:latin typeface="Montserrat Bold"/>
                  <a:ea typeface="Montserrat Bold"/>
                  <a:cs typeface="Montserrat Bold"/>
                  <a:sym typeface="Montserrat Bold"/>
                </a:rPr>
                <a:t>Disaster Impact</a:t>
              </a:r>
            </a:p>
            <a:p>
              <a:pPr marL="1209026" lvl="2" indent="-403009" algn="l">
                <a:lnSpc>
                  <a:spcPts val="3919"/>
                </a:lnSpc>
                <a:buFont typeface="Arial"/>
                <a:buChar char="⚬"/>
              </a:pPr>
              <a:r>
                <a:rPr lang="en-US" sz="2799" dirty="0">
                  <a:solidFill>
                    <a:srgbClr val="000000"/>
                  </a:solidFill>
                  <a:latin typeface="Montserrat"/>
                  <a:ea typeface="Montserrat"/>
                  <a:cs typeface="Montserrat"/>
                  <a:sym typeface="Montserrat"/>
                </a:rPr>
                <a:t>Home must have sustained and have unrepaired damage directly related to either DR-4795 or DR-4843</a:t>
              </a:r>
            </a:p>
            <a:p>
              <a:pPr marL="759457" lvl="1" indent="-457200" algn="l">
                <a:lnSpc>
                  <a:spcPts val="3919"/>
                </a:lnSpc>
                <a:buFont typeface="Wingdings" panose="05000000000000000000" pitchFamily="2" charset="2"/>
                <a:buChar char="q"/>
              </a:pPr>
              <a:r>
                <a:rPr lang="en-US" sz="2799" b="1" dirty="0">
                  <a:solidFill>
                    <a:srgbClr val="000000"/>
                  </a:solidFill>
                  <a:latin typeface="Montserrat Bold"/>
                  <a:ea typeface="Montserrat Bold"/>
                  <a:cs typeface="Montserrat Bold"/>
                  <a:sym typeface="Montserrat Bold"/>
                </a:rPr>
                <a:t>Primary Residence</a:t>
              </a:r>
            </a:p>
            <a:p>
              <a:pPr marL="1209026" lvl="2" indent="-403009" algn="l">
                <a:lnSpc>
                  <a:spcPts val="3919"/>
                </a:lnSpc>
                <a:buFont typeface="Arial"/>
                <a:buChar char="⚬"/>
              </a:pPr>
              <a:r>
                <a:rPr lang="en-US" sz="2799" dirty="0">
                  <a:solidFill>
                    <a:srgbClr val="000000"/>
                  </a:solidFill>
                  <a:latin typeface="Montserrat"/>
                  <a:ea typeface="Montserrat"/>
                  <a:cs typeface="Montserrat"/>
                  <a:sym typeface="Montserrat"/>
                </a:rPr>
                <a:t>Applicant must be seeking assistance for their primary residence.</a:t>
              </a:r>
            </a:p>
            <a:p>
              <a:pPr marL="1209026" lvl="2" indent="-403009" algn="l">
                <a:lnSpc>
                  <a:spcPts val="3919"/>
                </a:lnSpc>
                <a:buFont typeface="Arial"/>
                <a:buChar char="⚬"/>
              </a:pPr>
              <a:r>
                <a:rPr lang="en-US" sz="2799" dirty="0">
                  <a:solidFill>
                    <a:srgbClr val="000000"/>
                  </a:solidFill>
                  <a:latin typeface="Montserrat"/>
                  <a:ea typeface="Montserrat"/>
                  <a:cs typeface="Montserrat"/>
                  <a:sym typeface="Montserrat"/>
                </a:rPr>
                <a:t>No vacation homes, investment properties, rental properties, etc.</a:t>
              </a:r>
            </a:p>
            <a:p>
              <a:pPr marL="759457" lvl="1" indent="-457200" algn="l">
                <a:lnSpc>
                  <a:spcPts val="3919"/>
                </a:lnSpc>
                <a:buFont typeface="Wingdings" panose="05000000000000000000" pitchFamily="2" charset="2"/>
                <a:buChar char="q"/>
              </a:pPr>
              <a:r>
                <a:rPr lang="en-US" sz="2799" b="1" dirty="0">
                  <a:solidFill>
                    <a:srgbClr val="000000"/>
                  </a:solidFill>
                  <a:latin typeface="Montserrat Bold"/>
                  <a:ea typeface="Montserrat Bold"/>
                  <a:cs typeface="Montserrat Bold"/>
                  <a:sym typeface="Montserrat Bold"/>
                </a:rPr>
                <a:t>Geographic Location</a:t>
              </a:r>
            </a:p>
            <a:p>
              <a:pPr marL="1209026" lvl="2" indent="-403009" algn="l">
                <a:lnSpc>
                  <a:spcPts val="3919"/>
                </a:lnSpc>
                <a:buFont typeface="Arial"/>
                <a:buChar char="⚬"/>
              </a:pPr>
              <a:r>
                <a:rPr lang="en-US" sz="2799" dirty="0">
                  <a:solidFill>
                    <a:srgbClr val="000000"/>
                  </a:solidFill>
                  <a:latin typeface="Montserrat"/>
                  <a:ea typeface="Montserrat"/>
                  <a:cs typeface="Montserrat"/>
                  <a:sym typeface="Montserrat"/>
                </a:rPr>
                <a:t>Home must be located in either Chaves County or Lincoln County.</a:t>
              </a:r>
            </a:p>
            <a:p>
              <a:pPr marL="759457" lvl="1" indent="-457200" algn="l">
                <a:lnSpc>
                  <a:spcPts val="3919"/>
                </a:lnSpc>
                <a:buFont typeface="Wingdings" panose="05000000000000000000" pitchFamily="2" charset="2"/>
                <a:buChar char="q"/>
              </a:pPr>
              <a:r>
                <a:rPr lang="en-US" sz="2799" b="1" dirty="0">
                  <a:solidFill>
                    <a:srgbClr val="000000"/>
                  </a:solidFill>
                  <a:latin typeface="Montserrat Bold"/>
                  <a:ea typeface="Montserrat Bold"/>
                  <a:cs typeface="Montserrat Bold"/>
                  <a:sym typeface="Montserrat Bold"/>
                </a:rPr>
                <a:t>Income Limit</a:t>
              </a:r>
            </a:p>
            <a:p>
              <a:pPr marL="1209026" lvl="2" indent="-403009" algn="l">
                <a:lnSpc>
                  <a:spcPts val="3919"/>
                </a:lnSpc>
                <a:buFont typeface="Arial"/>
                <a:buChar char="⚬"/>
              </a:pPr>
              <a:r>
                <a:rPr lang="en-US" sz="2799" dirty="0">
                  <a:solidFill>
                    <a:srgbClr val="000000"/>
                  </a:solidFill>
                  <a:latin typeface="Montserrat"/>
                  <a:ea typeface="Montserrat"/>
                  <a:cs typeface="Montserrat"/>
                  <a:sym typeface="Montserrat"/>
                </a:rPr>
                <a:t>Household income must be at or below 120% of Area Median Income (AMI)</a:t>
              </a:r>
            </a:p>
          </p:txBody>
        </p:sp>
      </p:grpSp>
      <p:grpSp>
        <p:nvGrpSpPr>
          <p:cNvPr id="10" name="Group 10"/>
          <p:cNvGrpSpPr/>
          <p:nvPr/>
        </p:nvGrpSpPr>
        <p:grpSpPr>
          <a:xfrm>
            <a:off x="422837" y="8754827"/>
            <a:ext cx="18017563" cy="1553074"/>
            <a:chOff x="0" y="0"/>
            <a:chExt cx="24023417" cy="2070765"/>
          </a:xfrm>
        </p:grpSpPr>
        <p:sp>
          <p:nvSpPr>
            <p:cNvPr id="11" name="Freeform 11"/>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2"/>
              <a:stretch>
                <a:fillRect/>
              </a:stretch>
            </a:blipFill>
          </p:spPr>
          <p:txBody>
            <a:bodyPr/>
            <a:lstStyle/>
            <a:p>
              <a:endParaRPr lang="en-US"/>
            </a:p>
          </p:txBody>
        </p:sp>
        <p:sp>
          <p:nvSpPr>
            <p:cNvPr id="12" name="Freeform 12"/>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2"/>
              <a:stretch>
                <a:fillRect/>
              </a:stretch>
            </a:blipFill>
          </p:spPr>
          <p:txBody>
            <a:bodyPr/>
            <a:lstStyle/>
            <a:p>
              <a:endParaRPr lang="en-US"/>
            </a:p>
          </p:txBody>
        </p:sp>
        <p:grpSp>
          <p:nvGrpSpPr>
            <p:cNvPr id="13" name="Group 13"/>
            <p:cNvGrpSpPr/>
            <p:nvPr/>
          </p:nvGrpSpPr>
          <p:grpSpPr>
            <a:xfrm>
              <a:off x="7170185" y="874497"/>
              <a:ext cx="16853232" cy="755164"/>
              <a:chOff x="0" y="0"/>
              <a:chExt cx="3329033" cy="149168"/>
            </a:xfrm>
          </p:grpSpPr>
          <p:sp>
            <p:nvSpPr>
              <p:cNvPr id="14" name="Freeform 14"/>
              <p:cNvSpPr/>
              <p:nvPr/>
            </p:nvSpPr>
            <p:spPr>
              <a:xfrm>
                <a:off x="0" y="0"/>
                <a:ext cx="3329034" cy="149168"/>
              </a:xfrm>
              <a:custGeom>
                <a:avLst/>
                <a:gdLst/>
                <a:ahLst/>
                <a:cxnLst/>
                <a:rect l="l" t="t" r="r" b="b"/>
                <a:pathLst>
                  <a:path w="3329034" h="149168">
                    <a:moveTo>
                      <a:pt x="0" y="0"/>
                    </a:moveTo>
                    <a:lnTo>
                      <a:pt x="3329034" y="0"/>
                    </a:lnTo>
                    <a:lnTo>
                      <a:pt x="3329034" y="149168"/>
                    </a:lnTo>
                    <a:lnTo>
                      <a:pt x="0" y="149168"/>
                    </a:lnTo>
                    <a:close/>
                  </a:path>
                </a:pathLst>
              </a:custGeom>
              <a:solidFill>
                <a:srgbClr val="122A6B"/>
              </a:solidFill>
            </p:spPr>
            <p:txBody>
              <a:bodyPr/>
              <a:lstStyle/>
              <a:p>
                <a:endParaRPr lang="en-US"/>
              </a:p>
            </p:txBody>
          </p:sp>
          <p:sp>
            <p:nvSpPr>
              <p:cNvPr id="15" name="TextBox 15"/>
              <p:cNvSpPr txBox="1"/>
              <p:nvPr/>
            </p:nvSpPr>
            <p:spPr>
              <a:xfrm>
                <a:off x="0" y="-38100"/>
                <a:ext cx="3329033" cy="187268"/>
              </a:xfrm>
              <a:prstGeom prst="rect">
                <a:avLst/>
              </a:prstGeom>
            </p:spPr>
            <p:txBody>
              <a:bodyPr lIns="50800" tIns="50800" rIns="50800" bIns="50800" rtlCol="0" anchor="ctr"/>
              <a:lstStyle/>
              <a:p>
                <a:pPr algn="ctr">
                  <a:lnSpc>
                    <a:spcPts val="2100"/>
                  </a:lnSpc>
                </a:pPr>
                <a:endParaRPr/>
              </a:p>
            </p:txBody>
          </p:sp>
        </p:grpSp>
        <p:sp>
          <p:nvSpPr>
            <p:cNvPr id="16" name="TextBox 16"/>
            <p:cNvSpPr txBox="1"/>
            <p:nvPr/>
          </p:nvSpPr>
          <p:spPr>
            <a:xfrm>
              <a:off x="8187333" y="967468"/>
              <a:ext cx="15499490" cy="506964"/>
            </a:xfrm>
            <a:prstGeom prst="rect">
              <a:avLst/>
            </a:prstGeom>
          </p:spPr>
          <p:txBody>
            <a:bodyPr lIns="0" tIns="0" rIns="0" bIns="0" rtlCol="0" anchor="t">
              <a:spAutoFit/>
            </a:bodyPr>
            <a:lstStyle/>
            <a:p>
              <a:pPr algn="r">
                <a:lnSpc>
                  <a:spcPts val="3232"/>
                </a:lnSpc>
              </a:pPr>
              <a:r>
                <a:rPr lang="en-US" sz="2308">
                  <a:solidFill>
                    <a:srgbClr val="FFFFFF"/>
                  </a:solidFill>
                  <a:latin typeface="Montserrat"/>
                  <a:ea typeface="Montserrat"/>
                  <a:cs typeface="Montserrat"/>
                  <a:sym typeface="Montserrat"/>
                </a:rPr>
                <a:t>New Mexico Department of Homeland Security &amp; Emergency Management</a:t>
              </a:r>
            </a:p>
          </p:txBody>
        </p:sp>
        <p:sp>
          <p:nvSpPr>
            <p:cNvPr id="17" name="Freeform 17"/>
            <p:cNvSpPr/>
            <p:nvPr/>
          </p:nvSpPr>
          <p:spPr>
            <a:xfrm>
              <a:off x="2116513" y="0"/>
              <a:ext cx="1691610" cy="2018828"/>
            </a:xfrm>
            <a:custGeom>
              <a:avLst/>
              <a:gdLst/>
              <a:ahLst/>
              <a:cxnLst/>
              <a:rect l="l" t="t" r="r" b="b"/>
              <a:pathLst>
                <a:path w="1691610" h="2018828">
                  <a:moveTo>
                    <a:pt x="0" y="0"/>
                  </a:moveTo>
                  <a:lnTo>
                    <a:pt x="1691610" y="0"/>
                  </a:lnTo>
                  <a:lnTo>
                    <a:pt x="1691610" y="2018828"/>
                  </a:lnTo>
                  <a:lnTo>
                    <a:pt x="0" y="2018828"/>
                  </a:lnTo>
                  <a:lnTo>
                    <a:pt x="0" y="0"/>
                  </a:lnTo>
                  <a:close/>
                </a:path>
              </a:pathLst>
            </a:custGeom>
            <a:blipFill>
              <a:blip r:embed="rId3"/>
              <a:stretch>
                <a:fillRect/>
              </a:stretch>
            </a:blipFill>
          </p:spPr>
          <p:txBody>
            <a:bodyPr/>
            <a:lstStyle/>
            <a:p>
              <a:endParaRPr lang="en-US"/>
            </a:p>
          </p:txBody>
        </p:sp>
        <p:sp>
          <p:nvSpPr>
            <p:cNvPr id="18" name="Freeform 18"/>
            <p:cNvSpPr/>
            <p:nvPr/>
          </p:nvSpPr>
          <p:spPr>
            <a:xfrm>
              <a:off x="0" y="0"/>
              <a:ext cx="2070765" cy="2070765"/>
            </a:xfrm>
            <a:custGeom>
              <a:avLst/>
              <a:gdLst/>
              <a:ahLst/>
              <a:cxnLst/>
              <a:rect l="l" t="t" r="r" b="b"/>
              <a:pathLst>
                <a:path w="2070765" h="2070765">
                  <a:moveTo>
                    <a:pt x="0" y="0"/>
                  </a:moveTo>
                  <a:lnTo>
                    <a:pt x="2070765" y="0"/>
                  </a:lnTo>
                  <a:lnTo>
                    <a:pt x="2070765" y="2070765"/>
                  </a:lnTo>
                  <a:lnTo>
                    <a:pt x="0" y="2070765"/>
                  </a:lnTo>
                  <a:lnTo>
                    <a:pt x="0" y="0"/>
                  </a:lnTo>
                  <a:close/>
                </a:path>
              </a:pathLst>
            </a:custGeom>
            <a:blipFill>
              <a:blip r:embed="rId4"/>
              <a:stretch>
                <a:fillRect t="-2581" b="-2581"/>
              </a:stretch>
            </a:blipFill>
          </p:spPr>
          <p:txBody>
            <a:bodyPr/>
            <a:lstStyle/>
            <a:p>
              <a:endParaRPr lang="en-US"/>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4109936" y="0"/>
            <a:ext cx="14285864" cy="2216287"/>
            <a:chOff x="0" y="0"/>
            <a:chExt cx="793848" cy="123156"/>
          </a:xfrm>
        </p:grpSpPr>
        <p:sp>
          <p:nvSpPr>
            <p:cNvPr id="3" name="Freeform 3"/>
            <p:cNvSpPr/>
            <p:nvPr/>
          </p:nvSpPr>
          <p:spPr>
            <a:xfrm>
              <a:off x="0" y="0"/>
              <a:ext cx="793848" cy="123156"/>
            </a:xfrm>
            <a:custGeom>
              <a:avLst/>
              <a:gdLst/>
              <a:ahLst/>
              <a:cxnLst/>
              <a:rect l="l" t="t" r="r" b="b"/>
              <a:pathLst>
                <a:path w="793848" h="123156">
                  <a:moveTo>
                    <a:pt x="203200" y="0"/>
                  </a:moveTo>
                  <a:lnTo>
                    <a:pt x="590648" y="0"/>
                  </a:lnTo>
                  <a:lnTo>
                    <a:pt x="793848" y="123156"/>
                  </a:lnTo>
                  <a:lnTo>
                    <a:pt x="0" y="123156"/>
                  </a:lnTo>
                  <a:lnTo>
                    <a:pt x="203200" y="0"/>
                  </a:lnTo>
                  <a:close/>
                </a:path>
              </a:pathLst>
            </a:custGeom>
            <a:solidFill>
              <a:srgbClr val="122A6B"/>
            </a:solidFill>
          </p:spPr>
          <p:txBody>
            <a:bodyPr/>
            <a:lstStyle/>
            <a:p>
              <a:endParaRPr lang="en-US"/>
            </a:p>
          </p:txBody>
        </p:sp>
        <p:sp>
          <p:nvSpPr>
            <p:cNvPr id="4" name="TextBox 4"/>
            <p:cNvSpPr txBox="1"/>
            <p:nvPr/>
          </p:nvSpPr>
          <p:spPr>
            <a:xfrm>
              <a:off x="127000" y="-38100"/>
              <a:ext cx="539848" cy="161256"/>
            </a:xfrm>
            <a:prstGeom prst="rect">
              <a:avLst/>
            </a:prstGeom>
          </p:spPr>
          <p:txBody>
            <a:bodyPr lIns="50800" tIns="50800" rIns="50800" bIns="50800" rtlCol="0" anchor="ctr"/>
            <a:lstStyle/>
            <a:p>
              <a:pPr algn="ctr">
                <a:lnSpc>
                  <a:spcPts val="2100"/>
                </a:lnSpc>
              </a:pPr>
              <a:endParaRPr/>
            </a:p>
          </p:txBody>
        </p:sp>
      </p:grpSp>
      <p:graphicFrame>
        <p:nvGraphicFramePr>
          <p:cNvPr id="5" name="Table 5"/>
          <p:cNvGraphicFramePr>
            <a:graphicFrameLocks noGrp="1"/>
          </p:cNvGraphicFramePr>
          <p:nvPr>
            <p:extLst>
              <p:ext uri="{D42A27DB-BD31-4B8C-83A1-F6EECF244321}">
                <p14:modId xmlns:p14="http://schemas.microsoft.com/office/powerpoint/2010/main" val="3461266240"/>
              </p:ext>
            </p:extLst>
          </p:nvPr>
        </p:nvGraphicFramePr>
        <p:xfrm>
          <a:off x="755461" y="3696438"/>
          <a:ext cx="16777077" cy="4476750"/>
        </p:xfrm>
        <a:graphic>
          <a:graphicData uri="http://schemas.openxmlformats.org/drawingml/2006/table">
            <a:tbl>
              <a:tblPr/>
              <a:tblGrid>
                <a:gridCol w="4799723">
                  <a:extLst>
                    <a:ext uri="{9D8B030D-6E8A-4147-A177-3AD203B41FA5}">
                      <a16:colId xmlns:a16="http://schemas.microsoft.com/office/drawing/2014/main" val="20000"/>
                    </a:ext>
                  </a:extLst>
                </a:gridCol>
                <a:gridCol w="1461167">
                  <a:extLst>
                    <a:ext uri="{9D8B030D-6E8A-4147-A177-3AD203B41FA5}">
                      <a16:colId xmlns:a16="http://schemas.microsoft.com/office/drawing/2014/main" val="20001"/>
                    </a:ext>
                  </a:extLst>
                </a:gridCol>
                <a:gridCol w="1506231">
                  <a:extLst>
                    <a:ext uri="{9D8B030D-6E8A-4147-A177-3AD203B41FA5}">
                      <a16:colId xmlns:a16="http://schemas.microsoft.com/office/drawing/2014/main" val="3458267701"/>
                    </a:ext>
                  </a:extLst>
                </a:gridCol>
                <a:gridCol w="1506231">
                  <a:extLst>
                    <a:ext uri="{9D8B030D-6E8A-4147-A177-3AD203B41FA5}">
                      <a16:colId xmlns:a16="http://schemas.microsoft.com/office/drawing/2014/main" val="20002"/>
                    </a:ext>
                  </a:extLst>
                </a:gridCol>
                <a:gridCol w="1500745">
                  <a:extLst>
                    <a:ext uri="{9D8B030D-6E8A-4147-A177-3AD203B41FA5}">
                      <a16:colId xmlns:a16="http://schemas.microsoft.com/office/drawing/2014/main" val="3747608969"/>
                    </a:ext>
                  </a:extLst>
                </a:gridCol>
                <a:gridCol w="1500745">
                  <a:extLst>
                    <a:ext uri="{9D8B030D-6E8A-4147-A177-3AD203B41FA5}">
                      <a16:colId xmlns:a16="http://schemas.microsoft.com/office/drawing/2014/main" val="1413448871"/>
                    </a:ext>
                  </a:extLst>
                </a:gridCol>
                <a:gridCol w="1500745">
                  <a:extLst>
                    <a:ext uri="{9D8B030D-6E8A-4147-A177-3AD203B41FA5}">
                      <a16:colId xmlns:a16="http://schemas.microsoft.com/office/drawing/2014/main" val="1645831116"/>
                    </a:ext>
                  </a:extLst>
                </a:gridCol>
                <a:gridCol w="1500745">
                  <a:extLst>
                    <a:ext uri="{9D8B030D-6E8A-4147-A177-3AD203B41FA5}">
                      <a16:colId xmlns:a16="http://schemas.microsoft.com/office/drawing/2014/main" val="1664544054"/>
                    </a:ext>
                  </a:extLst>
                </a:gridCol>
                <a:gridCol w="1500745">
                  <a:extLst>
                    <a:ext uri="{9D8B030D-6E8A-4147-A177-3AD203B41FA5}">
                      <a16:colId xmlns:a16="http://schemas.microsoft.com/office/drawing/2014/main" val="20004"/>
                    </a:ext>
                  </a:extLst>
                </a:gridCol>
              </a:tblGrid>
              <a:tr h="895350">
                <a:tc>
                  <a:txBody>
                    <a:bodyPr/>
                    <a:lstStyle/>
                    <a:p>
                      <a:pPr algn="ctr">
                        <a:lnSpc>
                          <a:spcPts val="2519"/>
                        </a:lnSpc>
                        <a:defRPr/>
                      </a:pPr>
                      <a:r>
                        <a:rPr lang="en-US" sz="2000" b="1">
                          <a:solidFill>
                            <a:srgbClr val="000000"/>
                          </a:solidFill>
                          <a:latin typeface="Montserrat Bold"/>
                          <a:ea typeface="Montserrat Bold"/>
                          <a:cs typeface="Montserrat Bold"/>
                          <a:sym typeface="Montserrat Bold"/>
                        </a:rPr>
                        <a:t>FY2026 Income Limit Category</a:t>
                      </a:r>
                      <a:endParaRPr lang="en-US" sz="140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9999"/>
                    </a:solidFill>
                  </a:tcPr>
                </a:tc>
                <a:tc>
                  <a:txBody>
                    <a:bodyPr/>
                    <a:lstStyle/>
                    <a:p>
                      <a:pPr algn="ctr">
                        <a:lnSpc>
                          <a:spcPts val="2519"/>
                        </a:lnSpc>
                        <a:defRPr/>
                      </a:pPr>
                      <a:r>
                        <a:rPr lang="en-US" sz="2000" b="1">
                          <a:solidFill>
                            <a:srgbClr val="000000"/>
                          </a:solidFill>
                          <a:latin typeface="Montserrat Bold"/>
                          <a:ea typeface="Montserrat Bold"/>
                          <a:cs typeface="Montserrat Bold"/>
                          <a:sym typeface="Montserrat Bold"/>
                        </a:rPr>
                        <a:t>1</a:t>
                      </a:r>
                      <a:endParaRPr lang="en-US" sz="140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9999"/>
                    </a:solidFill>
                  </a:tcPr>
                </a:tc>
                <a:tc>
                  <a:txBody>
                    <a:bodyPr/>
                    <a:lstStyle/>
                    <a:p>
                      <a:pPr algn="ctr">
                        <a:lnSpc>
                          <a:spcPts val="2519"/>
                        </a:lnSpc>
                        <a:defRPr/>
                      </a:pPr>
                      <a:r>
                        <a:rPr lang="en-US" sz="2000" b="1" dirty="0">
                          <a:solidFill>
                            <a:srgbClr val="000000"/>
                          </a:solidFill>
                          <a:latin typeface="Montserrat Bold"/>
                          <a:ea typeface="Montserrat Bold"/>
                          <a:cs typeface="Montserrat Bold"/>
                          <a:sym typeface="Montserrat Bold"/>
                        </a:rPr>
                        <a:t>2</a:t>
                      </a:r>
                      <a:endParaRPr lang="en-US" sz="1400" dirty="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9999"/>
                    </a:solidFill>
                  </a:tcPr>
                </a:tc>
                <a:tc>
                  <a:txBody>
                    <a:bodyPr/>
                    <a:lstStyle/>
                    <a:p>
                      <a:pPr algn="ctr">
                        <a:lnSpc>
                          <a:spcPts val="2519"/>
                        </a:lnSpc>
                        <a:defRPr/>
                      </a:pPr>
                      <a:r>
                        <a:rPr lang="en-US" sz="2000" b="1" dirty="0">
                          <a:solidFill>
                            <a:srgbClr val="000000"/>
                          </a:solidFill>
                          <a:latin typeface="Montserrat Bold"/>
                          <a:ea typeface="Montserrat Bold"/>
                          <a:cs typeface="Montserrat Bold"/>
                          <a:sym typeface="Montserrat Bold"/>
                        </a:rPr>
                        <a:t>3</a:t>
                      </a:r>
                      <a:endParaRPr lang="en-US" sz="1400" dirty="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9999"/>
                    </a:solidFill>
                  </a:tcPr>
                </a:tc>
                <a:tc>
                  <a:txBody>
                    <a:bodyPr/>
                    <a:lstStyle/>
                    <a:p>
                      <a:pPr algn="ctr">
                        <a:lnSpc>
                          <a:spcPts val="2519"/>
                        </a:lnSpc>
                        <a:defRPr/>
                      </a:pPr>
                      <a:r>
                        <a:rPr lang="en-US" sz="2000" b="1" dirty="0">
                          <a:solidFill>
                            <a:srgbClr val="000000"/>
                          </a:solidFill>
                          <a:latin typeface="Montserrat Bold"/>
                          <a:ea typeface="Montserrat Bold"/>
                          <a:cs typeface="Montserrat Bold"/>
                          <a:sym typeface="Montserrat Bold"/>
                        </a:rPr>
                        <a:t>4</a:t>
                      </a:r>
                      <a:endParaRPr lang="en-US" sz="1400" dirty="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9999"/>
                    </a:solidFill>
                  </a:tcPr>
                </a:tc>
                <a:tc>
                  <a:txBody>
                    <a:bodyPr/>
                    <a:lstStyle/>
                    <a:p>
                      <a:pPr algn="ctr">
                        <a:lnSpc>
                          <a:spcPts val="2519"/>
                        </a:lnSpc>
                        <a:defRPr/>
                      </a:pPr>
                      <a:r>
                        <a:rPr lang="en-US" sz="2000" b="1" dirty="0">
                          <a:solidFill>
                            <a:srgbClr val="000000"/>
                          </a:solidFill>
                          <a:latin typeface="Montserrat Bold"/>
                          <a:ea typeface="Montserrat Bold"/>
                          <a:cs typeface="Montserrat Bold"/>
                          <a:sym typeface="Montserrat Bold"/>
                        </a:rPr>
                        <a:t>5</a:t>
                      </a:r>
                      <a:endParaRPr lang="en-US" sz="1400" dirty="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9999"/>
                    </a:solidFill>
                  </a:tcPr>
                </a:tc>
                <a:tc>
                  <a:txBody>
                    <a:bodyPr/>
                    <a:lstStyle/>
                    <a:p>
                      <a:pPr algn="ctr">
                        <a:lnSpc>
                          <a:spcPts val="2519"/>
                        </a:lnSpc>
                        <a:defRPr/>
                      </a:pPr>
                      <a:r>
                        <a:rPr lang="en-US" sz="2000" b="1" dirty="0">
                          <a:solidFill>
                            <a:srgbClr val="000000"/>
                          </a:solidFill>
                          <a:latin typeface="Montserrat Bold"/>
                          <a:ea typeface="Montserrat Bold"/>
                          <a:cs typeface="Montserrat Bold"/>
                          <a:sym typeface="Montserrat Bold"/>
                        </a:rPr>
                        <a:t>6</a:t>
                      </a:r>
                      <a:endParaRPr lang="en-US" sz="1400" dirty="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9999"/>
                    </a:solidFill>
                  </a:tcPr>
                </a:tc>
                <a:tc>
                  <a:txBody>
                    <a:bodyPr/>
                    <a:lstStyle/>
                    <a:p>
                      <a:pPr algn="ctr">
                        <a:lnSpc>
                          <a:spcPts val="2519"/>
                        </a:lnSpc>
                        <a:defRPr/>
                      </a:pPr>
                      <a:r>
                        <a:rPr lang="en-US" sz="2000" b="1" dirty="0">
                          <a:solidFill>
                            <a:srgbClr val="000000"/>
                          </a:solidFill>
                          <a:latin typeface="Montserrat Bold"/>
                          <a:ea typeface="Montserrat Bold"/>
                          <a:cs typeface="Montserrat Bold"/>
                          <a:sym typeface="Montserrat Bold"/>
                        </a:rPr>
                        <a:t>7</a:t>
                      </a:r>
                      <a:endParaRPr lang="en-US" sz="1400" dirty="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9999"/>
                    </a:solidFill>
                  </a:tcPr>
                </a:tc>
                <a:tc>
                  <a:txBody>
                    <a:bodyPr/>
                    <a:lstStyle/>
                    <a:p>
                      <a:pPr algn="ctr">
                        <a:lnSpc>
                          <a:spcPts val="2519"/>
                        </a:lnSpc>
                        <a:defRPr/>
                      </a:pPr>
                      <a:r>
                        <a:rPr lang="en-US" sz="2000" b="1" dirty="0">
                          <a:solidFill>
                            <a:srgbClr val="000000"/>
                          </a:solidFill>
                          <a:latin typeface="Montserrat Bold"/>
                          <a:ea typeface="Montserrat Bold"/>
                          <a:cs typeface="Montserrat Bold"/>
                          <a:sym typeface="Montserrat Bold"/>
                        </a:rPr>
                        <a:t>8</a:t>
                      </a:r>
                      <a:endParaRPr lang="en-US" sz="1400" dirty="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9999"/>
                    </a:solidFill>
                  </a:tcPr>
                </a:tc>
                <a:extLst>
                  <a:ext uri="{0D108BD9-81ED-4DB2-BD59-A6C34878D82A}">
                    <a16:rowId xmlns:a16="http://schemas.microsoft.com/office/drawing/2014/main" val="10000"/>
                  </a:ext>
                </a:extLst>
              </a:tr>
              <a:tr h="895350">
                <a:tc>
                  <a:txBody>
                    <a:bodyPr/>
                    <a:lstStyle/>
                    <a:p>
                      <a:pPr algn="ctr">
                        <a:lnSpc>
                          <a:spcPts val="2519"/>
                        </a:lnSpc>
                        <a:defRPr/>
                      </a:pPr>
                      <a:r>
                        <a:rPr lang="en-US" sz="2000">
                          <a:solidFill>
                            <a:srgbClr val="000000"/>
                          </a:solidFill>
                          <a:latin typeface="Montserrat"/>
                          <a:ea typeface="Montserrat"/>
                          <a:cs typeface="Montserrat"/>
                          <a:sym typeface="Montserrat"/>
                        </a:rPr>
                        <a:t>Extremely Low (30%)</a:t>
                      </a:r>
                      <a:endParaRPr lang="en-US" sz="140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CDCD"/>
                    </a:solidFill>
                  </a:tcPr>
                </a:tc>
                <a:tc>
                  <a:txBody>
                    <a:bodyPr/>
                    <a:lstStyle/>
                    <a:p>
                      <a:pPr algn="ctr">
                        <a:lnSpc>
                          <a:spcPts val="2519"/>
                        </a:lnSpc>
                        <a:defRPr/>
                      </a:pPr>
                      <a:r>
                        <a:rPr lang="en-US" sz="2000">
                          <a:solidFill>
                            <a:srgbClr val="000000"/>
                          </a:solidFill>
                          <a:latin typeface="Montserrat"/>
                          <a:ea typeface="Montserrat"/>
                          <a:cs typeface="Montserrat"/>
                          <a:sym typeface="Montserrat"/>
                        </a:rPr>
                        <a:t>$15,300</a:t>
                      </a:r>
                      <a:endParaRPr lang="en-US" sz="140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tc>
                  <a:txBody>
                    <a:bodyPr/>
                    <a:lstStyle/>
                    <a:p>
                      <a:pPr algn="ctr">
                        <a:lnSpc>
                          <a:spcPts val="2519"/>
                        </a:lnSpc>
                        <a:defRPr/>
                      </a:pPr>
                      <a:r>
                        <a:rPr lang="en-US" sz="2000" dirty="0">
                          <a:solidFill>
                            <a:srgbClr val="000000"/>
                          </a:solidFill>
                          <a:latin typeface="Montserrat"/>
                          <a:ea typeface="Montserrat"/>
                          <a:cs typeface="Montserrat"/>
                          <a:sym typeface="Montserrat"/>
                        </a:rPr>
                        <a:t>$17,500</a:t>
                      </a:r>
                      <a:endParaRPr lang="en-US" sz="1400" dirty="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tc>
                  <a:txBody>
                    <a:bodyPr/>
                    <a:lstStyle/>
                    <a:p>
                      <a:pPr algn="ctr">
                        <a:lnSpc>
                          <a:spcPts val="2519"/>
                        </a:lnSpc>
                        <a:defRPr/>
                      </a:pPr>
                      <a:r>
                        <a:rPr lang="en-US" sz="2000">
                          <a:solidFill>
                            <a:srgbClr val="000000"/>
                          </a:solidFill>
                          <a:latin typeface="Montserrat"/>
                          <a:ea typeface="Montserrat"/>
                          <a:cs typeface="Montserrat"/>
                          <a:sym typeface="Montserrat"/>
                        </a:rPr>
                        <a:t>$19,700</a:t>
                      </a:r>
                      <a:endParaRPr lang="en-US" sz="140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tc>
                  <a:txBody>
                    <a:bodyPr/>
                    <a:lstStyle/>
                    <a:p>
                      <a:pPr algn="ctr">
                        <a:lnSpc>
                          <a:spcPts val="2519"/>
                        </a:lnSpc>
                        <a:defRPr/>
                      </a:pPr>
                      <a:r>
                        <a:rPr lang="en-US" sz="2000" dirty="0">
                          <a:solidFill>
                            <a:srgbClr val="000000"/>
                          </a:solidFill>
                          <a:latin typeface="Montserrat"/>
                          <a:ea typeface="Montserrat"/>
                          <a:cs typeface="Montserrat"/>
                          <a:sym typeface="Montserrat"/>
                        </a:rPr>
                        <a:t>$21,850</a:t>
                      </a:r>
                      <a:endParaRPr lang="en-US" sz="1400" dirty="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tc>
                  <a:txBody>
                    <a:bodyPr/>
                    <a:lstStyle/>
                    <a:p>
                      <a:pPr algn="ctr">
                        <a:lnSpc>
                          <a:spcPts val="2519"/>
                        </a:lnSpc>
                        <a:defRPr/>
                      </a:pPr>
                      <a:r>
                        <a:rPr lang="en-US" sz="2000" dirty="0">
                          <a:solidFill>
                            <a:srgbClr val="000000"/>
                          </a:solidFill>
                          <a:latin typeface="Montserrat"/>
                          <a:ea typeface="Montserrat"/>
                          <a:cs typeface="Montserrat"/>
                          <a:sym typeface="Montserrat"/>
                        </a:rPr>
                        <a:t>$23,600</a:t>
                      </a:r>
                      <a:endParaRPr lang="en-US" sz="1400" dirty="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tc>
                  <a:txBody>
                    <a:bodyPr/>
                    <a:lstStyle/>
                    <a:p>
                      <a:pPr algn="ctr">
                        <a:lnSpc>
                          <a:spcPts val="2519"/>
                        </a:lnSpc>
                        <a:defRPr/>
                      </a:pPr>
                      <a:r>
                        <a:rPr lang="en-US" sz="2000" dirty="0">
                          <a:solidFill>
                            <a:srgbClr val="000000"/>
                          </a:solidFill>
                          <a:latin typeface="Montserrat"/>
                          <a:ea typeface="Montserrat"/>
                          <a:cs typeface="Montserrat"/>
                          <a:sym typeface="Montserrat"/>
                        </a:rPr>
                        <a:t>$25,350</a:t>
                      </a:r>
                      <a:endParaRPr lang="en-US" sz="1400" dirty="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tc>
                  <a:txBody>
                    <a:bodyPr/>
                    <a:lstStyle/>
                    <a:p>
                      <a:pPr algn="ctr">
                        <a:lnSpc>
                          <a:spcPts val="2519"/>
                        </a:lnSpc>
                        <a:defRPr/>
                      </a:pPr>
                      <a:r>
                        <a:rPr lang="en-US" sz="2000">
                          <a:solidFill>
                            <a:srgbClr val="000000"/>
                          </a:solidFill>
                          <a:latin typeface="Montserrat"/>
                          <a:ea typeface="Montserrat"/>
                          <a:cs typeface="Montserrat"/>
                          <a:sym typeface="Montserrat"/>
                        </a:rPr>
                        <a:t>$27,100</a:t>
                      </a:r>
                      <a:endParaRPr lang="en-US" sz="140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tc>
                  <a:txBody>
                    <a:bodyPr/>
                    <a:lstStyle/>
                    <a:p>
                      <a:pPr algn="ctr">
                        <a:lnSpc>
                          <a:spcPts val="2519"/>
                        </a:lnSpc>
                        <a:defRPr/>
                      </a:pPr>
                      <a:r>
                        <a:rPr lang="en-US" sz="2000">
                          <a:solidFill>
                            <a:srgbClr val="000000"/>
                          </a:solidFill>
                          <a:latin typeface="Montserrat"/>
                          <a:ea typeface="Montserrat"/>
                          <a:cs typeface="Montserrat"/>
                          <a:sym typeface="Montserrat"/>
                        </a:rPr>
                        <a:t>$28,850</a:t>
                      </a:r>
                      <a:endParaRPr lang="en-US" sz="140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extLst>
                  <a:ext uri="{0D108BD9-81ED-4DB2-BD59-A6C34878D82A}">
                    <a16:rowId xmlns:a16="http://schemas.microsoft.com/office/drawing/2014/main" val="10001"/>
                  </a:ext>
                </a:extLst>
              </a:tr>
              <a:tr h="895350">
                <a:tc>
                  <a:txBody>
                    <a:bodyPr/>
                    <a:lstStyle/>
                    <a:p>
                      <a:pPr algn="ctr">
                        <a:lnSpc>
                          <a:spcPts val="2519"/>
                        </a:lnSpc>
                        <a:defRPr/>
                      </a:pPr>
                      <a:r>
                        <a:rPr lang="en-US" sz="2000">
                          <a:solidFill>
                            <a:srgbClr val="000000"/>
                          </a:solidFill>
                          <a:latin typeface="Montserrat"/>
                          <a:ea typeface="Montserrat"/>
                          <a:cs typeface="Montserrat"/>
                          <a:sym typeface="Montserrat"/>
                        </a:rPr>
                        <a:t>Very Low (50%)</a:t>
                      </a:r>
                      <a:endParaRPr lang="en-US" sz="140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CDCD"/>
                    </a:solidFill>
                  </a:tcPr>
                </a:tc>
                <a:tc>
                  <a:txBody>
                    <a:bodyPr/>
                    <a:lstStyle/>
                    <a:p>
                      <a:pPr algn="ctr">
                        <a:lnSpc>
                          <a:spcPts val="2519"/>
                        </a:lnSpc>
                        <a:defRPr/>
                      </a:pPr>
                      <a:r>
                        <a:rPr lang="en-US" sz="2000">
                          <a:solidFill>
                            <a:srgbClr val="000000"/>
                          </a:solidFill>
                          <a:latin typeface="Montserrat"/>
                          <a:ea typeface="Montserrat"/>
                          <a:cs typeface="Montserrat"/>
                          <a:sym typeface="Montserrat"/>
                        </a:rPr>
                        <a:t>$25,550</a:t>
                      </a:r>
                      <a:endParaRPr lang="en-US" sz="140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tc>
                  <a:txBody>
                    <a:bodyPr/>
                    <a:lstStyle/>
                    <a:p>
                      <a:pPr algn="ctr">
                        <a:lnSpc>
                          <a:spcPts val="2519"/>
                        </a:lnSpc>
                        <a:defRPr/>
                      </a:pPr>
                      <a:r>
                        <a:rPr lang="en-US" sz="2000" dirty="0">
                          <a:solidFill>
                            <a:srgbClr val="000000"/>
                          </a:solidFill>
                          <a:latin typeface="Montserrat"/>
                          <a:ea typeface="Montserrat"/>
                          <a:cs typeface="Montserrat"/>
                          <a:sym typeface="Montserrat"/>
                        </a:rPr>
                        <a:t>$29,200</a:t>
                      </a:r>
                      <a:endParaRPr lang="en-US" sz="1400" dirty="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tc>
                  <a:txBody>
                    <a:bodyPr/>
                    <a:lstStyle/>
                    <a:p>
                      <a:pPr algn="ctr">
                        <a:lnSpc>
                          <a:spcPts val="2519"/>
                        </a:lnSpc>
                        <a:defRPr/>
                      </a:pPr>
                      <a:r>
                        <a:rPr lang="en-US" sz="2000">
                          <a:solidFill>
                            <a:srgbClr val="000000"/>
                          </a:solidFill>
                          <a:latin typeface="Montserrat"/>
                          <a:ea typeface="Montserrat"/>
                          <a:cs typeface="Montserrat"/>
                          <a:sym typeface="Montserrat"/>
                        </a:rPr>
                        <a:t>$32,850</a:t>
                      </a:r>
                      <a:endParaRPr lang="en-US" sz="140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tc>
                  <a:txBody>
                    <a:bodyPr/>
                    <a:lstStyle/>
                    <a:p>
                      <a:pPr algn="ctr">
                        <a:lnSpc>
                          <a:spcPts val="2519"/>
                        </a:lnSpc>
                        <a:defRPr/>
                      </a:pPr>
                      <a:r>
                        <a:rPr lang="en-US" sz="2000" dirty="0">
                          <a:solidFill>
                            <a:srgbClr val="000000"/>
                          </a:solidFill>
                          <a:latin typeface="Montserrat"/>
                          <a:ea typeface="Montserrat"/>
                          <a:cs typeface="Montserrat"/>
                          <a:sym typeface="Montserrat"/>
                        </a:rPr>
                        <a:t>$36,450</a:t>
                      </a:r>
                      <a:endParaRPr lang="en-US" sz="1400" dirty="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tc>
                  <a:txBody>
                    <a:bodyPr/>
                    <a:lstStyle/>
                    <a:p>
                      <a:pPr algn="ctr">
                        <a:lnSpc>
                          <a:spcPts val="2379"/>
                        </a:lnSpc>
                        <a:defRPr/>
                      </a:pPr>
                      <a:r>
                        <a:rPr lang="en-US" sz="2000" dirty="0">
                          <a:solidFill>
                            <a:srgbClr val="000000"/>
                          </a:solidFill>
                          <a:latin typeface="Montserrat"/>
                          <a:ea typeface="Montserrat"/>
                          <a:cs typeface="Montserrat"/>
                          <a:sym typeface="Montserrat"/>
                        </a:rPr>
                        <a:t>$39,400</a:t>
                      </a:r>
                      <a:endParaRPr lang="en-US" sz="1400" dirty="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tc>
                  <a:txBody>
                    <a:bodyPr/>
                    <a:lstStyle/>
                    <a:p>
                      <a:pPr algn="ctr">
                        <a:lnSpc>
                          <a:spcPts val="2519"/>
                        </a:lnSpc>
                        <a:defRPr/>
                      </a:pPr>
                      <a:r>
                        <a:rPr lang="en-US" sz="2000" dirty="0">
                          <a:solidFill>
                            <a:srgbClr val="000000"/>
                          </a:solidFill>
                          <a:latin typeface="Montserrat"/>
                          <a:ea typeface="Montserrat"/>
                          <a:cs typeface="Montserrat"/>
                          <a:sym typeface="Montserrat"/>
                        </a:rPr>
                        <a:t>$42,300</a:t>
                      </a:r>
                      <a:endParaRPr lang="en-US" sz="1400" dirty="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tc>
                  <a:txBody>
                    <a:bodyPr/>
                    <a:lstStyle/>
                    <a:p>
                      <a:pPr algn="ctr">
                        <a:lnSpc>
                          <a:spcPts val="2519"/>
                        </a:lnSpc>
                        <a:defRPr/>
                      </a:pPr>
                      <a:r>
                        <a:rPr lang="en-US" sz="2000">
                          <a:solidFill>
                            <a:srgbClr val="000000"/>
                          </a:solidFill>
                          <a:latin typeface="Montserrat"/>
                          <a:ea typeface="Montserrat"/>
                          <a:cs typeface="Montserrat"/>
                          <a:sym typeface="Montserrat"/>
                        </a:rPr>
                        <a:t>$45,200</a:t>
                      </a:r>
                      <a:endParaRPr lang="en-US" sz="140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tc>
                  <a:txBody>
                    <a:bodyPr/>
                    <a:lstStyle/>
                    <a:p>
                      <a:pPr algn="ctr">
                        <a:lnSpc>
                          <a:spcPts val="2519"/>
                        </a:lnSpc>
                        <a:defRPr/>
                      </a:pPr>
                      <a:r>
                        <a:rPr lang="en-US" sz="2000" dirty="0">
                          <a:solidFill>
                            <a:srgbClr val="000000"/>
                          </a:solidFill>
                          <a:latin typeface="Montserrat"/>
                          <a:ea typeface="Montserrat"/>
                          <a:cs typeface="Montserrat"/>
                          <a:sym typeface="Montserrat"/>
                        </a:rPr>
                        <a:t>$48,150</a:t>
                      </a:r>
                      <a:endParaRPr lang="en-US" sz="1400" dirty="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extLst>
                  <a:ext uri="{0D108BD9-81ED-4DB2-BD59-A6C34878D82A}">
                    <a16:rowId xmlns:a16="http://schemas.microsoft.com/office/drawing/2014/main" val="10002"/>
                  </a:ext>
                </a:extLst>
              </a:tr>
              <a:tr h="895350">
                <a:tc>
                  <a:txBody>
                    <a:bodyPr/>
                    <a:lstStyle/>
                    <a:p>
                      <a:pPr algn="ctr">
                        <a:lnSpc>
                          <a:spcPts val="2519"/>
                        </a:lnSpc>
                        <a:defRPr/>
                      </a:pPr>
                      <a:r>
                        <a:rPr lang="en-US" sz="2000">
                          <a:solidFill>
                            <a:srgbClr val="000000"/>
                          </a:solidFill>
                          <a:latin typeface="Montserrat"/>
                          <a:ea typeface="Montserrat"/>
                          <a:cs typeface="Montserrat"/>
                          <a:sym typeface="Montserrat"/>
                        </a:rPr>
                        <a:t>Low (80%)</a:t>
                      </a:r>
                      <a:endParaRPr lang="en-US" sz="140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CDCD"/>
                    </a:solidFill>
                  </a:tcPr>
                </a:tc>
                <a:tc>
                  <a:txBody>
                    <a:bodyPr/>
                    <a:lstStyle/>
                    <a:p>
                      <a:pPr algn="ctr">
                        <a:lnSpc>
                          <a:spcPts val="2379"/>
                        </a:lnSpc>
                        <a:defRPr/>
                      </a:pPr>
                      <a:r>
                        <a:rPr lang="en-US" sz="2000">
                          <a:solidFill>
                            <a:srgbClr val="000000"/>
                          </a:solidFill>
                          <a:latin typeface="Montserrat"/>
                          <a:ea typeface="Montserrat"/>
                          <a:cs typeface="Montserrat"/>
                          <a:sym typeface="Montserrat"/>
                        </a:rPr>
                        <a:t>$40,850</a:t>
                      </a:r>
                      <a:endParaRPr lang="en-US" sz="140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tc>
                  <a:txBody>
                    <a:bodyPr/>
                    <a:lstStyle/>
                    <a:p>
                      <a:pPr algn="ctr">
                        <a:lnSpc>
                          <a:spcPts val="2519"/>
                        </a:lnSpc>
                        <a:defRPr/>
                      </a:pPr>
                      <a:r>
                        <a:rPr lang="en-US" sz="2000" dirty="0">
                          <a:solidFill>
                            <a:srgbClr val="000000"/>
                          </a:solidFill>
                          <a:latin typeface="Montserrat"/>
                          <a:ea typeface="Montserrat"/>
                          <a:cs typeface="Montserrat"/>
                          <a:sym typeface="Montserrat"/>
                        </a:rPr>
                        <a:t>$46,650</a:t>
                      </a:r>
                      <a:endParaRPr lang="en-US" sz="1400" dirty="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tc>
                  <a:txBody>
                    <a:bodyPr/>
                    <a:lstStyle/>
                    <a:p>
                      <a:pPr algn="ctr">
                        <a:lnSpc>
                          <a:spcPts val="2519"/>
                        </a:lnSpc>
                        <a:defRPr/>
                      </a:pPr>
                      <a:r>
                        <a:rPr lang="en-US" sz="2000">
                          <a:solidFill>
                            <a:srgbClr val="000000"/>
                          </a:solidFill>
                          <a:latin typeface="Montserrat"/>
                          <a:ea typeface="Montserrat"/>
                          <a:cs typeface="Montserrat"/>
                          <a:sym typeface="Montserrat"/>
                        </a:rPr>
                        <a:t>$52,500</a:t>
                      </a:r>
                      <a:endParaRPr lang="en-US" sz="140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tc>
                  <a:txBody>
                    <a:bodyPr/>
                    <a:lstStyle/>
                    <a:p>
                      <a:pPr algn="ctr">
                        <a:lnSpc>
                          <a:spcPts val="2519"/>
                        </a:lnSpc>
                        <a:defRPr/>
                      </a:pPr>
                      <a:r>
                        <a:rPr lang="en-US" sz="2000" dirty="0">
                          <a:solidFill>
                            <a:srgbClr val="000000"/>
                          </a:solidFill>
                          <a:latin typeface="Montserrat"/>
                          <a:ea typeface="Montserrat"/>
                          <a:cs typeface="Montserrat"/>
                          <a:sym typeface="Montserrat"/>
                        </a:rPr>
                        <a:t>$58,300</a:t>
                      </a:r>
                      <a:endParaRPr lang="en-US" sz="1400" dirty="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tc>
                  <a:txBody>
                    <a:bodyPr/>
                    <a:lstStyle/>
                    <a:p>
                      <a:pPr algn="ctr">
                        <a:lnSpc>
                          <a:spcPts val="2379"/>
                        </a:lnSpc>
                        <a:defRPr/>
                      </a:pPr>
                      <a:r>
                        <a:rPr lang="en-US" sz="2000" dirty="0">
                          <a:solidFill>
                            <a:srgbClr val="000000"/>
                          </a:solidFill>
                          <a:latin typeface="Montserrat"/>
                          <a:ea typeface="Montserrat"/>
                          <a:cs typeface="Montserrat"/>
                          <a:sym typeface="Montserrat"/>
                        </a:rPr>
                        <a:t>$63,000</a:t>
                      </a:r>
                      <a:endParaRPr lang="en-US" sz="1400" dirty="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tc>
                  <a:txBody>
                    <a:bodyPr/>
                    <a:lstStyle/>
                    <a:p>
                      <a:pPr algn="ctr">
                        <a:lnSpc>
                          <a:spcPts val="2519"/>
                        </a:lnSpc>
                        <a:defRPr/>
                      </a:pPr>
                      <a:r>
                        <a:rPr lang="en-US" sz="2000" dirty="0">
                          <a:solidFill>
                            <a:srgbClr val="000000"/>
                          </a:solidFill>
                          <a:latin typeface="Montserrat"/>
                          <a:ea typeface="Montserrat"/>
                          <a:cs typeface="Montserrat"/>
                          <a:sym typeface="Montserrat"/>
                        </a:rPr>
                        <a:t>$67,650</a:t>
                      </a:r>
                      <a:endParaRPr lang="en-US" sz="1400" dirty="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tc>
                  <a:txBody>
                    <a:bodyPr/>
                    <a:lstStyle/>
                    <a:p>
                      <a:pPr algn="ctr">
                        <a:lnSpc>
                          <a:spcPts val="2519"/>
                        </a:lnSpc>
                        <a:defRPr/>
                      </a:pPr>
                      <a:r>
                        <a:rPr lang="en-US" sz="2000">
                          <a:solidFill>
                            <a:srgbClr val="000000"/>
                          </a:solidFill>
                          <a:latin typeface="Montserrat"/>
                          <a:ea typeface="Montserrat"/>
                          <a:cs typeface="Montserrat"/>
                          <a:sym typeface="Montserrat"/>
                        </a:rPr>
                        <a:t>$72,300</a:t>
                      </a:r>
                      <a:endParaRPr lang="en-US" sz="140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tc>
                  <a:txBody>
                    <a:bodyPr/>
                    <a:lstStyle/>
                    <a:p>
                      <a:pPr algn="ctr">
                        <a:lnSpc>
                          <a:spcPts val="2519"/>
                        </a:lnSpc>
                        <a:defRPr/>
                      </a:pPr>
                      <a:r>
                        <a:rPr lang="en-US" sz="2000">
                          <a:solidFill>
                            <a:srgbClr val="000000"/>
                          </a:solidFill>
                          <a:latin typeface="Montserrat"/>
                          <a:ea typeface="Montserrat"/>
                          <a:cs typeface="Montserrat"/>
                          <a:sym typeface="Montserrat"/>
                        </a:rPr>
                        <a:t>$77,000</a:t>
                      </a:r>
                      <a:endParaRPr lang="en-US" sz="140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extLst>
                  <a:ext uri="{0D108BD9-81ED-4DB2-BD59-A6C34878D82A}">
                    <a16:rowId xmlns:a16="http://schemas.microsoft.com/office/drawing/2014/main" val="10003"/>
                  </a:ext>
                </a:extLst>
              </a:tr>
              <a:tr h="895350">
                <a:tc>
                  <a:txBody>
                    <a:bodyPr/>
                    <a:lstStyle/>
                    <a:p>
                      <a:pPr algn="ctr">
                        <a:lnSpc>
                          <a:spcPts val="2519"/>
                        </a:lnSpc>
                        <a:defRPr/>
                      </a:pPr>
                      <a:r>
                        <a:rPr lang="en-US" sz="2000">
                          <a:solidFill>
                            <a:srgbClr val="000000"/>
                          </a:solidFill>
                          <a:latin typeface="Montserrat"/>
                          <a:ea typeface="Montserrat"/>
                          <a:cs typeface="Montserrat"/>
                          <a:sym typeface="Montserrat"/>
                        </a:rPr>
                        <a:t>Eligible (120%)</a:t>
                      </a:r>
                      <a:endParaRPr lang="en-US" sz="140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CDCD"/>
                    </a:solidFill>
                  </a:tcPr>
                </a:tc>
                <a:tc>
                  <a:txBody>
                    <a:bodyPr/>
                    <a:lstStyle/>
                    <a:p>
                      <a:pPr algn="ctr">
                        <a:lnSpc>
                          <a:spcPts val="2519"/>
                        </a:lnSpc>
                        <a:defRPr/>
                      </a:pPr>
                      <a:r>
                        <a:rPr lang="en-US" sz="2000">
                          <a:solidFill>
                            <a:srgbClr val="000000"/>
                          </a:solidFill>
                          <a:latin typeface="Montserrat"/>
                          <a:ea typeface="Montserrat"/>
                          <a:cs typeface="Montserrat"/>
                          <a:sym typeface="Montserrat"/>
                        </a:rPr>
                        <a:t>$61,250</a:t>
                      </a:r>
                      <a:endParaRPr lang="en-US" sz="140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tc>
                  <a:txBody>
                    <a:bodyPr/>
                    <a:lstStyle/>
                    <a:p>
                      <a:pPr algn="ctr">
                        <a:lnSpc>
                          <a:spcPts val="2519"/>
                        </a:lnSpc>
                        <a:defRPr/>
                      </a:pPr>
                      <a:r>
                        <a:rPr lang="en-US" sz="2000" dirty="0">
                          <a:solidFill>
                            <a:srgbClr val="000000"/>
                          </a:solidFill>
                          <a:latin typeface="Montserrat"/>
                          <a:ea typeface="Montserrat"/>
                          <a:cs typeface="Montserrat"/>
                          <a:sym typeface="Montserrat"/>
                        </a:rPr>
                        <a:t>$70,000</a:t>
                      </a:r>
                      <a:endParaRPr lang="en-US" sz="1400" dirty="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tc>
                  <a:txBody>
                    <a:bodyPr/>
                    <a:lstStyle/>
                    <a:p>
                      <a:pPr algn="ctr">
                        <a:lnSpc>
                          <a:spcPts val="2519"/>
                        </a:lnSpc>
                        <a:defRPr/>
                      </a:pPr>
                      <a:r>
                        <a:rPr lang="en-US" sz="2000">
                          <a:solidFill>
                            <a:srgbClr val="000000"/>
                          </a:solidFill>
                          <a:latin typeface="Montserrat"/>
                          <a:ea typeface="Montserrat"/>
                          <a:cs typeface="Montserrat"/>
                          <a:sym typeface="Montserrat"/>
                        </a:rPr>
                        <a:t>$78,750</a:t>
                      </a:r>
                      <a:endParaRPr lang="en-US" sz="140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tc>
                  <a:txBody>
                    <a:bodyPr/>
                    <a:lstStyle/>
                    <a:p>
                      <a:pPr algn="ctr">
                        <a:lnSpc>
                          <a:spcPts val="2519"/>
                        </a:lnSpc>
                        <a:defRPr/>
                      </a:pPr>
                      <a:r>
                        <a:rPr lang="en-US" sz="2000" dirty="0">
                          <a:solidFill>
                            <a:srgbClr val="000000"/>
                          </a:solidFill>
                          <a:latin typeface="Montserrat"/>
                          <a:ea typeface="Montserrat"/>
                          <a:cs typeface="Montserrat"/>
                          <a:sym typeface="Montserrat"/>
                        </a:rPr>
                        <a:t>$87,500</a:t>
                      </a:r>
                      <a:endParaRPr lang="en-US" sz="1400" dirty="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tc>
                  <a:txBody>
                    <a:bodyPr/>
                    <a:lstStyle/>
                    <a:p>
                      <a:pPr algn="ctr">
                        <a:lnSpc>
                          <a:spcPts val="2379"/>
                        </a:lnSpc>
                        <a:defRPr/>
                      </a:pPr>
                      <a:r>
                        <a:rPr lang="en-US" sz="2000" dirty="0">
                          <a:solidFill>
                            <a:srgbClr val="000000"/>
                          </a:solidFill>
                          <a:latin typeface="Montserrat"/>
                          <a:ea typeface="Montserrat"/>
                          <a:cs typeface="Montserrat"/>
                          <a:sym typeface="Montserrat"/>
                        </a:rPr>
                        <a:t>$94,500</a:t>
                      </a:r>
                      <a:endParaRPr lang="en-US" sz="1400" dirty="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tc>
                  <a:txBody>
                    <a:bodyPr/>
                    <a:lstStyle/>
                    <a:p>
                      <a:pPr algn="ctr">
                        <a:lnSpc>
                          <a:spcPts val="2379"/>
                        </a:lnSpc>
                        <a:defRPr/>
                      </a:pPr>
                      <a:r>
                        <a:rPr lang="en-US" sz="2000" dirty="0">
                          <a:solidFill>
                            <a:srgbClr val="000000"/>
                          </a:solidFill>
                          <a:latin typeface="Montserrat"/>
                          <a:ea typeface="Montserrat"/>
                          <a:cs typeface="Montserrat"/>
                          <a:sym typeface="Montserrat"/>
                        </a:rPr>
                        <a:t>$101,500</a:t>
                      </a:r>
                      <a:endParaRPr lang="en-US" sz="1400" dirty="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tc>
                  <a:txBody>
                    <a:bodyPr/>
                    <a:lstStyle/>
                    <a:p>
                      <a:pPr algn="ctr">
                        <a:lnSpc>
                          <a:spcPts val="2379"/>
                        </a:lnSpc>
                        <a:defRPr/>
                      </a:pPr>
                      <a:r>
                        <a:rPr lang="en-US" sz="2000" dirty="0">
                          <a:solidFill>
                            <a:srgbClr val="000000"/>
                          </a:solidFill>
                          <a:latin typeface="Montserrat"/>
                          <a:ea typeface="Montserrat"/>
                          <a:cs typeface="Montserrat"/>
                          <a:sym typeface="Montserrat"/>
                        </a:rPr>
                        <a:t>$108,500</a:t>
                      </a:r>
                      <a:endParaRPr lang="en-US" sz="1400" dirty="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tc>
                  <a:txBody>
                    <a:bodyPr/>
                    <a:lstStyle/>
                    <a:p>
                      <a:pPr algn="ctr">
                        <a:lnSpc>
                          <a:spcPts val="2519"/>
                        </a:lnSpc>
                        <a:defRPr/>
                      </a:pPr>
                      <a:r>
                        <a:rPr lang="en-US" sz="2000" dirty="0">
                          <a:solidFill>
                            <a:srgbClr val="000000"/>
                          </a:solidFill>
                          <a:latin typeface="Montserrat"/>
                          <a:ea typeface="Montserrat"/>
                          <a:cs typeface="Montserrat"/>
                          <a:sym typeface="Montserrat"/>
                        </a:rPr>
                        <a:t>$115,450</a:t>
                      </a:r>
                      <a:endParaRPr lang="en-US" sz="1400" dirty="0"/>
                    </a:p>
                  </a:txBody>
                  <a:tcPr marL="190500" marR="190500" marT="190500" marB="190500" anchor="ctr">
                    <a:lnL w="0" cap="flat" cmpd="sng" algn="ctr">
                      <a:solidFill>
                        <a:srgbClr val="99ACFF"/>
                      </a:solidFill>
                      <a:prstDash val="solid"/>
                      <a:round/>
                      <a:headEnd type="none" w="med" len="med"/>
                      <a:tailEnd type="none" w="med" len="med"/>
                    </a:lnL>
                    <a:lnR w="0" cap="flat" cmpd="sng" algn="ctr">
                      <a:solidFill>
                        <a:srgbClr val="99ACFF"/>
                      </a:solidFill>
                      <a:prstDash val="solid"/>
                      <a:round/>
                      <a:headEnd type="none" w="med" len="med"/>
                      <a:tailEnd type="none" w="med" len="med"/>
                    </a:lnR>
                    <a:lnT w="0" cap="flat" cmpd="sng" algn="ctr">
                      <a:solidFill>
                        <a:srgbClr val="99ACFF"/>
                      </a:solidFill>
                      <a:prstDash val="solid"/>
                      <a:round/>
                      <a:headEnd type="none" w="med" len="med"/>
                      <a:tailEnd type="none" w="med" len="med"/>
                    </a:lnT>
                    <a:lnB w="0" cap="flat" cmpd="sng" algn="ctr">
                      <a:solidFill>
                        <a:srgbClr val="99ACFF"/>
                      </a:solidFill>
                      <a:prstDash val="solid"/>
                      <a:round/>
                      <a:headEnd type="none" w="med" len="med"/>
                      <a:tailEnd type="none" w="med" len="med"/>
                    </a:lnB>
                    <a:solidFill>
                      <a:srgbClr val="FFE3E3"/>
                    </a:solidFill>
                  </a:tcPr>
                </a:tc>
                <a:extLst>
                  <a:ext uri="{0D108BD9-81ED-4DB2-BD59-A6C34878D82A}">
                    <a16:rowId xmlns:a16="http://schemas.microsoft.com/office/drawing/2014/main" val="10004"/>
                  </a:ext>
                </a:extLst>
              </a:tr>
            </a:tbl>
          </a:graphicData>
        </a:graphic>
      </p:graphicFrame>
      <p:grpSp>
        <p:nvGrpSpPr>
          <p:cNvPr id="19" name="Group 18">
            <a:extLst>
              <a:ext uri="{FF2B5EF4-FFF2-40B4-BE49-F238E27FC236}">
                <a16:creationId xmlns:a16="http://schemas.microsoft.com/office/drawing/2014/main" id="{E635D7CC-55CA-309E-CBAA-F9CF83671B3D}"/>
              </a:ext>
            </a:extLst>
          </p:cNvPr>
          <p:cNvGrpSpPr/>
          <p:nvPr/>
        </p:nvGrpSpPr>
        <p:grpSpPr>
          <a:xfrm>
            <a:off x="5426014" y="2358000"/>
            <a:ext cx="12106524" cy="1122451"/>
            <a:chOff x="5800476" y="2400337"/>
            <a:chExt cx="12106524" cy="1122451"/>
          </a:xfrm>
        </p:grpSpPr>
        <p:sp>
          <p:nvSpPr>
            <p:cNvPr id="7" name="Freeform 7"/>
            <p:cNvSpPr/>
            <p:nvPr/>
          </p:nvSpPr>
          <p:spPr>
            <a:xfrm>
              <a:off x="5800476" y="2581163"/>
              <a:ext cx="12106524" cy="941625"/>
            </a:xfrm>
            <a:custGeom>
              <a:avLst/>
              <a:gdLst/>
              <a:ahLst/>
              <a:cxnLst/>
              <a:rect l="l" t="t" r="r" b="b"/>
              <a:pathLst>
                <a:path w="3106771" h="248000">
                  <a:moveTo>
                    <a:pt x="0" y="0"/>
                  </a:moveTo>
                  <a:lnTo>
                    <a:pt x="3106771" y="0"/>
                  </a:lnTo>
                  <a:lnTo>
                    <a:pt x="3106771" y="248000"/>
                  </a:lnTo>
                  <a:lnTo>
                    <a:pt x="0" y="248000"/>
                  </a:lnTo>
                  <a:close/>
                </a:path>
              </a:pathLst>
            </a:custGeom>
            <a:solidFill>
              <a:srgbClr val="FF9999"/>
            </a:solidFill>
          </p:spPr>
          <p:txBody>
            <a:bodyPr/>
            <a:lstStyle/>
            <a:p>
              <a:endParaRPr lang="en-US"/>
            </a:p>
          </p:txBody>
        </p:sp>
        <p:sp>
          <p:nvSpPr>
            <p:cNvPr id="8" name="TextBox 8"/>
            <p:cNvSpPr txBox="1"/>
            <p:nvPr/>
          </p:nvSpPr>
          <p:spPr>
            <a:xfrm>
              <a:off x="5800476" y="2400337"/>
              <a:ext cx="12106524" cy="1122451"/>
            </a:xfrm>
            <a:prstGeom prst="rect">
              <a:avLst/>
            </a:prstGeom>
          </p:spPr>
          <p:txBody>
            <a:bodyPr lIns="50800" tIns="50800" rIns="50800" bIns="50800" rtlCol="0" anchor="ctr"/>
            <a:lstStyle/>
            <a:p>
              <a:pPr algn="ctr">
                <a:lnSpc>
                  <a:spcPts val="3232"/>
                </a:lnSpc>
              </a:pPr>
              <a:r>
                <a:rPr lang="en-US" sz="2308" b="1">
                  <a:solidFill>
                    <a:srgbClr val="000000"/>
                  </a:solidFill>
                  <a:latin typeface="Montserrat Bold"/>
                  <a:ea typeface="Montserrat Bold"/>
                  <a:cs typeface="Montserrat Bold"/>
                  <a:sym typeface="Montserrat Bold"/>
                </a:rPr>
                <a:t>Number of Persons in Family</a:t>
              </a:r>
            </a:p>
          </p:txBody>
        </p:sp>
      </p:grpSp>
      <p:sp>
        <p:nvSpPr>
          <p:cNvPr id="9" name="TextBox 9"/>
          <p:cNvSpPr txBox="1"/>
          <p:nvPr/>
        </p:nvSpPr>
        <p:spPr>
          <a:xfrm>
            <a:off x="238708" y="231844"/>
            <a:ext cx="7560719" cy="1752600"/>
          </a:xfrm>
          <a:prstGeom prst="rect">
            <a:avLst/>
          </a:prstGeom>
        </p:spPr>
        <p:txBody>
          <a:bodyPr lIns="0" tIns="0" rIns="0" bIns="0" rtlCol="0" anchor="t">
            <a:spAutoFit/>
          </a:bodyPr>
          <a:lstStyle/>
          <a:p>
            <a:pPr algn="l">
              <a:lnSpc>
                <a:spcPts val="6960"/>
              </a:lnSpc>
            </a:pPr>
            <a:r>
              <a:rPr lang="en-US" sz="5800" b="1">
                <a:solidFill>
                  <a:srgbClr val="FFFFFF"/>
                </a:solidFill>
                <a:latin typeface="Montserrat Bold"/>
                <a:ea typeface="Montserrat Bold"/>
                <a:cs typeface="Montserrat Bold"/>
                <a:sym typeface="Montserrat Bold"/>
              </a:rPr>
              <a:t>INCOME LIMITS</a:t>
            </a:r>
          </a:p>
          <a:p>
            <a:pPr algn="l">
              <a:lnSpc>
                <a:spcPts val="6960"/>
              </a:lnSpc>
            </a:pPr>
            <a:r>
              <a:rPr lang="en-US" sz="5800">
                <a:solidFill>
                  <a:srgbClr val="FFFFFF"/>
                </a:solidFill>
                <a:latin typeface="Montserrat"/>
                <a:ea typeface="Montserrat"/>
                <a:cs typeface="Montserrat"/>
                <a:sym typeface="Montserrat"/>
              </a:rPr>
              <a:t>Chaves County</a:t>
            </a:r>
          </a:p>
        </p:txBody>
      </p:sp>
      <p:grpSp>
        <p:nvGrpSpPr>
          <p:cNvPr id="10" name="Group 10"/>
          <p:cNvGrpSpPr/>
          <p:nvPr/>
        </p:nvGrpSpPr>
        <p:grpSpPr>
          <a:xfrm>
            <a:off x="422837" y="8754827"/>
            <a:ext cx="18017563" cy="1553074"/>
            <a:chOff x="0" y="0"/>
            <a:chExt cx="24023417" cy="2070765"/>
          </a:xfrm>
        </p:grpSpPr>
        <p:sp>
          <p:nvSpPr>
            <p:cNvPr id="11" name="Freeform 11"/>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2"/>
              <a:stretch>
                <a:fillRect/>
              </a:stretch>
            </a:blipFill>
          </p:spPr>
          <p:txBody>
            <a:bodyPr/>
            <a:lstStyle/>
            <a:p>
              <a:endParaRPr lang="en-US"/>
            </a:p>
          </p:txBody>
        </p:sp>
        <p:sp>
          <p:nvSpPr>
            <p:cNvPr id="12" name="Freeform 12"/>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2"/>
              <a:stretch>
                <a:fillRect/>
              </a:stretch>
            </a:blipFill>
          </p:spPr>
          <p:txBody>
            <a:bodyPr/>
            <a:lstStyle/>
            <a:p>
              <a:endParaRPr lang="en-US"/>
            </a:p>
          </p:txBody>
        </p:sp>
        <p:grpSp>
          <p:nvGrpSpPr>
            <p:cNvPr id="13" name="Group 13"/>
            <p:cNvGrpSpPr/>
            <p:nvPr/>
          </p:nvGrpSpPr>
          <p:grpSpPr>
            <a:xfrm>
              <a:off x="7170185" y="874497"/>
              <a:ext cx="16853232" cy="755164"/>
              <a:chOff x="0" y="0"/>
              <a:chExt cx="3329033" cy="149168"/>
            </a:xfrm>
          </p:grpSpPr>
          <p:sp>
            <p:nvSpPr>
              <p:cNvPr id="14" name="Freeform 14"/>
              <p:cNvSpPr/>
              <p:nvPr/>
            </p:nvSpPr>
            <p:spPr>
              <a:xfrm>
                <a:off x="0" y="0"/>
                <a:ext cx="3329034" cy="149168"/>
              </a:xfrm>
              <a:custGeom>
                <a:avLst/>
                <a:gdLst/>
                <a:ahLst/>
                <a:cxnLst/>
                <a:rect l="l" t="t" r="r" b="b"/>
                <a:pathLst>
                  <a:path w="3329034" h="149168">
                    <a:moveTo>
                      <a:pt x="0" y="0"/>
                    </a:moveTo>
                    <a:lnTo>
                      <a:pt x="3329034" y="0"/>
                    </a:lnTo>
                    <a:lnTo>
                      <a:pt x="3329034" y="149168"/>
                    </a:lnTo>
                    <a:lnTo>
                      <a:pt x="0" y="149168"/>
                    </a:lnTo>
                    <a:close/>
                  </a:path>
                </a:pathLst>
              </a:custGeom>
              <a:solidFill>
                <a:srgbClr val="122A6B"/>
              </a:solidFill>
            </p:spPr>
            <p:txBody>
              <a:bodyPr/>
              <a:lstStyle/>
              <a:p>
                <a:endParaRPr lang="en-US"/>
              </a:p>
            </p:txBody>
          </p:sp>
          <p:sp>
            <p:nvSpPr>
              <p:cNvPr id="15" name="TextBox 15"/>
              <p:cNvSpPr txBox="1"/>
              <p:nvPr/>
            </p:nvSpPr>
            <p:spPr>
              <a:xfrm>
                <a:off x="0" y="-38100"/>
                <a:ext cx="3329033" cy="187268"/>
              </a:xfrm>
              <a:prstGeom prst="rect">
                <a:avLst/>
              </a:prstGeom>
            </p:spPr>
            <p:txBody>
              <a:bodyPr lIns="50800" tIns="50800" rIns="50800" bIns="50800" rtlCol="0" anchor="ctr"/>
              <a:lstStyle/>
              <a:p>
                <a:pPr algn="ctr">
                  <a:lnSpc>
                    <a:spcPts val="2100"/>
                  </a:lnSpc>
                </a:pPr>
                <a:endParaRPr/>
              </a:p>
            </p:txBody>
          </p:sp>
        </p:grpSp>
        <p:sp>
          <p:nvSpPr>
            <p:cNvPr id="16" name="TextBox 16"/>
            <p:cNvSpPr txBox="1"/>
            <p:nvPr/>
          </p:nvSpPr>
          <p:spPr>
            <a:xfrm>
              <a:off x="8187333" y="967468"/>
              <a:ext cx="15499490" cy="506964"/>
            </a:xfrm>
            <a:prstGeom prst="rect">
              <a:avLst/>
            </a:prstGeom>
          </p:spPr>
          <p:txBody>
            <a:bodyPr lIns="0" tIns="0" rIns="0" bIns="0" rtlCol="0" anchor="t">
              <a:spAutoFit/>
            </a:bodyPr>
            <a:lstStyle/>
            <a:p>
              <a:pPr algn="r">
                <a:lnSpc>
                  <a:spcPts val="3232"/>
                </a:lnSpc>
              </a:pPr>
              <a:r>
                <a:rPr lang="en-US" sz="2308">
                  <a:solidFill>
                    <a:srgbClr val="FFFFFF"/>
                  </a:solidFill>
                  <a:latin typeface="Montserrat"/>
                  <a:ea typeface="Montserrat"/>
                  <a:cs typeface="Montserrat"/>
                  <a:sym typeface="Montserrat"/>
                </a:rPr>
                <a:t>New Mexico Department of Homeland Security &amp; Emergency Management</a:t>
              </a:r>
            </a:p>
          </p:txBody>
        </p:sp>
        <p:sp>
          <p:nvSpPr>
            <p:cNvPr id="17" name="Freeform 17"/>
            <p:cNvSpPr/>
            <p:nvPr/>
          </p:nvSpPr>
          <p:spPr>
            <a:xfrm>
              <a:off x="2116513" y="0"/>
              <a:ext cx="1691610" cy="2018828"/>
            </a:xfrm>
            <a:custGeom>
              <a:avLst/>
              <a:gdLst/>
              <a:ahLst/>
              <a:cxnLst/>
              <a:rect l="l" t="t" r="r" b="b"/>
              <a:pathLst>
                <a:path w="1691610" h="2018828">
                  <a:moveTo>
                    <a:pt x="0" y="0"/>
                  </a:moveTo>
                  <a:lnTo>
                    <a:pt x="1691610" y="0"/>
                  </a:lnTo>
                  <a:lnTo>
                    <a:pt x="1691610" y="2018828"/>
                  </a:lnTo>
                  <a:lnTo>
                    <a:pt x="0" y="2018828"/>
                  </a:lnTo>
                  <a:lnTo>
                    <a:pt x="0" y="0"/>
                  </a:lnTo>
                  <a:close/>
                </a:path>
              </a:pathLst>
            </a:custGeom>
            <a:blipFill>
              <a:blip r:embed="rId3"/>
              <a:stretch>
                <a:fillRect/>
              </a:stretch>
            </a:blipFill>
          </p:spPr>
          <p:txBody>
            <a:bodyPr/>
            <a:lstStyle/>
            <a:p>
              <a:endParaRPr lang="en-US"/>
            </a:p>
          </p:txBody>
        </p:sp>
        <p:sp>
          <p:nvSpPr>
            <p:cNvPr id="18" name="Freeform 18"/>
            <p:cNvSpPr/>
            <p:nvPr/>
          </p:nvSpPr>
          <p:spPr>
            <a:xfrm>
              <a:off x="0" y="0"/>
              <a:ext cx="2070765" cy="2070765"/>
            </a:xfrm>
            <a:custGeom>
              <a:avLst/>
              <a:gdLst/>
              <a:ahLst/>
              <a:cxnLst/>
              <a:rect l="l" t="t" r="r" b="b"/>
              <a:pathLst>
                <a:path w="2070765" h="2070765">
                  <a:moveTo>
                    <a:pt x="0" y="0"/>
                  </a:moveTo>
                  <a:lnTo>
                    <a:pt x="2070765" y="0"/>
                  </a:lnTo>
                  <a:lnTo>
                    <a:pt x="2070765" y="2070765"/>
                  </a:lnTo>
                  <a:lnTo>
                    <a:pt x="0" y="2070765"/>
                  </a:lnTo>
                  <a:lnTo>
                    <a:pt x="0" y="0"/>
                  </a:lnTo>
                  <a:close/>
                </a:path>
              </a:pathLst>
            </a:custGeom>
            <a:blipFill>
              <a:blip r:embed="rId4"/>
              <a:stretch>
                <a:fillRect t="-2581" b="-2581"/>
              </a:stretch>
            </a:blipFill>
          </p:spPr>
          <p:txBody>
            <a:bodyPr/>
            <a:lstStyle/>
            <a:p>
              <a:endParaRPr lang="en-US"/>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rot="-10800000">
            <a:off x="-4109936" y="0"/>
            <a:ext cx="14285864" cy="2691317"/>
            <a:chOff x="0" y="0"/>
            <a:chExt cx="793848" cy="149553"/>
          </a:xfrm>
        </p:grpSpPr>
        <p:sp>
          <p:nvSpPr>
            <p:cNvPr id="4" name="Freeform 4"/>
            <p:cNvSpPr/>
            <p:nvPr/>
          </p:nvSpPr>
          <p:spPr>
            <a:xfrm>
              <a:off x="0" y="0"/>
              <a:ext cx="793848" cy="149553"/>
            </a:xfrm>
            <a:custGeom>
              <a:avLst/>
              <a:gdLst/>
              <a:ahLst/>
              <a:cxnLst/>
              <a:rect l="l" t="t" r="r" b="b"/>
              <a:pathLst>
                <a:path w="793848" h="149553">
                  <a:moveTo>
                    <a:pt x="203200" y="0"/>
                  </a:moveTo>
                  <a:lnTo>
                    <a:pt x="590648" y="0"/>
                  </a:lnTo>
                  <a:lnTo>
                    <a:pt x="793848" y="149553"/>
                  </a:lnTo>
                  <a:lnTo>
                    <a:pt x="0" y="149553"/>
                  </a:lnTo>
                  <a:lnTo>
                    <a:pt x="203200" y="0"/>
                  </a:lnTo>
                  <a:close/>
                </a:path>
              </a:pathLst>
            </a:custGeom>
            <a:solidFill>
              <a:srgbClr val="122A6B"/>
            </a:solidFill>
          </p:spPr>
          <p:txBody>
            <a:bodyPr/>
            <a:lstStyle/>
            <a:p>
              <a:endParaRPr lang="en-US"/>
            </a:p>
          </p:txBody>
        </p:sp>
        <p:sp>
          <p:nvSpPr>
            <p:cNvPr id="5" name="TextBox 5"/>
            <p:cNvSpPr txBox="1"/>
            <p:nvPr/>
          </p:nvSpPr>
          <p:spPr>
            <a:xfrm>
              <a:off x="127000" y="-38100"/>
              <a:ext cx="539848" cy="187653"/>
            </a:xfrm>
            <a:prstGeom prst="rect">
              <a:avLst/>
            </a:prstGeom>
          </p:spPr>
          <p:txBody>
            <a:bodyPr lIns="50800" tIns="50800" rIns="50800" bIns="50800" rtlCol="0" anchor="ctr"/>
            <a:lstStyle/>
            <a:p>
              <a:pPr algn="ctr">
                <a:lnSpc>
                  <a:spcPts val="2100"/>
                </a:lnSpc>
              </a:pPr>
              <a:endParaRPr/>
            </a:p>
          </p:txBody>
        </p:sp>
      </p:grpSp>
      <p:grpSp>
        <p:nvGrpSpPr>
          <p:cNvPr id="6" name="Group 6"/>
          <p:cNvGrpSpPr/>
          <p:nvPr/>
        </p:nvGrpSpPr>
        <p:grpSpPr>
          <a:xfrm>
            <a:off x="1409382" y="3145185"/>
            <a:ext cx="15469235" cy="5383148"/>
            <a:chOff x="0" y="0"/>
            <a:chExt cx="4074202" cy="1417784"/>
          </a:xfrm>
          <a:solidFill>
            <a:schemeClr val="bg1">
              <a:lumMod val="95000"/>
            </a:schemeClr>
          </a:solidFill>
        </p:grpSpPr>
        <p:sp>
          <p:nvSpPr>
            <p:cNvPr id="7" name="Freeform 7"/>
            <p:cNvSpPr/>
            <p:nvPr/>
          </p:nvSpPr>
          <p:spPr>
            <a:xfrm>
              <a:off x="0" y="0"/>
              <a:ext cx="4074202" cy="1417784"/>
            </a:xfrm>
            <a:custGeom>
              <a:avLst/>
              <a:gdLst/>
              <a:ahLst/>
              <a:cxnLst/>
              <a:rect l="l" t="t" r="r" b="b"/>
              <a:pathLst>
                <a:path w="4074202" h="1417784">
                  <a:moveTo>
                    <a:pt x="0" y="0"/>
                  </a:moveTo>
                  <a:lnTo>
                    <a:pt x="4074202" y="0"/>
                  </a:lnTo>
                  <a:lnTo>
                    <a:pt x="4074202" y="1417784"/>
                  </a:lnTo>
                  <a:lnTo>
                    <a:pt x="0" y="1417784"/>
                  </a:lnTo>
                  <a:close/>
                </a:path>
              </a:pathLst>
            </a:custGeom>
            <a:grpFill/>
          </p:spPr>
          <p:txBody>
            <a:bodyPr/>
            <a:lstStyle/>
            <a:p>
              <a:endParaRPr lang="en-US"/>
            </a:p>
          </p:txBody>
        </p:sp>
        <p:sp>
          <p:nvSpPr>
            <p:cNvPr id="8" name="TextBox 8"/>
            <p:cNvSpPr txBox="1"/>
            <p:nvPr/>
          </p:nvSpPr>
          <p:spPr>
            <a:xfrm>
              <a:off x="0" y="-47625"/>
              <a:ext cx="4074202" cy="1465409"/>
            </a:xfrm>
            <a:prstGeom prst="rect">
              <a:avLst/>
            </a:prstGeom>
            <a:grpFill/>
          </p:spPr>
          <p:txBody>
            <a:bodyPr lIns="50800" tIns="50800" rIns="50800" bIns="50800" rtlCol="0" anchor="ctr"/>
            <a:lstStyle/>
            <a:p>
              <a:pPr marL="647692" lvl="1" indent="-323846" algn="l">
                <a:lnSpc>
                  <a:spcPts val="4199"/>
                </a:lnSpc>
                <a:buFont typeface="Arial"/>
                <a:buChar char="•"/>
              </a:pPr>
              <a:r>
                <a:rPr lang="en-US" sz="2999" b="1" dirty="0">
                  <a:latin typeface="Montserrat Bold"/>
                  <a:ea typeface="Montserrat Bold"/>
                  <a:cs typeface="Montserrat Bold"/>
                  <a:sym typeface="Montserrat Bold"/>
                </a:rPr>
                <a:t>Property Taxes</a:t>
              </a:r>
            </a:p>
            <a:p>
              <a:pPr marL="1295384" lvl="2" indent="-431795" algn="l">
                <a:lnSpc>
                  <a:spcPts val="4199"/>
                </a:lnSpc>
                <a:buFont typeface="Arial"/>
                <a:buChar char="⚬"/>
              </a:pPr>
              <a:r>
                <a:rPr lang="en-US" sz="2999" dirty="0">
                  <a:latin typeface="Montserrat"/>
                  <a:ea typeface="Montserrat"/>
                  <a:cs typeface="Montserrat"/>
                  <a:sym typeface="Montserrat"/>
                </a:rPr>
                <a:t>The applicant must be current on their property taxes or have a property tax payment plan in good standing.</a:t>
              </a:r>
            </a:p>
            <a:p>
              <a:pPr marL="647692" lvl="1" indent="-323846" algn="l">
                <a:lnSpc>
                  <a:spcPts val="4199"/>
                </a:lnSpc>
                <a:buFont typeface="Arial"/>
                <a:buChar char="•"/>
              </a:pPr>
              <a:r>
                <a:rPr lang="en-US" sz="2999" b="1" dirty="0">
                  <a:latin typeface="Montserrat Bold"/>
                  <a:ea typeface="Montserrat Bold"/>
                  <a:cs typeface="Montserrat Bold"/>
                  <a:sym typeface="Montserrat Bold"/>
                </a:rPr>
                <a:t>Mortgage Payments</a:t>
              </a:r>
            </a:p>
            <a:p>
              <a:pPr marL="1295384" lvl="2" indent="-431795" algn="l">
                <a:lnSpc>
                  <a:spcPts val="4199"/>
                </a:lnSpc>
                <a:buFont typeface="Arial"/>
                <a:buChar char="⚬"/>
              </a:pPr>
              <a:r>
                <a:rPr lang="en-US" sz="2999" dirty="0">
                  <a:latin typeface="Montserrat"/>
                  <a:ea typeface="Montserrat"/>
                  <a:cs typeface="Montserrat"/>
                  <a:sym typeface="Montserrat"/>
                </a:rPr>
                <a:t>If there is a mortgage on the property, the mortgage must be in good standing.</a:t>
              </a:r>
            </a:p>
            <a:p>
              <a:pPr marL="647692" lvl="1" indent="-323846" algn="l">
                <a:lnSpc>
                  <a:spcPts val="4199"/>
                </a:lnSpc>
                <a:buFont typeface="Arial"/>
                <a:buChar char="•"/>
              </a:pPr>
              <a:r>
                <a:rPr lang="en-US" sz="2999" b="1" dirty="0">
                  <a:latin typeface="Montserrat Bold"/>
                  <a:ea typeface="Montserrat Bold"/>
                  <a:cs typeface="Montserrat Bold"/>
                  <a:sym typeface="Montserrat Bold"/>
                </a:rPr>
                <a:t>Manufactured Housing Unit Owners</a:t>
              </a:r>
            </a:p>
            <a:p>
              <a:pPr marL="1295384" lvl="2" indent="-431795" algn="l">
                <a:lnSpc>
                  <a:spcPts val="4199"/>
                </a:lnSpc>
                <a:buFont typeface="Arial"/>
                <a:buChar char="⚬"/>
              </a:pPr>
              <a:r>
                <a:rPr lang="en-US" sz="2999" dirty="0">
                  <a:latin typeface="Montserrat"/>
                  <a:ea typeface="Montserrat"/>
                  <a:cs typeface="Montserrat"/>
                  <a:sym typeface="Montserrat"/>
                </a:rPr>
                <a:t>Manufactured housing unit owners must be in good standing with regards to rent or lease payments on that property at the time of application and for the duration of the program.</a:t>
              </a:r>
            </a:p>
          </p:txBody>
        </p:sp>
      </p:grpSp>
      <p:sp>
        <p:nvSpPr>
          <p:cNvPr id="9" name="TextBox 9"/>
          <p:cNvSpPr txBox="1"/>
          <p:nvPr/>
        </p:nvSpPr>
        <p:spPr>
          <a:xfrm>
            <a:off x="329753" y="439880"/>
            <a:ext cx="7560719" cy="1795363"/>
          </a:xfrm>
          <a:prstGeom prst="rect">
            <a:avLst/>
          </a:prstGeom>
        </p:spPr>
        <p:txBody>
          <a:bodyPr lIns="0" tIns="0" rIns="0" bIns="0" rtlCol="0" anchor="t">
            <a:spAutoFit/>
          </a:bodyPr>
          <a:lstStyle/>
          <a:p>
            <a:pPr algn="l">
              <a:lnSpc>
                <a:spcPts val="6960"/>
              </a:lnSpc>
            </a:pPr>
            <a:r>
              <a:rPr lang="en-US" sz="6000" b="1" dirty="0">
                <a:solidFill>
                  <a:srgbClr val="FFFFFF"/>
                </a:solidFill>
                <a:latin typeface="Montserrat Bold"/>
                <a:ea typeface="Montserrat Bold"/>
                <a:cs typeface="Montserrat Bold"/>
                <a:sym typeface="Montserrat Bold"/>
              </a:rPr>
              <a:t>OWNERSHIP </a:t>
            </a:r>
            <a:r>
              <a:rPr lang="en-US" sz="6000" dirty="0">
                <a:solidFill>
                  <a:srgbClr val="FFFFFF"/>
                </a:solidFill>
                <a:latin typeface="Montserrat" panose="00000500000000000000" pitchFamily="2" charset="0"/>
                <a:ea typeface="Montserrat Bold"/>
                <a:cs typeface="Montserrat Bold"/>
                <a:sym typeface="Montserrat Bold"/>
              </a:rPr>
              <a:t>REQUIREMENTS</a:t>
            </a:r>
          </a:p>
        </p:txBody>
      </p:sp>
      <p:grpSp>
        <p:nvGrpSpPr>
          <p:cNvPr id="10" name="Group 10"/>
          <p:cNvGrpSpPr/>
          <p:nvPr/>
        </p:nvGrpSpPr>
        <p:grpSpPr>
          <a:xfrm>
            <a:off x="422837" y="8754827"/>
            <a:ext cx="18017563" cy="1553074"/>
            <a:chOff x="0" y="0"/>
            <a:chExt cx="24023417" cy="2070765"/>
          </a:xfrm>
        </p:grpSpPr>
        <p:sp>
          <p:nvSpPr>
            <p:cNvPr id="11" name="Freeform 11"/>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2"/>
              <a:stretch>
                <a:fillRect/>
              </a:stretch>
            </a:blipFill>
          </p:spPr>
          <p:txBody>
            <a:bodyPr/>
            <a:lstStyle/>
            <a:p>
              <a:endParaRPr lang="en-US"/>
            </a:p>
          </p:txBody>
        </p:sp>
        <p:sp>
          <p:nvSpPr>
            <p:cNvPr id="12" name="Freeform 12"/>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2"/>
              <a:stretch>
                <a:fillRect/>
              </a:stretch>
            </a:blipFill>
          </p:spPr>
          <p:txBody>
            <a:bodyPr/>
            <a:lstStyle/>
            <a:p>
              <a:endParaRPr lang="en-US"/>
            </a:p>
          </p:txBody>
        </p:sp>
        <p:grpSp>
          <p:nvGrpSpPr>
            <p:cNvPr id="13" name="Group 13"/>
            <p:cNvGrpSpPr/>
            <p:nvPr/>
          </p:nvGrpSpPr>
          <p:grpSpPr>
            <a:xfrm>
              <a:off x="7170185" y="874497"/>
              <a:ext cx="16853232" cy="755164"/>
              <a:chOff x="0" y="0"/>
              <a:chExt cx="3329033" cy="149168"/>
            </a:xfrm>
          </p:grpSpPr>
          <p:sp>
            <p:nvSpPr>
              <p:cNvPr id="14" name="Freeform 14"/>
              <p:cNvSpPr/>
              <p:nvPr/>
            </p:nvSpPr>
            <p:spPr>
              <a:xfrm>
                <a:off x="0" y="0"/>
                <a:ext cx="3329034" cy="149168"/>
              </a:xfrm>
              <a:custGeom>
                <a:avLst/>
                <a:gdLst/>
                <a:ahLst/>
                <a:cxnLst/>
                <a:rect l="l" t="t" r="r" b="b"/>
                <a:pathLst>
                  <a:path w="3329034" h="149168">
                    <a:moveTo>
                      <a:pt x="0" y="0"/>
                    </a:moveTo>
                    <a:lnTo>
                      <a:pt x="3329034" y="0"/>
                    </a:lnTo>
                    <a:lnTo>
                      <a:pt x="3329034" y="149168"/>
                    </a:lnTo>
                    <a:lnTo>
                      <a:pt x="0" y="149168"/>
                    </a:lnTo>
                    <a:close/>
                  </a:path>
                </a:pathLst>
              </a:custGeom>
              <a:solidFill>
                <a:srgbClr val="122A6B"/>
              </a:solidFill>
            </p:spPr>
            <p:txBody>
              <a:bodyPr/>
              <a:lstStyle/>
              <a:p>
                <a:endParaRPr lang="en-US"/>
              </a:p>
            </p:txBody>
          </p:sp>
          <p:sp>
            <p:nvSpPr>
              <p:cNvPr id="15" name="TextBox 15"/>
              <p:cNvSpPr txBox="1"/>
              <p:nvPr/>
            </p:nvSpPr>
            <p:spPr>
              <a:xfrm>
                <a:off x="0" y="-38100"/>
                <a:ext cx="3329033" cy="187268"/>
              </a:xfrm>
              <a:prstGeom prst="rect">
                <a:avLst/>
              </a:prstGeom>
            </p:spPr>
            <p:txBody>
              <a:bodyPr lIns="50800" tIns="50800" rIns="50800" bIns="50800" rtlCol="0" anchor="ctr"/>
              <a:lstStyle/>
              <a:p>
                <a:pPr algn="ctr">
                  <a:lnSpc>
                    <a:spcPts val="2100"/>
                  </a:lnSpc>
                </a:pPr>
                <a:endParaRPr/>
              </a:p>
            </p:txBody>
          </p:sp>
        </p:grpSp>
        <p:sp>
          <p:nvSpPr>
            <p:cNvPr id="16" name="TextBox 16"/>
            <p:cNvSpPr txBox="1"/>
            <p:nvPr/>
          </p:nvSpPr>
          <p:spPr>
            <a:xfrm>
              <a:off x="8187333" y="967468"/>
              <a:ext cx="15499490" cy="506964"/>
            </a:xfrm>
            <a:prstGeom prst="rect">
              <a:avLst/>
            </a:prstGeom>
          </p:spPr>
          <p:txBody>
            <a:bodyPr lIns="0" tIns="0" rIns="0" bIns="0" rtlCol="0" anchor="t">
              <a:spAutoFit/>
            </a:bodyPr>
            <a:lstStyle/>
            <a:p>
              <a:pPr algn="r">
                <a:lnSpc>
                  <a:spcPts val="3232"/>
                </a:lnSpc>
              </a:pPr>
              <a:r>
                <a:rPr lang="en-US" sz="2308">
                  <a:solidFill>
                    <a:srgbClr val="FFFFFF"/>
                  </a:solidFill>
                  <a:latin typeface="Montserrat"/>
                  <a:ea typeface="Montserrat"/>
                  <a:cs typeface="Montserrat"/>
                  <a:sym typeface="Montserrat"/>
                </a:rPr>
                <a:t>New Mexico Department of Homeland Security &amp; Emergency Management</a:t>
              </a:r>
            </a:p>
          </p:txBody>
        </p:sp>
        <p:sp>
          <p:nvSpPr>
            <p:cNvPr id="17" name="Freeform 17"/>
            <p:cNvSpPr/>
            <p:nvPr/>
          </p:nvSpPr>
          <p:spPr>
            <a:xfrm>
              <a:off x="2116513" y="0"/>
              <a:ext cx="1691610" cy="2018828"/>
            </a:xfrm>
            <a:custGeom>
              <a:avLst/>
              <a:gdLst/>
              <a:ahLst/>
              <a:cxnLst/>
              <a:rect l="l" t="t" r="r" b="b"/>
              <a:pathLst>
                <a:path w="1691610" h="2018828">
                  <a:moveTo>
                    <a:pt x="0" y="0"/>
                  </a:moveTo>
                  <a:lnTo>
                    <a:pt x="1691610" y="0"/>
                  </a:lnTo>
                  <a:lnTo>
                    <a:pt x="1691610" y="2018828"/>
                  </a:lnTo>
                  <a:lnTo>
                    <a:pt x="0" y="2018828"/>
                  </a:lnTo>
                  <a:lnTo>
                    <a:pt x="0" y="0"/>
                  </a:lnTo>
                  <a:close/>
                </a:path>
              </a:pathLst>
            </a:custGeom>
            <a:blipFill>
              <a:blip r:embed="rId3"/>
              <a:stretch>
                <a:fillRect/>
              </a:stretch>
            </a:blipFill>
          </p:spPr>
          <p:txBody>
            <a:bodyPr/>
            <a:lstStyle/>
            <a:p>
              <a:endParaRPr lang="en-US"/>
            </a:p>
          </p:txBody>
        </p:sp>
        <p:sp>
          <p:nvSpPr>
            <p:cNvPr id="18" name="Freeform 18"/>
            <p:cNvSpPr/>
            <p:nvPr/>
          </p:nvSpPr>
          <p:spPr>
            <a:xfrm>
              <a:off x="0" y="0"/>
              <a:ext cx="2070765" cy="2070765"/>
            </a:xfrm>
            <a:custGeom>
              <a:avLst/>
              <a:gdLst/>
              <a:ahLst/>
              <a:cxnLst/>
              <a:rect l="l" t="t" r="r" b="b"/>
              <a:pathLst>
                <a:path w="2070765" h="2070765">
                  <a:moveTo>
                    <a:pt x="0" y="0"/>
                  </a:moveTo>
                  <a:lnTo>
                    <a:pt x="2070765" y="0"/>
                  </a:lnTo>
                  <a:lnTo>
                    <a:pt x="2070765" y="2070765"/>
                  </a:lnTo>
                  <a:lnTo>
                    <a:pt x="0" y="2070765"/>
                  </a:lnTo>
                  <a:lnTo>
                    <a:pt x="0" y="0"/>
                  </a:lnTo>
                  <a:close/>
                </a:path>
              </a:pathLst>
            </a:custGeom>
            <a:blipFill>
              <a:blip r:embed="rId4"/>
              <a:stretch>
                <a:fillRect t="-2581" b="-2581"/>
              </a:stretch>
            </a:blipFill>
          </p:spPr>
          <p:txBody>
            <a:bodyPr/>
            <a:lstStyle/>
            <a:p>
              <a:endParaRPr lang="en-US"/>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4109936" y="0"/>
            <a:ext cx="14285864" cy="2691317"/>
            <a:chOff x="0" y="0"/>
            <a:chExt cx="793848" cy="149553"/>
          </a:xfrm>
        </p:grpSpPr>
        <p:sp>
          <p:nvSpPr>
            <p:cNvPr id="3" name="Freeform 3"/>
            <p:cNvSpPr/>
            <p:nvPr/>
          </p:nvSpPr>
          <p:spPr>
            <a:xfrm>
              <a:off x="0" y="0"/>
              <a:ext cx="793848" cy="149553"/>
            </a:xfrm>
            <a:custGeom>
              <a:avLst/>
              <a:gdLst/>
              <a:ahLst/>
              <a:cxnLst/>
              <a:rect l="l" t="t" r="r" b="b"/>
              <a:pathLst>
                <a:path w="793848" h="149553">
                  <a:moveTo>
                    <a:pt x="203200" y="0"/>
                  </a:moveTo>
                  <a:lnTo>
                    <a:pt x="590648" y="0"/>
                  </a:lnTo>
                  <a:lnTo>
                    <a:pt x="793848" y="149553"/>
                  </a:lnTo>
                  <a:lnTo>
                    <a:pt x="0" y="149553"/>
                  </a:lnTo>
                  <a:lnTo>
                    <a:pt x="203200" y="0"/>
                  </a:lnTo>
                  <a:close/>
                </a:path>
              </a:pathLst>
            </a:custGeom>
            <a:solidFill>
              <a:srgbClr val="122A6B"/>
            </a:solidFill>
          </p:spPr>
          <p:txBody>
            <a:bodyPr/>
            <a:lstStyle/>
            <a:p>
              <a:endParaRPr lang="en-US"/>
            </a:p>
          </p:txBody>
        </p:sp>
        <p:sp>
          <p:nvSpPr>
            <p:cNvPr id="4" name="TextBox 4"/>
            <p:cNvSpPr txBox="1"/>
            <p:nvPr/>
          </p:nvSpPr>
          <p:spPr>
            <a:xfrm>
              <a:off x="127000" y="-38100"/>
              <a:ext cx="539848" cy="187653"/>
            </a:xfrm>
            <a:prstGeom prst="rect">
              <a:avLst/>
            </a:prstGeom>
          </p:spPr>
          <p:txBody>
            <a:bodyPr lIns="50800" tIns="50800" rIns="50800" bIns="50800" rtlCol="0" anchor="ctr"/>
            <a:lstStyle/>
            <a:p>
              <a:pPr algn="ctr">
                <a:lnSpc>
                  <a:spcPts val="2100"/>
                </a:lnSpc>
              </a:pPr>
              <a:endParaRPr/>
            </a:p>
          </p:txBody>
        </p:sp>
      </p:grpSp>
      <p:sp>
        <p:nvSpPr>
          <p:cNvPr id="5" name="TextBox 5"/>
          <p:cNvSpPr txBox="1"/>
          <p:nvPr/>
        </p:nvSpPr>
        <p:spPr>
          <a:xfrm>
            <a:off x="258699" y="907509"/>
            <a:ext cx="7560719" cy="876300"/>
          </a:xfrm>
          <a:prstGeom prst="rect">
            <a:avLst/>
          </a:prstGeom>
        </p:spPr>
        <p:txBody>
          <a:bodyPr lIns="0" tIns="0" rIns="0" bIns="0" rtlCol="0" anchor="t">
            <a:spAutoFit/>
          </a:bodyPr>
          <a:lstStyle/>
          <a:p>
            <a:pPr algn="l">
              <a:lnSpc>
                <a:spcPts val="6960"/>
              </a:lnSpc>
            </a:pPr>
            <a:r>
              <a:rPr lang="en-US" sz="5800" b="1">
                <a:solidFill>
                  <a:srgbClr val="FFFFFF"/>
                </a:solidFill>
                <a:latin typeface="Montserrat Bold"/>
                <a:ea typeface="Montserrat Bold"/>
                <a:cs typeface="Montserrat Bold"/>
                <a:sym typeface="Montserrat Bold"/>
              </a:rPr>
              <a:t>DOCUMENTATION</a:t>
            </a:r>
          </a:p>
        </p:txBody>
      </p:sp>
      <p:grpSp>
        <p:nvGrpSpPr>
          <p:cNvPr id="6" name="Group 6"/>
          <p:cNvGrpSpPr/>
          <p:nvPr/>
        </p:nvGrpSpPr>
        <p:grpSpPr>
          <a:xfrm>
            <a:off x="1028700" y="2945965"/>
            <a:ext cx="3645774" cy="2605622"/>
            <a:chOff x="0" y="0"/>
            <a:chExt cx="960204" cy="686254"/>
          </a:xfrm>
        </p:grpSpPr>
        <p:sp>
          <p:nvSpPr>
            <p:cNvPr id="7" name="Freeform 7"/>
            <p:cNvSpPr/>
            <p:nvPr/>
          </p:nvSpPr>
          <p:spPr>
            <a:xfrm>
              <a:off x="0" y="0"/>
              <a:ext cx="960204" cy="686254"/>
            </a:xfrm>
            <a:custGeom>
              <a:avLst/>
              <a:gdLst/>
              <a:ahLst/>
              <a:cxnLst/>
              <a:rect l="l" t="t" r="r" b="b"/>
              <a:pathLst>
                <a:path w="960204" h="686254">
                  <a:moveTo>
                    <a:pt x="0" y="0"/>
                  </a:moveTo>
                  <a:lnTo>
                    <a:pt x="960204" y="0"/>
                  </a:lnTo>
                  <a:lnTo>
                    <a:pt x="960204" y="686254"/>
                  </a:lnTo>
                  <a:lnTo>
                    <a:pt x="0" y="686254"/>
                  </a:lnTo>
                  <a:close/>
                </a:path>
              </a:pathLst>
            </a:custGeom>
            <a:solidFill>
              <a:srgbClr val="122A6B"/>
            </a:solidFill>
          </p:spPr>
          <p:txBody>
            <a:bodyPr/>
            <a:lstStyle/>
            <a:p>
              <a:endParaRPr lang="en-US"/>
            </a:p>
          </p:txBody>
        </p:sp>
        <p:sp>
          <p:nvSpPr>
            <p:cNvPr id="8" name="TextBox 8"/>
            <p:cNvSpPr txBox="1"/>
            <p:nvPr/>
          </p:nvSpPr>
          <p:spPr>
            <a:xfrm>
              <a:off x="0" y="-47625"/>
              <a:ext cx="960204" cy="733879"/>
            </a:xfrm>
            <a:prstGeom prst="rect">
              <a:avLst/>
            </a:prstGeom>
          </p:spPr>
          <p:txBody>
            <a:bodyPr lIns="50800" tIns="50800" rIns="50800" bIns="50800" rtlCol="0" anchor="ctr"/>
            <a:lstStyle/>
            <a:p>
              <a:pPr algn="ctr">
                <a:lnSpc>
                  <a:spcPts val="3919"/>
                </a:lnSpc>
              </a:pPr>
              <a:r>
                <a:rPr lang="en-US" sz="2799" b="1">
                  <a:solidFill>
                    <a:srgbClr val="FFFFFF"/>
                  </a:solidFill>
                  <a:latin typeface="Montserrat Bold"/>
                  <a:ea typeface="Montserrat Bold"/>
                  <a:cs typeface="Montserrat Bold"/>
                  <a:sym typeface="Montserrat Bold"/>
                </a:rPr>
                <a:t>Completed Application</a:t>
              </a:r>
            </a:p>
          </p:txBody>
        </p:sp>
      </p:grpSp>
      <p:grpSp>
        <p:nvGrpSpPr>
          <p:cNvPr id="9" name="Group 9"/>
          <p:cNvGrpSpPr/>
          <p:nvPr/>
        </p:nvGrpSpPr>
        <p:grpSpPr>
          <a:xfrm>
            <a:off x="5096267" y="2945965"/>
            <a:ext cx="3645774" cy="2605622"/>
            <a:chOff x="0" y="0"/>
            <a:chExt cx="960204" cy="686254"/>
          </a:xfrm>
        </p:grpSpPr>
        <p:sp>
          <p:nvSpPr>
            <p:cNvPr id="10" name="Freeform 10"/>
            <p:cNvSpPr/>
            <p:nvPr/>
          </p:nvSpPr>
          <p:spPr>
            <a:xfrm>
              <a:off x="0" y="0"/>
              <a:ext cx="960204" cy="686254"/>
            </a:xfrm>
            <a:custGeom>
              <a:avLst/>
              <a:gdLst/>
              <a:ahLst/>
              <a:cxnLst/>
              <a:rect l="l" t="t" r="r" b="b"/>
              <a:pathLst>
                <a:path w="960204" h="686254">
                  <a:moveTo>
                    <a:pt x="0" y="0"/>
                  </a:moveTo>
                  <a:lnTo>
                    <a:pt x="960204" y="0"/>
                  </a:lnTo>
                  <a:lnTo>
                    <a:pt x="960204" y="686254"/>
                  </a:lnTo>
                  <a:lnTo>
                    <a:pt x="0" y="686254"/>
                  </a:lnTo>
                  <a:close/>
                </a:path>
              </a:pathLst>
            </a:custGeom>
            <a:solidFill>
              <a:srgbClr val="122A6B"/>
            </a:solidFill>
          </p:spPr>
          <p:txBody>
            <a:bodyPr/>
            <a:lstStyle/>
            <a:p>
              <a:endParaRPr lang="en-US"/>
            </a:p>
          </p:txBody>
        </p:sp>
        <p:sp>
          <p:nvSpPr>
            <p:cNvPr id="11" name="TextBox 11"/>
            <p:cNvSpPr txBox="1"/>
            <p:nvPr/>
          </p:nvSpPr>
          <p:spPr>
            <a:xfrm>
              <a:off x="0" y="-47625"/>
              <a:ext cx="960204" cy="733879"/>
            </a:xfrm>
            <a:prstGeom prst="rect">
              <a:avLst/>
            </a:prstGeom>
          </p:spPr>
          <p:txBody>
            <a:bodyPr lIns="50800" tIns="50800" rIns="50800" bIns="50800" rtlCol="0" anchor="ctr"/>
            <a:lstStyle/>
            <a:p>
              <a:pPr algn="ctr">
                <a:lnSpc>
                  <a:spcPts val="3919"/>
                </a:lnSpc>
              </a:pPr>
              <a:r>
                <a:rPr lang="en-US" sz="2799" b="1">
                  <a:solidFill>
                    <a:srgbClr val="FFFFFF"/>
                  </a:solidFill>
                  <a:latin typeface="Montserrat Bold"/>
                  <a:ea typeface="Montserrat Bold"/>
                  <a:cs typeface="Montserrat Bold"/>
                  <a:sym typeface="Montserrat Bold"/>
                </a:rPr>
                <a:t>Valid Photo ID</a:t>
              </a:r>
            </a:p>
          </p:txBody>
        </p:sp>
      </p:grpSp>
      <p:grpSp>
        <p:nvGrpSpPr>
          <p:cNvPr id="12" name="Group 12"/>
          <p:cNvGrpSpPr/>
          <p:nvPr/>
        </p:nvGrpSpPr>
        <p:grpSpPr>
          <a:xfrm>
            <a:off x="9123042" y="2945965"/>
            <a:ext cx="3645774" cy="2605622"/>
            <a:chOff x="0" y="0"/>
            <a:chExt cx="960204" cy="686254"/>
          </a:xfrm>
        </p:grpSpPr>
        <p:sp>
          <p:nvSpPr>
            <p:cNvPr id="13" name="Freeform 13"/>
            <p:cNvSpPr/>
            <p:nvPr/>
          </p:nvSpPr>
          <p:spPr>
            <a:xfrm>
              <a:off x="0" y="0"/>
              <a:ext cx="960204" cy="686254"/>
            </a:xfrm>
            <a:custGeom>
              <a:avLst/>
              <a:gdLst/>
              <a:ahLst/>
              <a:cxnLst/>
              <a:rect l="l" t="t" r="r" b="b"/>
              <a:pathLst>
                <a:path w="960204" h="686254">
                  <a:moveTo>
                    <a:pt x="0" y="0"/>
                  </a:moveTo>
                  <a:lnTo>
                    <a:pt x="960204" y="0"/>
                  </a:lnTo>
                  <a:lnTo>
                    <a:pt x="960204" y="686254"/>
                  </a:lnTo>
                  <a:lnTo>
                    <a:pt x="0" y="686254"/>
                  </a:lnTo>
                  <a:close/>
                </a:path>
              </a:pathLst>
            </a:custGeom>
            <a:solidFill>
              <a:srgbClr val="122A6B"/>
            </a:solidFill>
          </p:spPr>
          <p:txBody>
            <a:bodyPr/>
            <a:lstStyle/>
            <a:p>
              <a:endParaRPr lang="en-US"/>
            </a:p>
          </p:txBody>
        </p:sp>
        <p:sp>
          <p:nvSpPr>
            <p:cNvPr id="14" name="TextBox 14"/>
            <p:cNvSpPr txBox="1"/>
            <p:nvPr/>
          </p:nvSpPr>
          <p:spPr>
            <a:xfrm>
              <a:off x="0" y="-47625"/>
              <a:ext cx="960204" cy="733879"/>
            </a:xfrm>
            <a:prstGeom prst="rect">
              <a:avLst/>
            </a:prstGeom>
          </p:spPr>
          <p:txBody>
            <a:bodyPr lIns="50800" tIns="50800" rIns="50800" bIns="50800" rtlCol="0" anchor="ctr"/>
            <a:lstStyle/>
            <a:p>
              <a:pPr algn="ctr">
                <a:lnSpc>
                  <a:spcPts val="3919"/>
                </a:lnSpc>
              </a:pPr>
              <a:r>
                <a:rPr lang="en-US" sz="2799" b="1">
                  <a:solidFill>
                    <a:srgbClr val="FFFFFF"/>
                  </a:solidFill>
                  <a:latin typeface="Montserrat Bold"/>
                  <a:ea typeface="Montserrat Bold"/>
                  <a:cs typeface="Montserrat Bold"/>
                  <a:sym typeface="Montserrat Bold"/>
                </a:rPr>
                <a:t>Income Documentation</a:t>
              </a:r>
            </a:p>
          </p:txBody>
        </p:sp>
      </p:grpSp>
      <p:grpSp>
        <p:nvGrpSpPr>
          <p:cNvPr id="15" name="Group 15"/>
          <p:cNvGrpSpPr/>
          <p:nvPr/>
        </p:nvGrpSpPr>
        <p:grpSpPr>
          <a:xfrm>
            <a:off x="13149816" y="2945965"/>
            <a:ext cx="3645774" cy="2605622"/>
            <a:chOff x="0" y="0"/>
            <a:chExt cx="960204" cy="686254"/>
          </a:xfrm>
        </p:grpSpPr>
        <p:sp>
          <p:nvSpPr>
            <p:cNvPr id="16" name="Freeform 16"/>
            <p:cNvSpPr/>
            <p:nvPr/>
          </p:nvSpPr>
          <p:spPr>
            <a:xfrm>
              <a:off x="0" y="0"/>
              <a:ext cx="960204" cy="686254"/>
            </a:xfrm>
            <a:custGeom>
              <a:avLst/>
              <a:gdLst/>
              <a:ahLst/>
              <a:cxnLst/>
              <a:rect l="l" t="t" r="r" b="b"/>
              <a:pathLst>
                <a:path w="960204" h="686254">
                  <a:moveTo>
                    <a:pt x="0" y="0"/>
                  </a:moveTo>
                  <a:lnTo>
                    <a:pt x="960204" y="0"/>
                  </a:lnTo>
                  <a:lnTo>
                    <a:pt x="960204" y="686254"/>
                  </a:lnTo>
                  <a:lnTo>
                    <a:pt x="0" y="686254"/>
                  </a:lnTo>
                  <a:close/>
                </a:path>
              </a:pathLst>
            </a:custGeom>
            <a:solidFill>
              <a:srgbClr val="122A6B"/>
            </a:solidFill>
          </p:spPr>
          <p:txBody>
            <a:bodyPr/>
            <a:lstStyle/>
            <a:p>
              <a:endParaRPr lang="en-US"/>
            </a:p>
          </p:txBody>
        </p:sp>
        <p:sp>
          <p:nvSpPr>
            <p:cNvPr id="17" name="TextBox 17"/>
            <p:cNvSpPr txBox="1"/>
            <p:nvPr/>
          </p:nvSpPr>
          <p:spPr>
            <a:xfrm>
              <a:off x="0" y="-47625"/>
              <a:ext cx="960204" cy="733879"/>
            </a:xfrm>
            <a:prstGeom prst="rect">
              <a:avLst/>
            </a:prstGeom>
          </p:spPr>
          <p:txBody>
            <a:bodyPr lIns="50800" tIns="50800" rIns="50800" bIns="50800" rtlCol="0" anchor="ctr"/>
            <a:lstStyle/>
            <a:p>
              <a:pPr algn="ctr">
                <a:lnSpc>
                  <a:spcPts val="3919"/>
                </a:lnSpc>
              </a:pPr>
              <a:r>
                <a:rPr lang="en-US" sz="2799" b="1">
                  <a:solidFill>
                    <a:srgbClr val="FFFFFF"/>
                  </a:solidFill>
                  <a:latin typeface="Montserrat Bold"/>
                  <a:ea typeface="Montserrat Bold"/>
                  <a:cs typeface="Montserrat Bold"/>
                  <a:sym typeface="Montserrat Bold"/>
                </a:rPr>
                <a:t>Home Ownership Documentation</a:t>
              </a:r>
            </a:p>
          </p:txBody>
        </p:sp>
      </p:grpSp>
      <p:grpSp>
        <p:nvGrpSpPr>
          <p:cNvPr id="18" name="Group 18"/>
          <p:cNvGrpSpPr/>
          <p:nvPr/>
        </p:nvGrpSpPr>
        <p:grpSpPr>
          <a:xfrm>
            <a:off x="1028700" y="5842170"/>
            <a:ext cx="3645774" cy="2529540"/>
            <a:chOff x="0" y="0"/>
            <a:chExt cx="960204" cy="666216"/>
          </a:xfrm>
        </p:grpSpPr>
        <p:sp>
          <p:nvSpPr>
            <p:cNvPr id="19" name="Freeform 19"/>
            <p:cNvSpPr/>
            <p:nvPr/>
          </p:nvSpPr>
          <p:spPr>
            <a:xfrm>
              <a:off x="0" y="0"/>
              <a:ext cx="960204" cy="666216"/>
            </a:xfrm>
            <a:custGeom>
              <a:avLst/>
              <a:gdLst/>
              <a:ahLst/>
              <a:cxnLst/>
              <a:rect l="l" t="t" r="r" b="b"/>
              <a:pathLst>
                <a:path w="960204" h="666216">
                  <a:moveTo>
                    <a:pt x="0" y="0"/>
                  </a:moveTo>
                  <a:lnTo>
                    <a:pt x="960204" y="0"/>
                  </a:lnTo>
                  <a:lnTo>
                    <a:pt x="960204" y="666216"/>
                  </a:lnTo>
                  <a:lnTo>
                    <a:pt x="0" y="666216"/>
                  </a:lnTo>
                  <a:close/>
                </a:path>
              </a:pathLst>
            </a:custGeom>
            <a:solidFill>
              <a:srgbClr val="122A6B"/>
            </a:solidFill>
          </p:spPr>
          <p:txBody>
            <a:bodyPr/>
            <a:lstStyle/>
            <a:p>
              <a:endParaRPr lang="en-US"/>
            </a:p>
          </p:txBody>
        </p:sp>
        <p:sp>
          <p:nvSpPr>
            <p:cNvPr id="20" name="TextBox 20"/>
            <p:cNvSpPr txBox="1"/>
            <p:nvPr/>
          </p:nvSpPr>
          <p:spPr>
            <a:xfrm>
              <a:off x="0" y="-47625"/>
              <a:ext cx="960204" cy="713841"/>
            </a:xfrm>
            <a:prstGeom prst="rect">
              <a:avLst/>
            </a:prstGeom>
          </p:spPr>
          <p:txBody>
            <a:bodyPr lIns="50800" tIns="50800" rIns="50800" bIns="50800" rtlCol="0" anchor="ctr"/>
            <a:lstStyle/>
            <a:p>
              <a:pPr algn="ctr">
                <a:lnSpc>
                  <a:spcPts val="3919"/>
                </a:lnSpc>
              </a:pPr>
              <a:r>
                <a:rPr lang="en-US" sz="2799" b="1">
                  <a:solidFill>
                    <a:srgbClr val="FFFFFF"/>
                  </a:solidFill>
                  <a:latin typeface="Montserrat Bold"/>
                  <a:ea typeface="Montserrat Bold"/>
                  <a:cs typeface="Montserrat Bold"/>
                  <a:sym typeface="Montserrat Bold"/>
                </a:rPr>
                <a:t>Primary Residence Documentation</a:t>
              </a:r>
            </a:p>
          </p:txBody>
        </p:sp>
      </p:grpSp>
      <p:grpSp>
        <p:nvGrpSpPr>
          <p:cNvPr id="21" name="Group 21"/>
          <p:cNvGrpSpPr/>
          <p:nvPr/>
        </p:nvGrpSpPr>
        <p:grpSpPr>
          <a:xfrm>
            <a:off x="5096267" y="5842170"/>
            <a:ext cx="3645774" cy="2529540"/>
            <a:chOff x="0" y="0"/>
            <a:chExt cx="960204" cy="666216"/>
          </a:xfrm>
        </p:grpSpPr>
        <p:sp>
          <p:nvSpPr>
            <p:cNvPr id="22" name="Freeform 22"/>
            <p:cNvSpPr/>
            <p:nvPr/>
          </p:nvSpPr>
          <p:spPr>
            <a:xfrm>
              <a:off x="0" y="0"/>
              <a:ext cx="960204" cy="666216"/>
            </a:xfrm>
            <a:custGeom>
              <a:avLst/>
              <a:gdLst/>
              <a:ahLst/>
              <a:cxnLst/>
              <a:rect l="l" t="t" r="r" b="b"/>
              <a:pathLst>
                <a:path w="960204" h="666216">
                  <a:moveTo>
                    <a:pt x="0" y="0"/>
                  </a:moveTo>
                  <a:lnTo>
                    <a:pt x="960204" y="0"/>
                  </a:lnTo>
                  <a:lnTo>
                    <a:pt x="960204" y="666216"/>
                  </a:lnTo>
                  <a:lnTo>
                    <a:pt x="0" y="666216"/>
                  </a:lnTo>
                  <a:close/>
                </a:path>
              </a:pathLst>
            </a:custGeom>
            <a:solidFill>
              <a:srgbClr val="122A6B"/>
            </a:solidFill>
          </p:spPr>
          <p:txBody>
            <a:bodyPr/>
            <a:lstStyle/>
            <a:p>
              <a:endParaRPr lang="en-US"/>
            </a:p>
          </p:txBody>
        </p:sp>
        <p:sp>
          <p:nvSpPr>
            <p:cNvPr id="23" name="TextBox 23"/>
            <p:cNvSpPr txBox="1"/>
            <p:nvPr/>
          </p:nvSpPr>
          <p:spPr>
            <a:xfrm>
              <a:off x="0" y="-47625"/>
              <a:ext cx="960204" cy="713841"/>
            </a:xfrm>
            <a:prstGeom prst="rect">
              <a:avLst/>
            </a:prstGeom>
          </p:spPr>
          <p:txBody>
            <a:bodyPr lIns="50800" tIns="50800" rIns="50800" bIns="50800" rtlCol="0" anchor="ctr"/>
            <a:lstStyle/>
            <a:p>
              <a:pPr algn="ctr">
                <a:lnSpc>
                  <a:spcPts val="3919"/>
                </a:lnSpc>
              </a:pPr>
              <a:r>
                <a:rPr lang="en-US" sz="2799" b="1">
                  <a:solidFill>
                    <a:srgbClr val="FFFFFF"/>
                  </a:solidFill>
                  <a:latin typeface="Montserrat Bold"/>
                  <a:ea typeface="Montserrat Bold"/>
                  <a:cs typeface="Montserrat Bold"/>
                  <a:sym typeface="Montserrat Bold"/>
                </a:rPr>
                <a:t>Insurance Documentation</a:t>
              </a:r>
            </a:p>
          </p:txBody>
        </p:sp>
      </p:grpSp>
      <p:grpSp>
        <p:nvGrpSpPr>
          <p:cNvPr id="24" name="Group 24"/>
          <p:cNvGrpSpPr/>
          <p:nvPr/>
        </p:nvGrpSpPr>
        <p:grpSpPr>
          <a:xfrm>
            <a:off x="9123042" y="5842170"/>
            <a:ext cx="3645774" cy="2529540"/>
            <a:chOff x="0" y="0"/>
            <a:chExt cx="960204" cy="666216"/>
          </a:xfrm>
        </p:grpSpPr>
        <p:sp>
          <p:nvSpPr>
            <p:cNvPr id="25" name="Freeform 25"/>
            <p:cNvSpPr/>
            <p:nvPr/>
          </p:nvSpPr>
          <p:spPr>
            <a:xfrm>
              <a:off x="0" y="0"/>
              <a:ext cx="960204" cy="666216"/>
            </a:xfrm>
            <a:custGeom>
              <a:avLst/>
              <a:gdLst/>
              <a:ahLst/>
              <a:cxnLst/>
              <a:rect l="l" t="t" r="r" b="b"/>
              <a:pathLst>
                <a:path w="960204" h="666216">
                  <a:moveTo>
                    <a:pt x="0" y="0"/>
                  </a:moveTo>
                  <a:lnTo>
                    <a:pt x="960204" y="0"/>
                  </a:lnTo>
                  <a:lnTo>
                    <a:pt x="960204" y="666216"/>
                  </a:lnTo>
                  <a:lnTo>
                    <a:pt x="0" y="666216"/>
                  </a:lnTo>
                  <a:close/>
                </a:path>
              </a:pathLst>
            </a:custGeom>
            <a:solidFill>
              <a:srgbClr val="122A6B"/>
            </a:solidFill>
          </p:spPr>
          <p:txBody>
            <a:bodyPr/>
            <a:lstStyle/>
            <a:p>
              <a:endParaRPr lang="en-US"/>
            </a:p>
          </p:txBody>
        </p:sp>
        <p:sp>
          <p:nvSpPr>
            <p:cNvPr id="26" name="TextBox 26"/>
            <p:cNvSpPr txBox="1"/>
            <p:nvPr/>
          </p:nvSpPr>
          <p:spPr>
            <a:xfrm>
              <a:off x="0" y="-47625"/>
              <a:ext cx="960204" cy="713841"/>
            </a:xfrm>
            <a:prstGeom prst="rect">
              <a:avLst/>
            </a:prstGeom>
          </p:spPr>
          <p:txBody>
            <a:bodyPr lIns="50800" tIns="50800" rIns="50800" bIns="50800" rtlCol="0" anchor="ctr"/>
            <a:lstStyle/>
            <a:p>
              <a:pPr algn="ctr">
                <a:lnSpc>
                  <a:spcPts val="3919"/>
                </a:lnSpc>
              </a:pPr>
              <a:r>
                <a:rPr lang="en-US" sz="2799" b="1">
                  <a:solidFill>
                    <a:srgbClr val="FFFFFF"/>
                  </a:solidFill>
                  <a:latin typeface="Montserrat Bold"/>
                  <a:ea typeface="Montserrat Bold"/>
                  <a:cs typeface="Montserrat Bold"/>
                  <a:sym typeface="Montserrat Bold"/>
                </a:rPr>
                <a:t>Proof of Disaster Damage</a:t>
              </a:r>
            </a:p>
          </p:txBody>
        </p:sp>
      </p:grpSp>
      <p:grpSp>
        <p:nvGrpSpPr>
          <p:cNvPr id="27" name="Group 27"/>
          <p:cNvGrpSpPr/>
          <p:nvPr/>
        </p:nvGrpSpPr>
        <p:grpSpPr>
          <a:xfrm>
            <a:off x="13149816" y="5842170"/>
            <a:ext cx="3645774" cy="2529540"/>
            <a:chOff x="0" y="0"/>
            <a:chExt cx="960204" cy="666216"/>
          </a:xfrm>
        </p:grpSpPr>
        <p:sp>
          <p:nvSpPr>
            <p:cNvPr id="28" name="Freeform 28"/>
            <p:cNvSpPr/>
            <p:nvPr/>
          </p:nvSpPr>
          <p:spPr>
            <a:xfrm>
              <a:off x="0" y="0"/>
              <a:ext cx="960204" cy="666216"/>
            </a:xfrm>
            <a:custGeom>
              <a:avLst/>
              <a:gdLst/>
              <a:ahLst/>
              <a:cxnLst/>
              <a:rect l="l" t="t" r="r" b="b"/>
              <a:pathLst>
                <a:path w="960204" h="666216">
                  <a:moveTo>
                    <a:pt x="0" y="0"/>
                  </a:moveTo>
                  <a:lnTo>
                    <a:pt x="960204" y="0"/>
                  </a:lnTo>
                  <a:lnTo>
                    <a:pt x="960204" y="666216"/>
                  </a:lnTo>
                  <a:lnTo>
                    <a:pt x="0" y="666216"/>
                  </a:lnTo>
                  <a:close/>
                </a:path>
              </a:pathLst>
            </a:custGeom>
            <a:solidFill>
              <a:srgbClr val="122A6B"/>
            </a:solidFill>
          </p:spPr>
          <p:txBody>
            <a:bodyPr/>
            <a:lstStyle/>
            <a:p>
              <a:endParaRPr lang="en-US"/>
            </a:p>
          </p:txBody>
        </p:sp>
        <p:sp>
          <p:nvSpPr>
            <p:cNvPr id="29" name="TextBox 29"/>
            <p:cNvSpPr txBox="1"/>
            <p:nvPr/>
          </p:nvSpPr>
          <p:spPr>
            <a:xfrm>
              <a:off x="0" y="-47625"/>
              <a:ext cx="960204" cy="713841"/>
            </a:xfrm>
            <a:prstGeom prst="rect">
              <a:avLst/>
            </a:prstGeom>
          </p:spPr>
          <p:txBody>
            <a:bodyPr lIns="50800" tIns="50800" rIns="50800" bIns="50800" rtlCol="0" anchor="ctr"/>
            <a:lstStyle/>
            <a:p>
              <a:pPr algn="ctr">
                <a:lnSpc>
                  <a:spcPts val="3919"/>
                </a:lnSpc>
              </a:pPr>
              <a:r>
                <a:rPr lang="en-US" sz="2799" b="1">
                  <a:solidFill>
                    <a:srgbClr val="FFFFFF"/>
                  </a:solidFill>
                  <a:latin typeface="Montserrat Bold"/>
                  <a:ea typeface="Montserrat Bold"/>
                  <a:cs typeface="Montserrat Bold"/>
                  <a:sym typeface="Montserrat Bold"/>
                </a:rPr>
                <a:t>Disability Documentation </a:t>
              </a:r>
            </a:p>
            <a:p>
              <a:pPr algn="ctr">
                <a:lnSpc>
                  <a:spcPts val="3919"/>
                </a:lnSpc>
              </a:pPr>
              <a:r>
                <a:rPr lang="en-US" sz="2799" b="1">
                  <a:solidFill>
                    <a:srgbClr val="FFFFFF"/>
                  </a:solidFill>
                  <a:latin typeface="Montserrat Bold"/>
                  <a:ea typeface="Montserrat Bold"/>
                  <a:cs typeface="Montserrat Bold"/>
                  <a:sym typeface="Montserrat Bold"/>
                </a:rPr>
                <a:t>(if applicable)</a:t>
              </a:r>
            </a:p>
          </p:txBody>
        </p:sp>
      </p:grpSp>
      <p:grpSp>
        <p:nvGrpSpPr>
          <p:cNvPr id="30" name="Group 30"/>
          <p:cNvGrpSpPr/>
          <p:nvPr/>
        </p:nvGrpSpPr>
        <p:grpSpPr>
          <a:xfrm>
            <a:off x="422837" y="8754827"/>
            <a:ext cx="18017563" cy="1553074"/>
            <a:chOff x="0" y="0"/>
            <a:chExt cx="24023417" cy="2070765"/>
          </a:xfrm>
        </p:grpSpPr>
        <p:sp>
          <p:nvSpPr>
            <p:cNvPr id="31" name="Freeform 31"/>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2"/>
              <a:stretch>
                <a:fillRect/>
              </a:stretch>
            </a:blipFill>
          </p:spPr>
          <p:txBody>
            <a:bodyPr/>
            <a:lstStyle/>
            <a:p>
              <a:endParaRPr lang="en-US"/>
            </a:p>
          </p:txBody>
        </p:sp>
        <p:sp>
          <p:nvSpPr>
            <p:cNvPr id="32" name="Freeform 32"/>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2"/>
              <a:stretch>
                <a:fillRect/>
              </a:stretch>
            </a:blipFill>
          </p:spPr>
          <p:txBody>
            <a:bodyPr/>
            <a:lstStyle/>
            <a:p>
              <a:endParaRPr lang="en-US"/>
            </a:p>
          </p:txBody>
        </p:sp>
        <p:grpSp>
          <p:nvGrpSpPr>
            <p:cNvPr id="33" name="Group 33"/>
            <p:cNvGrpSpPr/>
            <p:nvPr/>
          </p:nvGrpSpPr>
          <p:grpSpPr>
            <a:xfrm>
              <a:off x="7170185" y="874497"/>
              <a:ext cx="16853232" cy="755164"/>
              <a:chOff x="0" y="0"/>
              <a:chExt cx="3329033" cy="149168"/>
            </a:xfrm>
          </p:grpSpPr>
          <p:sp>
            <p:nvSpPr>
              <p:cNvPr id="34" name="Freeform 34"/>
              <p:cNvSpPr/>
              <p:nvPr/>
            </p:nvSpPr>
            <p:spPr>
              <a:xfrm>
                <a:off x="0" y="0"/>
                <a:ext cx="3329034" cy="149168"/>
              </a:xfrm>
              <a:custGeom>
                <a:avLst/>
                <a:gdLst/>
                <a:ahLst/>
                <a:cxnLst/>
                <a:rect l="l" t="t" r="r" b="b"/>
                <a:pathLst>
                  <a:path w="3329034" h="149168">
                    <a:moveTo>
                      <a:pt x="0" y="0"/>
                    </a:moveTo>
                    <a:lnTo>
                      <a:pt x="3329034" y="0"/>
                    </a:lnTo>
                    <a:lnTo>
                      <a:pt x="3329034" y="149168"/>
                    </a:lnTo>
                    <a:lnTo>
                      <a:pt x="0" y="149168"/>
                    </a:lnTo>
                    <a:close/>
                  </a:path>
                </a:pathLst>
              </a:custGeom>
              <a:solidFill>
                <a:srgbClr val="122A6B"/>
              </a:solidFill>
            </p:spPr>
            <p:txBody>
              <a:bodyPr/>
              <a:lstStyle/>
              <a:p>
                <a:endParaRPr lang="en-US"/>
              </a:p>
            </p:txBody>
          </p:sp>
          <p:sp>
            <p:nvSpPr>
              <p:cNvPr id="35" name="TextBox 35"/>
              <p:cNvSpPr txBox="1"/>
              <p:nvPr/>
            </p:nvSpPr>
            <p:spPr>
              <a:xfrm>
                <a:off x="0" y="-38100"/>
                <a:ext cx="3329033" cy="187268"/>
              </a:xfrm>
              <a:prstGeom prst="rect">
                <a:avLst/>
              </a:prstGeom>
            </p:spPr>
            <p:txBody>
              <a:bodyPr lIns="50800" tIns="50800" rIns="50800" bIns="50800" rtlCol="0" anchor="ctr"/>
              <a:lstStyle/>
              <a:p>
                <a:pPr algn="ctr">
                  <a:lnSpc>
                    <a:spcPts val="2100"/>
                  </a:lnSpc>
                </a:pPr>
                <a:endParaRPr/>
              </a:p>
            </p:txBody>
          </p:sp>
        </p:grpSp>
        <p:sp>
          <p:nvSpPr>
            <p:cNvPr id="36" name="TextBox 36"/>
            <p:cNvSpPr txBox="1"/>
            <p:nvPr/>
          </p:nvSpPr>
          <p:spPr>
            <a:xfrm>
              <a:off x="8187333" y="967468"/>
              <a:ext cx="15499490" cy="506964"/>
            </a:xfrm>
            <a:prstGeom prst="rect">
              <a:avLst/>
            </a:prstGeom>
          </p:spPr>
          <p:txBody>
            <a:bodyPr lIns="0" tIns="0" rIns="0" bIns="0" rtlCol="0" anchor="t">
              <a:spAutoFit/>
            </a:bodyPr>
            <a:lstStyle/>
            <a:p>
              <a:pPr algn="r">
                <a:lnSpc>
                  <a:spcPts val="3232"/>
                </a:lnSpc>
              </a:pPr>
              <a:r>
                <a:rPr lang="en-US" sz="2308">
                  <a:solidFill>
                    <a:srgbClr val="FFFFFF"/>
                  </a:solidFill>
                  <a:latin typeface="Montserrat"/>
                  <a:ea typeface="Montserrat"/>
                  <a:cs typeface="Montserrat"/>
                  <a:sym typeface="Montserrat"/>
                </a:rPr>
                <a:t>New Mexico Department of Homeland Security &amp; Emergency Management</a:t>
              </a:r>
            </a:p>
          </p:txBody>
        </p:sp>
        <p:sp>
          <p:nvSpPr>
            <p:cNvPr id="37" name="Freeform 37"/>
            <p:cNvSpPr/>
            <p:nvPr/>
          </p:nvSpPr>
          <p:spPr>
            <a:xfrm>
              <a:off x="2116513" y="0"/>
              <a:ext cx="1691610" cy="2018828"/>
            </a:xfrm>
            <a:custGeom>
              <a:avLst/>
              <a:gdLst/>
              <a:ahLst/>
              <a:cxnLst/>
              <a:rect l="l" t="t" r="r" b="b"/>
              <a:pathLst>
                <a:path w="1691610" h="2018828">
                  <a:moveTo>
                    <a:pt x="0" y="0"/>
                  </a:moveTo>
                  <a:lnTo>
                    <a:pt x="1691610" y="0"/>
                  </a:lnTo>
                  <a:lnTo>
                    <a:pt x="1691610" y="2018828"/>
                  </a:lnTo>
                  <a:lnTo>
                    <a:pt x="0" y="2018828"/>
                  </a:lnTo>
                  <a:lnTo>
                    <a:pt x="0" y="0"/>
                  </a:lnTo>
                  <a:close/>
                </a:path>
              </a:pathLst>
            </a:custGeom>
            <a:blipFill>
              <a:blip r:embed="rId3"/>
              <a:stretch>
                <a:fillRect/>
              </a:stretch>
            </a:blipFill>
          </p:spPr>
          <p:txBody>
            <a:bodyPr/>
            <a:lstStyle/>
            <a:p>
              <a:endParaRPr lang="en-US"/>
            </a:p>
          </p:txBody>
        </p:sp>
        <p:sp>
          <p:nvSpPr>
            <p:cNvPr id="38" name="Freeform 38"/>
            <p:cNvSpPr/>
            <p:nvPr/>
          </p:nvSpPr>
          <p:spPr>
            <a:xfrm>
              <a:off x="0" y="0"/>
              <a:ext cx="2070765" cy="2070765"/>
            </a:xfrm>
            <a:custGeom>
              <a:avLst/>
              <a:gdLst/>
              <a:ahLst/>
              <a:cxnLst/>
              <a:rect l="l" t="t" r="r" b="b"/>
              <a:pathLst>
                <a:path w="2070765" h="2070765">
                  <a:moveTo>
                    <a:pt x="0" y="0"/>
                  </a:moveTo>
                  <a:lnTo>
                    <a:pt x="2070765" y="0"/>
                  </a:lnTo>
                  <a:lnTo>
                    <a:pt x="2070765" y="2070765"/>
                  </a:lnTo>
                  <a:lnTo>
                    <a:pt x="0" y="2070765"/>
                  </a:lnTo>
                  <a:lnTo>
                    <a:pt x="0" y="0"/>
                  </a:lnTo>
                  <a:close/>
                </a:path>
              </a:pathLst>
            </a:custGeom>
            <a:blipFill>
              <a:blip r:embed="rId4"/>
              <a:stretch>
                <a:fillRect t="-2581" b="-2581"/>
              </a:stretch>
            </a:blipFill>
          </p:spPr>
          <p:txBody>
            <a:bodyPr/>
            <a:lstStyle/>
            <a:p>
              <a:endParaRPr lang="en-US"/>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rot="-10800000">
            <a:off x="-4109936" y="0"/>
            <a:ext cx="14285864" cy="2691317"/>
            <a:chOff x="0" y="0"/>
            <a:chExt cx="793848" cy="149553"/>
          </a:xfrm>
        </p:grpSpPr>
        <p:sp>
          <p:nvSpPr>
            <p:cNvPr id="4" name="Freeform 4"/>
            <p:cNvSpPr/>
            <p:nvPr/>
          </p:nvSpPr>
          <p:spPr>
            <a:xfrm>
              <a:off x="0" y="0"/>
              <a:ext cx="793848" cy="149553"/>
            </a:xfrm>
            <a:custGeom>
              <a:avLst/>
              <a:gdLst/>
              <a:ahLst/>
              <a:cxnLst/>
              <a:rect l="l" t="t" r="r" b="b"/>
              <a:pathLst>
                <a:path w="793848" h="149553">
                  <a:moveTo>
                    <a:pt x="203200" y="0"/>
                  </a:moveTo>
                  <a:lnTo>
                    <a:pt x="590648" y="0"/>
                  </a:lnTo>
                  <a:lnTo>
                    <a:pt x="793848" y="149553"/>
                  </a:lnTo>
                  <a:lnTo>
                    <a:pt x="0" y="149553"/>
                  </a:lnTo>
                  <a:lnTo>
                    <a:pt x="203200" y="0"/>
                  </a:lnTo>
                  <a:close/>
                </a:path>
              </a:pathLst>
            </a:custGeom>
            <a:solidFill>
              <a:srgbClr val="122A6B"/>
            </a:solidFill>
          </p:spPr>
          <p:txBody>
            <a:bodyPr/>
            <a:lstStyle/>
            <a:p>
              <a:endParaRPr lang="en-US"/>
            </a:p>
          </p:txBody>
        </p:sp>
        <p:sp>
          <p:nvSpPr>
            <p:cNvPr id="5" name="TextBox 5"/>
            <p:cNvSpPr txBox="1"/>
            <p:nvPr/>
          </p:nvSpPr>
          <p:spPr>
            <a:xfrm>
              <a:off x="127000" y="-38100"/>
              <a:ext cx="539848" cy="187653"/>
            </a:xfrm>
            <a:prstGeom prst="rect">
              <a:avLst/>
            </a:prstGeom>
          </p:spPr>
          <p:txBody>
            <a:bodyPr lIns="50800" tIns="50800" rIns="50800" bIns="50800" rtlCol="0" anchor="ctr"/>
            <a:lstStyle/>
            <a:p>
              <a:pPr algn="ctr">
                <a:lnSpc>
                  <a:spcPts val="2100"/>
                </a:lnSpc>
              </a:pPr>
              <a:endParaRPr/>
            </a:p>
          </p:txBody>
        </p:sp>
      </p:grpSp>
      <p:sp>
        <p:nvSpPr>
          <p:cNvPr id="6" name="TextBox 6"/>
          <p:cNvSpPr txBox="1"/>
          <p:nvPr/>
        </p:nvSpPr>
        <p:spPr>
          <a:xfrm>
            <a:off x="329753" y="468302"/>
            <a:ext cx="7560719" cy="1754711"/>
          </a:xfrm>
          <a:prstGeom prst="rect">
            <a:avLst/>
          </a:prstGeom>
        </p:spPr>
        <p:txBody>
          <a:bodyPr lIns="0" tIns="0" rIns="0" bIns="0" rtlCol="0" anchor="t">
            <a:spAutoFit/>
          </a:bodyPr>
          <a:lstStyle/>
          <a:p>
            <a:pPr algn="l">
              <a:lnSpc>
                <a:spcPts val="6960"/>
              </a:lnSpc>
            </a:pPr>
            <a:r>
              <a:rPr lang="en-US" sz="5800" b="1" dirty="0">
                <a:solidFill>
                  <a:srgbClr val="FFFFFF"/>
                </a:solidFill>
                <a:latin typeface="Montserrat Bold"/>
                <a:ea typeface="Montserrat Bold"/>
                <a:cs typeface="Montserrat Bold"/>
                <a:sym typeface="Montserrat Bold"/>
              </a:rPr>
              <a:t>DOCUMENTATION</a:t>
            </a:r>
          </a:p>
          <a:p>
            <a:pPr algn="l">
              <a:lnSpc>
                <a:spcPts val="6960"/>
              </a:lnSpc>
            </a:pPr>
            <a:r>
              <a:rPr lang="en-US" sz="5800" dirty="0">
                <a:solidFill>
                  <a:srgbClr val="FFFFFF"/>
                </a:solidFill>
                <a:latin typeface="Montserrat" panose="00000500000000000000" pitchFamily="2" charset="0"/>
                <a:ea typeface="Montserrat Bold"/>
                <a:cs typeface="Montserrat Bold"/>
                <a:sym typeface="Montserrat Bold"/>
              </a:rPr>
              <a:t>USE PURPOSE</a:t>
            </a:r>
          </a:p>
        </p:txBody>
      </p:sp>
      <p:grpSp>
        <p:nvGrpSpPr>
          <p:cNvPr id="7" name="Group 7"/>
          <p:cNvGrpSpPr/>
          <p:nvPr/>
        </p:nvGrpSpPr>
        <p:grpSpPr>
          <a:xfrm>
            <a:off x="1767839" y="4819938"/>
            <a:ext cx="4023360" cy="2401402"/>
            <a:chOff x="87237" y="-85218"/>
            <a:chExt cx="1049947" cy="632468"/>
          </a:xfrm>
        </p:grpSpPr>
        <p:sp>
          <p:nvSpPr>
            <p:cNvPr id="8" name="Freeform 8"/>
            <p:cNvSpPr/>
            <p:nvPr/>
          </p:nvSpPr>
          <p:spPr>
            <a:xfrm>
              <a:off x="87237" y="-37593"/>
              <a:ext cx="1049947" cy="584843"/>
            </a:xfrm>
            <a:custGeom>
              <a:avLst/>
              <a:gdLst/>
              <a:ahLst/>
              <a:cxnLst/>
              <a:rect l="l" t="t" r="r" b="b"/>
              <a:pathLst>
                <a:path w="1049947" h="584843">
                  <a:moveTo>
                    <a:pt x="0" y="0"/>
                  </a:moveTo>
                  <a:lnTo>
                    <a:pt x="1049947" y="0"/>
                  </a:lnTo>
                  <a:lnTo>
                    <a:pt x="1049947" y="584843"/>
                  </a:lnTo>
                  <a:lnTo>
                    <a:pt x="0" y="584843"/>
                  </a:lnTo>
                  <a:close/>
                </a:path>
              </a:pathLst>
            </a:custGeom>
            <a:solidFill>
              <a:srgbClr val="002060"/>
            </a:solidFill>
          </p:spPr>
          <p:txBody>
            <a:bodyPr/>
            <a:lstStyle/>
            <a:p>
              <a:endParaRPr lang="en-US" dirty="0"/>
            </a:p>
          </p:txBody>
        </p:sp>
        <p:sp>
          <p:nvSpPr>
            <p:cNvPr id="9" name="TextBox 9"/>
            <p:cNvSpPr txBox="1"/>
            <p:nvPr/>
          </p:nvSpPr>
          <p:spPr>
            <a:xfrm>
              <a:off x="87237" y="-85218"/>
              <a:ext cx="1049947" cy="632468"/>
            </a:xfrm>
            <a:prstGeom prst="rect">
              <a:avLst/>
            </a:prstGeom>
          </p:spPr>
          <p:txBody>
            <a:bodyPr lIns="50800" tIns="50800" rIns="50800" bIns="50800" rtlCol="0" anchor="ctr"/>
            <a:lstStyle/>
            <a:p>
              <a:pPr algn="ctr">
                <a:lnSpc>
                  <a:spcPts val="3919"/>
                </a:lnSpc>
              </a:pPr>
              <a:r>
                <a:rPr lang="en-US" sz="2799" b="1" dirty="0">
                  <a:solidFill>
                    <a:srgbClr val="FFFFFF"/>
                  </a:solidFill>
                  <a:latin typeface="Montserrat Bold"/>
                  <a:ea typeface="Montserrat Bold"/>
                  <a:cs typeface="Montserrat Bold"/>
                  <a:sym typeface="Montserrat Bold"/>
                </a:rPr>
                <a:t>Verify program eligibility </a:t>
              </a:r>
            </a:p>
          </p:txBody>
        </p:sp>
      </p:grpSp>
      <p:grpSp>
        <p:nvGrpSpPr>
          <p:cNvPr id="10" name="Group 10"/>
          <p:cNvGrpSpPr/>
          <p:nvPr/>
        </p:nvGrpSpPr>
        <p:grpSpPr>
          <a:xfrm>
            <a:off x="7132319" y="4819938"/>
            <a:ext cx="4023360" cy="2401402"/>
            <a:chOff x="386687" y="-85218"/>
            <a:chExt cx="1254100" cy="632468"/>
          </a:xfrm>
        </p:grpSpPr>
        <p:sp>
          <p:nvSpPr>
            <p:cNvPr id="11" name="Freeform 11"/>
            <p:cNvSpPr/>
            <p:nvPr/>
          </p:nvSpPr>
          <p:spPr>
            <a:xfrm>
              <a:off x="386687" y="-37593"/>
              <a:ext cx="1254100" cy="584843"/>
            </a:xfrm>
            <a:custGeom>
              <a:avLst/>
              <a:gdLst/>
              <a:ahLst/>
              <a:cxnLst/>
              <a:rect l="l" t="t" r="r" b="b"/>
              <a:pathLst>
                <a:path w="1254100" h="584843">
                  <a:moveTo>
                    <a:pt x="0" y="0"/>
                  </a:moveTo>
                  <a:lnTo>
                    <a:pt x="1254100" y="0"/>
                  </a:lnTo>
                  <a:lnTo>
                    <a:pt x="1254100" y="584843"/>
                  </a:lnTo>
                  <a:lnTo>
                    <a:pt x="0" y="584843"/>
                  </a:lnTo>
                  <a:close/>
                </a:path>
              </a:pathLst>
            </a:custGeom>
            <a:solidFill>
              <a:srgbClr val="002060"/>
            </a:solidFill>
          </p:spPr>
          <p:txBody>
            <a:bodyPr/>
            <a:lstStyle/>
            <a:p>
              <a:endParaRPr lang="en-US" dirty="0"/>
            </a:p>
          </p:txBody>
        </p:sp>
        <p:sp>
          <p:nvSpPr>
            <p:cNvPr id="12" name="TextBox 12"/>
            <p:cNvSpPr txBox="1"/>
            <p:nvPr/>
          </p:nvSpPr>
          <p:spPr>
            <a:xfrm>
              <a:off x="386687" y="-85218"/>
              <a:ext cx="1254100" cy="632468"/>
            </a:xfrm>
            <a:prstGeom prst="rect">
              <a:avLst/>
            </a:prstGeom>
          </p:spPr>
          <p:txBody>
            <a:bodyPr lIns="50800" tIns="50800" rIns="50800" bIns="50800" rtlCol="0" anchor="ctr"/>
            <a:lstStyle/>
            <a:p>
              <a:pPr algn="ctr">
                <a:lnSpc>
                  <a:spcPts val="3919"/>
                </a:lnSpc>
              </a:pPr>
              <a:r>
                <a:rPr lang="en-US" sz="2799" b="1" dirty="0">
                  <a:solidFill>
                    <a:srgbClr val="FFFFFF"/>
                  </a:solidFill>
                  <a:latin typeface="Montserrat Bold"/>
                  <a:ea typeface="Montserrat Bold"/>
                  <a:cs typeface="Montserrat Bold"/>
                  <a:sym typeface="Montserrat Bold"/>
                </a:rPr>
                <a:t>Conduct duplication of benefit checks </a:t>
              </a:r>
            </a:p>
          </p:txBody>
        </p:sp>
      </p:grpSp>
      <p:grpSp>
        <p:nvGrpSpPr>
          <p:cNvPr id="13" name="Group 13"/>
          <p:cNvGrpSpPr/>
          <p:nvPr/>
        </p:nvGrpSpPr>
        <p:grpSpPr>
          <a:xfrm>
            <a:off x="12496800" y="5000764"/>
            <a:ext cx="4023360" cy="2220576"/>
            <a:chOff x="0" y="0"/>
            <a:chExt cx="1508959" cy="584843"/>
          </a:xfrm>
        </p:grpSpPr>
        <p:sp>
          <p:nvSpPr>
            <p:cNvPr id="14" name="Freeform 14"/>
            <p:cNvSpPr/>
            <p:nvPr/>
          </p:nvSpPr>
          <p:spPr>
            <a:xfrm>
              <a:off x="0" y="0"/>
              <a:ext cx="1508959" cy="584843"/>
            </a:xfrm>
            <a:custGeom>
              <a:avLst/>
              <a:gdLst/>
              <a:ahLst/>
              <a:cxnLst/>
              <a:rect l="l" t="t" r="r" b="b"/>
              <a:pathLst>
                <a:path w="1508959" h="584843">
                  <a:moveTo>
                    <a:pt x="0" y="0"/>
                  </a:moveTo>
                  <a:lnTo>
                    <a:pt x="1508959" y="0"/>
                  </a:lnTo>
                  <a:lnTo>
                    <a:pt x="1508959" y="584843"/>
                  </a:lnTo>
                  <a:lnTo>
                    <a:pt x="0" y="584843"/>
                  </a:lnTo>
                  <a:close/>
                </a:path>
              </a:pathLst>
            </a:custGeom>
            <a:solidFill>
              <a:srgbClr val="002060"/>
            </a:solidFill>
          </p:spPr>
          <p:txBody>
            <a:bodyPr/>
            <a:lstStyle/>
            <a:p>
              <a:endParaRPr lang="en-US"/>
            </a:p>
          </p:txBody>
        </p:sp>
        <p:sp>
          <p:nvSpPr>
            <p:cNvPr id="15" name="TextBox 15"/>
            <p:cNvSpPr txBox="1"/>
            <p:nvPr/>
          </p:nvSpPr>
          <p:spPr>
            <a:xfrm>
              <a:off x="0" y="-47625"/>
              <a:ext cx="1508959" cy="632468"/>
            </a:xfrm>
            <a:prstGeom prst="rect">
              <a:avLst/>
            </a:prstGeom>
          </p:spPr>
          <p:txBody>
            <a:bodyPr lIns="50800" tIns="50800" rIns="50800" bIns="50800" rtlCol="0" anchor="ctr"/>
            <a:lstStyle/>
            <a:p>
              <a:pPr algn="ctr">
                <a:lnSpc>
                  <a:spcPts val="3919"/>
                </a:lnSpc>
              </a:pPr>
              <a:r>
                <a:rPr lang="en-US" sz="2799" b="1" dirty="0">
                  <a:solidFill>
                    <a:srgbClr val="FFFFFF"/>
                  </a:solidFill>
                  <a:latin typeface="Montserrat Bold"/>
                  <a:ea typeface="Montserrat Bold"/>
                  <a:cs typeface="Montserrat Bold"/>
                  <a:sym typeface="Montserrat Bold"/>
                </a:rPr>
                <a:t>Reduce the risk that funds may be recouped in the future</a:t>
              </a:r>
            </a:p>
          </p:txBody>
        </p:sp>
      </p:grpSp>
      <p:grpSp>
        <p:nvGrpSpPr>
          <p:cNvPr id="16" name="Group 16"/>
          <p:cNvGrpSpPr/>
          <p:nvPr/>
        </p:nvGrpSpPr>
        <p:grpSpPr>
          <a:xfrm>
            <a:off x="422837" y="8754827"/>
            <a:ext cx="18017563" cy="1553074"/>
            <a:chOff x="0" y="0"/>
            <a:chExt cx="24023417" cy="2070765"/>
          </a:xfrm>
        </p:grpSpPr>
        <p:sp>
          <p:nvSpPr>
            <p:cNvPr id="17" name="Freeform 17"/>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2"/>
              <a:stretch>
                <a:fillRect/>
              </a:stretch>
            </a:blipFill>
          </p:spPr>
          <p:txBody>
            <a:bodyPr/>
            <a:lstStyle/>
            <a:p>
              <a:endParaRPr lang="en-US"/>
            </a:p>
          </p:txBody>
        </p:sp>
        <p:sp>
          <p:nvSpPr>
            <p:cNvPr id="18" name="Freeform 18"/>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2"/>
              <a:stretch>
                <a:fillRect/>
              </a:stretch>
            </a:blipFill>
          </p:spPr>
          <p:txBody>
            <a:bodyPr/>
            <a:lstStyle/>
            <a:p>
              <a:endParaRPr lang="en-US"/>
            </a:p>
          </p:txBody>
        </p:sp>
        <p:grpSp>
          <p:nvGrpSpPr>
            <p:cNvPr id="19" name="Group 19"/>
            <p:cNvGrpSpPr/>
            <p:nvPr/>
          </p:nvGrpSpPr>
          <p:grpSpPr>
            <a:xfrm>
              <a:off x="7170185" y="874497"/>
              <a:ext cx="16853232" cy="755164"/>
              <a:chOff x="0" y="0"/>
              <a:chExt cx="3329033" cy="149168"/>
            </a:xfrm>
          </p:grpSpPr>
          <p:sp>
            <p:nvSpPr>
              <p:cNvPr id="20" name="Freeform 20"/>
              <p:cNvSpPr/>
              <p:nvPr/>
            </p:nvSpPr>
            <p:spPr>
              <a:xfrm>
                <a:off x="0" y="0"/>
                <a:ext cx="3329034" cy="149168"/>
              </a:xfrm>
              <a:custGeom>
                <a:avLst/>
                <a:gdLst/>
                <a:ahLst/>
                <a:cxnLst/>
                <a:rect l="l" t="t" r="r" b="b"/>
                <a:pathLst>
                  <a:path w="3329034" h="149168">
                    <a:moveTo>
                      <a:pt x="0" y="0"/>
                    </a:moveTo>
                    <a:lnTo>
                      <a:pt x="3329034" y="0"/>
                    </a:lnTo>
                    <a:lnTo>
                      <a:pt x="3329034" y="149168"/>
                    </a:lnTo>
                    <a:lnTo>
                      <a:pt x="0" y="149168"/>
                    </a:lnTo>
                    <a:close/>
                  </a:path>
                </a:pathLst>
              </a:custGeom>
              <a:solidFill>
                <a:srgbClr val="122A6B"/>
              </a:solidFill>
            </p:spPr>
            <p:txBody>
              <a:bodyPr/>
              <a:lstStyle/>
              <a:p>
                <a:endParaRPr lang="en-US"/>
              </a:p>
            </p:txBody>
          </p:sp>
          <p:sp>
            <p:nvSpPr>
              <p:cNvPr id="21" name="TextBox 21"/>
              <p:cNvSpPr txBox="1"/>
              <p:nvPr/>
            </p:nvSpPr>
            <p:spPr>
              <a:xfrm>
                <a:off x="0" y="-38100"/>
                <a:ext cx="3329033" cy="187268"/>
              </a:xfrm>
              <a:prstGeom prst="rect">
                <a:avLst/>
              </a:prstGeom>
            </p:spPr>
            <p:txBody>
              <a:bodyPr lIns="50800" tIns="50800" rIns="50800" bIns="50800" rtlCol="0" anchor="ctr"/>
              <a:lstStyle/>
              <a:p>
                <a:pPr algn="ctr">
                  <a:lnSpc>
                    <a:spcPts val="2100"/>
                  </a:lnSpc>
                </a:pPr>
                <a:endParaRPr/>
              </a:p>
            </p:txBody>
          </p:sp>
        </p:grpSp>
        <p:sp>
          <p:nvSpPr>
            <p:cNvPr id="22" name="TextBox 22"/>
            <p:cNvSpPr txBox="1"/>
            <p:nvPr/>
          </p:nvSpPr>
          <p:spPr>
            <a:xfrm>
              <a:off x="8187333" y="967468"/>
              <a:ext cx="15499490" cy="506964"/>
            </a:xfrm>
            <a:prstGeom prst="rect">
              <a:avLst/>
            </a:prstGeom>
          </p:spPr>
          <p:txBody>
            <a:bodyPr lIns="0" tIns="0" rIns="0" bIns="0" rtlCol="0" anchor="t">
              <a:spAutoFit/>
            </a:bodyPr>
            <a:lstStyle/>
            <a:p>
              <a:pPr algn="r">
                <a:lnSpc>
                  <a:spcPts val="3232"/>
                </a:lnSpc>
              </a:pPr>
              <a:r>
                <a:rPr lang="en-US" sz="2308">
                  <a:solidFill>
                    <a:srgbClr val="FFFFFF"/>
                  </a:solidFill>
                  <a:latin typeface="Montserrat"/>
                  <a:ea typeface="Montserrat"/>
                  <a:cs typeface="Montserrat"/>
                  <a:sym typeface="Montserrat"/>
                </a:rPr>
                <a:t>New Mexico Department of Homeland Security &amp; Emergency Management</a:t>
              </a:r>
            </a:p>
          </p:txBody>
        </p:sp>
        <p:sp>
          <p:nvSpPr>
            <p:cNvPr id="23" name="Freeform 23"/>
            <p:cNvSpPr/>
            <p:nvPr/>
          </p:nvSpPr>
          <p:spPr>
            <a:xfrm>
              <a:off x="2116513" y="0"/>
              <a:ext cx="1691610" cy="2018828"/>
            </a:xfrm>
            <a:custGeom>
              <a:avLst/>
              <a:gdLst/>
              <a:ahLst/>
              <a:cxnLst/>
              <a:rect l="l" t="t" r="r" b="b"/>
              <a:pathLst>
                <a:path w="1691610" h="2018828">
                  <a:moveTo>
                    <a:pt x="0" y="0"/>
                  </a:moveTo>
                  <a:lnTo>
                    <a:pt x="1691610" y="0"/>
                  </a:lnTo>
                  <a:lnTo>
                    <a:pt x="1691610" y="2018828"/>
                  </a:lnTo>
                  <a:lnTo>
                    <a:pt x="0" y="2018828"/>
                  </a:lnTo>
                  <a:lnTo>
                    <a:pt x="0" y="0"/>
                  </a:lnTo>
                  <a:close/>
                </a:path>
              </a:pathLst>
            </a:custGeom>
            <a:blipFill>
              <a:blip r:embed="rId3"/>
              <a:stretch>
                <a:fillRect/>
              </a:stretch>
            </a:blipFill>
          </p:spPr>
          <p:txBody>
            <a:bodyPr/>
            <a:lstStyle/>
            <a:p>
              <a:endParaRPr lang="en-US"/>
            </a:p>
          </p:txBody>
        </p:sp>
        <p:sp>
          <p:nvSpPr>
            <p:cNvPr id="24" name="Freeform 24"/>
            <p:cNvSpPr/>
            <p:nvPr/>
          </p:nvSpPr>
          <p:spPr>
            <a:xfrm>
              <a:off x="0" y="0"/>
              <a:ext cx="2070765" cy="2070765"/>
            </a:xfrm>
            <a:custGeom>
              <a:avLst/>
              <a:gdLst/>
              <a:ahLst/>
              <a:cxnLst/>
              <a:rect l="l" t="t" r="r" b="b"/>
              <a:pathLst>
                <a:path w="2070765" h="2070765">
                  <a:moveTo>
                    <a:pt x="0" y="0"/>
                  </a:moveTo>
                  <a:lnTo>
                    <a:pt x="2070765" y="0"/>
                  </a:lnTo>
                  <a:lnTo>
                    <a:pt x="2070765" y="2070765"/>
                  </a:lnTo>
                  <a:lnTo>
                    <a:pt x="0" y="2070765"/>
                  </a:lnTo>
                  <a:lnTo>
                    <a:pt x="0" y="0"/>
                  </a:lnTo>
                  <a:close/>
                </a:path>
              </a:pathLst>
            </a:custGeom>
            <a:blipFill>
              <a:blip r:embed="rId4"/>
              <a:stretch>
                <a:fillRect t="-2581" b="-2581"/>
              </a:stretch>
            </a:blipFill>
          </p:spPr>
          <p:txBody>
            <a:bodyPr/>
            <a:lstStyle/>
            <a:p>
              <a:endParaRPr lang="en-US"/>
            </a:p>
          </p:txBody>
        </p:sp>
      </p:grpSp>
      <p:sp>
        <p:nvSpPr>
          <p:cNvPr id="25" name="TextBox 25"/>
          <p:cNvSpPr txBox="1"/>
          <p:nvPr/>
        </p:nvSpPr>
        <p:spPr>
          <a:xfrm>
            <a:off x="2057400" y="3031181"/>
            <a:ext cx="14173200" cy="1562100"/>
          </a:xfrm>
          <a:prstGeom prst="rect">
            <a:avLst/>
          </a:prstGeom>
        </p:spPr>
        <p:txBody>
          <a:bodyPr wrap="square" lIns="0" tIns="0" rIns="0" bIns="0" rtlCol="0" anchor="t">
            <a:spAutoFit/>
          </a:bodyPr>
          <a:lstStyle/>
          <a:p>
            <a:pPr algn="ctr">
              <a:lnSpc>
                <a:spcPts val="6299"/>
              </a:lnSpc>
              <a:spcBef>
                <a:spcPct val="0"/>
              </a:spcBef>
            </a:pPr>
            <a:r>
              <a:rPr lang="en-US" sz="4500" b="1" dirty="0">
                <a:solidFill>
                  <a:srgbClr val="000000"/>
                </a:solidFill>
                <a:latin typeface="Montserrat Bold"/>
                <a:ea typeface="Montserrat Bold"/>
                <a:cs typeface="Montserrat Bold"/>
                <a:sym typeface="Montserrat Bold"/>
              </a:rPr>
              <a:t>What does the New Mexico Home Recovery Program do with this documentation?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4109936" y="0"/>
            <a:ext cx="14285864" cy="2691317"/>
            <a:chOff x="0" y="0"/>
            <a:chExt cx="793848" cy="149553"/>
          </a:xfrm>
        </p:grpSpPr>
        <p:sp>
          <p:nvSpPr>
            <p:cNvPr id="3" name="Freeform 3"/>
            <p:cNvSpPr/>
            <p:nvPr/>
          </p:nvSpPr>
          <p:spPr>
            <a:xfrm>
              <a:off x="0" y="0"/>
              <a:ext cx="793848" cy="149553"/>
            </a:xfrm>
            <a:custGeom>
              <a:avLst/>
              <a:gdLst/>
              <a:ahLst/>
              <a:cxnLst/>
              <a:rect l="l" t="t" r="r" b="b"/>
              <a:pathLst>
                <a:path w="793848" h="149553">
                  <a:moveTo>
                    <a:pt x="203200" y="0"/>
                  </a:moveTo>
                  <a:lnTo>
                    <a:pt x="590648" y="0"/>
                  </a:lnTo>
                  <a:lnTo>
                    <a:pt x="793848" y="149553"/>
                  </a:lnTo>
                  <a:lnTo>
                    <a:pt x="0" y="149553"/>
                  </a:lnTo>
                  <a:lnTo>
                    <a:pt x="203200" y="0"/>
                  </a:lnTo>
                  <a:close/>
                </a:path>
              </a:pathLst>
            </a:custGeom>
            <a:solidFill>
              <a:srgbClr val="122A6B"/>
            </a:solidFill>
          </p:spPr>
          <p:txBody>
            <a:bodyPr/>
            <a:lstStyle/>
            <a:p>
              <a:endParaRPr lang="en-US"/>
            </a:p>
          </p:txBody>
        </p:sp>
        <p:sp>
          <p:nvSpPr>
            <p:cNvPr id="4" name="TextBox 4"/>
            <p:cNvSpPr txBox="1"/>
            <p:nvPr/>
          </p:nvSpPr>
          <p:spPr>
            <a:xfrm>
              <a:off x="127000" y="-38100"/>
              <a:ext cx="539848" cy="187653"/>
            </a:xfrm>
            <a:prstGeom prst="rect">
              <a:avLst/>
            </a:prstGeom>
          </p:spPr>
          <p:txBody>
            <a:bodyPr lIns="50800" tIns="50800" rIns="50800" bIns="50800" rtlCol="0" anchor="ctr"/>
            <a:lstStyle/>
            <a:p>
              <a:pPr algn="ctr">
                <a:lnSpc>
                  <a:spcPts val="2100"/>
                </a:lnSpc>
              </a:pPr>
              <a:endParaRPr/>
            </a:p>
          </p:txBody>
        </p:sp>
      </p:grpSp>
      <p:sp>
        <p:nvSpPr>
          <p:cNvPr id="5" name="TextBox 5"/>
          <p:cNvSpPr txBox="1"/>
          <p:nvPr/>
        </p:nvSpPr>
        <p:spPr>
          <a:xfrm>
            <a:off x="258699" y="469359"/>
            <a:ext cx="7560719" cy="1752600"/>
          </a:xfrm>
          <a:prstGeom prst="rect">
            <a:avLst/>
          </a:prstGeom>
        </p:spPr>
        <p:txBody>
          <a:bodyPr lIns="0" tIns="0" rIns="0" bIns="0" rtlCol="0" anchor="t">
            <a:spAutoFit/>
          </a:bodyPr>
          <a:lstStyle/>
          <a:p>
            <a:pPr algn="l">
              <a:lnSpc>
                <a:spcPts val="6960"/>
              </a:lnSpc>
            </a:pPr>
            <a:r>
              <a:rPr lang="en-US" sz="5800" b="1" dirty="0">
                <a:solidFill>
                  <a:srgbClr val="FFFFFF"/>
                </a:solidFill>
                <a:latin typeface="Montserrat Bold"/>
                <a:ea typeface="Montserrat Bold"/>
                <a:cs typeface="Montserrat Bold"/>
                <a:sym typeface="Montserrat Bold"/>
              </a:rPr>
              <a:t>APPLICATION </a:t>
            </a:r>
            <a:r>
              <a:rPr lang="en-US" sz="5800" dirty="0">
                <a:solidFill>
                  <a:srgbClr val="FFFFFF"/>
                </a:solidFill>
                <a:latin typeface="Montserrat" panose="00000500000000000000" pitchFamily="2" charset="0"/>
                <a:ea typeface="Montserrat Bold"/>
                <a:cs typeface="Montserrat Bold"/>
                <a:sym typeface="Montserrat Bold"/>
              </a:rPr>
              <a:t>PRIORITIZATION</a:t>
            </a:r>
          </a:p>
        </p:txBody>
      </p:sp>
      <p:grpSp>
        <p:nvGrpSpPr>
          <p:cNvPr id="6" name="Group 6"/>
          <p:cNvGrpSpPr/>
          <p:nvPr/>
        </p:nvGrpSpPr>
        <p:grpSpPr>
          <a:xfrm>
            <a:off x="965067" y="3144042"/>
            <a:ext cx="16357866" cy="5575921"/>
            <a:chOff x="0" y="0"/>
            <a:chExt cx="4308244" cy="1468555"/>
          </a:xfrm>
        </p:grpSpPr>
        <p:sp>
          <p:nvSpPr>
            <p:cNvPr id="7" name="Freeform 7"/>
            <p:cNvSpPr/>
            <p:nvPr/>
          </p:nvSpPr>
          <p:spPr>
            <a:xfrm>
              <a:off x="0" y="0"/>
              <a:ext cx="4308244" cy="1468555"/>
            </a:xfrm>
            <a:custGeom>
              <a:avLst/>
              <a:gdLst/>
              <a:ahLst/>
              <a:cxnLst/>
              <a:rect l="l" t="t" r="r" b="b"/>
              <a:pathLst>
                <a:path w="4308244" h="1468555">
                  <a:moveTo>
                    <a:pt x="0" y="0"/>
                  </a:moveTo>
                  <a:lnTo>
                    <a:pt x="4308244" y="0"/>
                  </a:lnTo>
                  <a:lnTo>
                    <a:pt x="4308244" y="1468555"/>
                  </a:lnTo>
                  <a:lnTo>
                    <a:pt x="0" y="1468555"/>
                  </a:lnTo>
                  <a:close/>
                </a:path>
              </a:pathLst>
            </a:custGeom>
            <a:gradFill rotWithShape="1">
              <a:gsLst>
                <a:gs pos="0">
                  <a:srgbClr val="FF5757">
                    <a:alpha val="100000"/>
                  </a:srgbClr>
                </a:gs>
                <a:gs pos="100000">
                  <a:srgbClr val="122A6B">
                    <a:alpha val="100000"/>
                  </a:srgbClr>
                </a:gs>
              </a:gsLst>
              <a:lin ang="0"/>
            </a:gradFill>
          </p:spPr>
          <p:txBody>
            <a:bodyPr/>
            <a:lstStyle/>
            <a:p>
              <a:endParaRPr lang="en-US"/>
            </a:p>
          </p:txBody>
        </p:sp>
        <p:sp>
          <p:nvSpPr>
            <p:cNvPr id="8" name="TextBox 8"/>
            <p:cNvSpPr txBox="1"/>
            <p:nvPr/>
          </p:nvSpPr>
          <p:spPr>
            <a:xfrm>
              <a:off x="0" y="-66675"/>
              <a:ext cx="4308244" cy="1535230"/>
            </a:xfrm>
            <a:prstGeom prst="rect">
              <a:avLst/>
            </a:prstGeom>
            <a:solidFill>
              <a:schemeClr val="bg1">
                <a:lumMod val="95000"/>
              </a:schemeClr>
            </a:solidFill>
          </p:spPr>
          <p:txBody>
            <a:bodyPr lIns="50800" tIns="50800" rIns="50800" bIns="50800" rtlCol="0" anchor="ctr"/>
            <a:lstStyle/>
            <a:p>
              <a:pPr algn="l">
                <a:lnSpc>
                  <a:spcPts val="4339"/>
                </a:lnSpc>
              </a:pPr>
              <a:r>
                <a:rPr lang="en-US" sz="3099" b="1" dirty="0">
                  <a:latin typeface="Montserrat Bold"/>
                  <a:ea typeface="Montserrat Bold"/>
                  <a:cs typeface="Montserrat Bold"/>
                  <a:sym typeface="Montserrat Bold"/>
                </a:rPr>
                <a:t>Applications will be prioritized based on:</a:t>
              </a:r>
            </a:p>
            <a:p>
              <a:pPr marL="669281" lvl="1" indent="-334641" algn="l">
                <a:lnSpc>
                  <a:spcPts val="4339"/>
                </a:lnSpc>
                <a:buFont typeface="Arial"/>
                <a:buChar char="•"/>
              </a:pPr>
              <a:r>
                <a:rPr lang="en-US" sz="3099" b="1" dirty="0">
                  <a:latin typeface="Montserrat Bold"/>
                  <a:ea typeface="Montserrat Bold"/>
                  <a:cs typeface="Montserrat Bold"/>
                  <a:sym typeface="Montserrat Bold"/>
                </a:rPr>
                <a:t>Household income</a:t>
              </a:r>
            </a:p>
            <a:p>
              <a:pPr marL="1338563" lvl="2" indent="-446188" algn="l">
                <a:lnSpc>
                  <a:spcPts val="4339"/>
                </a:lnSpc>
                <a:buFont typeface="Arial"/>
                <a:buChar char="⚬"/>
              </a:pPr>
              <a:r>
                <a:rPr lang="en-US" sz="3099" dirty="0">
                  <a:latin typeface="Montserrat"/>
                  <a:ea typeface="Montserrat"/>
                  <a:cs typeface="Montserrat"/>
                  <a:sym typeface="Montserrat"/>
                </a:rPr>
                <a:t>Income categories: Extremely Low (&lt;30% AMI), Very Low (30-50% AMI), Low (50-80% AMI), and Moderate (80-120% AMI)</a:t>
              </a:r>
            </a:p>
            <a:p>
              <a:pPr marL="669281" lvl="1" indent="-334641" algn="l">
                <a:lnSpc>
                  <a:spcPts val="4339"/>
                </a:lnSpc>
                <a:buFont typeface="Arial"/>
                <a:buChar char="•"/>
              </a:pPr>
              <a:r>
                <a:rPr lang="en-US" sz="3099" b="1" dirty="0">
                  <a:latin typeface="Montserrat Bold"/>
                  <a:ea typeface="Montserrat Bold"/>
                  <a:cs typeface="Montserrat Bold"/>
                  <a:sym typeface="Montserrat Bold"/>
                </a:rPr>
                <a:t>Vulnerability factors</a:t>
              </a:r>
            </a:p>
            <a:p>
              <a:pPr marL="1338563" lvl="2" indent="-446188" algn="l">
                <a:lnSpc>
                  <a:spcPts val="4339"/>
                </a:lnSpc>
                <a:buFont typeface="Arial"/>
                <a:buChar char="⚬"/>
              </a:pPr>
              <a:r>
                <a:rPr lang="en-US" sz="3099" dirty="0">
                  <a:latin typeface="Montserrat"/>
                  <a:ea typeface="Montserrat"/>
                  <a:cs typeface="Montserrat"/>
                  <a:sym typeface="Montserrat"/>
                </a:rPr>
                <a:t>Household members who have disabilities (as defined by the ADA)</a:t>
              </a:r>
            </a:p>
            <a:p>
              <a:pPr marL="1338563" lvl="2" indent="-446188" algn="l">
                <a:lnSpc>
                  <a:spcPts val="4339"/>
                </a:lnSpc>
                <a:buFont typeface="Arial"/>
                <a:buChar char="⚬"/>
              </a:pPr>
              <a:r>
                <a:rPr lang="en-US" sz="3099" dirty="0">
                  <a:latin typeface="Montserrat"/>
                  <a:ea typeface="Montserrat"/>
                  <a:cs typeface="Montserrat"/>
                  <a:sym typeface="Montserrat"/>
                </a:rPr>
                <a:t>Households with elderly members (65 and older)</a:t>
              </a:r>
            </a:p>
            <a:p>
              <a:pPr marL="1338563" lvl="2" indent="-446188" algn="l">
                <a:lnSpc>
                  <a:spcPts val="4339"/>
                </a:lnSpc>
                <a:buFont typeface="Arial"/>
                <a:buChar char="⚬"/>
              </a:pPr>
              <a:r>
                <a:rPr lang="en-US" sz="3099" dirty="0">
                  <a:latin typeface="Montserrat"/>
                  <a:ea typeface="Montserrat"/>
                  <a:cs typeface="Montserrat"/>
                  <a:sym typeface="Montserrat"/>
                </a:rPr>
                <a:t>Households whose homes were severely damaged</a:t>
              </a:r>
            </a:p>
            <a:p>
              <a:pPr algn="l">
                <a:lnSpc>
                  <a:spcPts val="4339"/>
                </a:lnSpc>
              </a:pPr>
              <a:r>
                <a:rPr lang="en-US" sz="3099" b="1" dirty="0">
                  <a:latin typeface="Montserrat Bold"/>
                  <a:ea typeface="Montserrat Bold"/>
                  <a:cs typeface="Montserrat Bold"/>
                  <a:sym typeface="Montserrat Bold"/>
                </a:rPr>
                <a:t>If all prioritization factors are the same, applications will be processed on a first come, first served basis.</a:t>
              </a:r>
            </a:p>
          </p:txBody>
        </p:sp>
      </p:grpSp>
      <p:grpSp>
        <p:nvGrpSpPr>
          <p:cNvPr id="9" name="Group 9"/>
          <p:cNvGrpSpPr/>
          <p:nvPr/>
        </p:nvGrpSpPr>
        <p:grpSpPr>
          <a:xfrm>
            <a:off x="422837" y="8754827"/>
            <a:ext cx="18017563" cy="1553074"/>
            <a:chOff x="0" y="0"/>
            <a:chExt cx="24023417" cy="2070765"/>
          </a:xfrm>
        </p:grpSpPr>
        <p:sp>
          <p:nvSpPr>
            <p:cNvPr id="10" name="Freeform 10"/>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2"/>
              <a:stretch>
                <a:fillRect/>
              </a:stretch>
            </a:blipFill>
          </p:spPr>
          <p:txBody>
            <a:bodyPr/>
            <a:lstStyle/>
            <a:p>
              <a:endParaRPr lang="en-US"/>
            </a:p>
          </p:txBody>
        </p:sp>
        <p:sp>
          <p:nvSpPr>
            <p:cNvPr id="11" name="Freeform 11"/>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2"/>
              <a:stretch>
                <a:fillRect/>
              </a:stretch>
            </a:blipFill>
          </p:spPr>
          <p:txBody>
            <a:bodyPr/>
            <a:lstStyle/>
            <a:p>
              <a:endParaRPr lang="en-US"/>
            </a:p>
          </p:txBody>
        </p:sp>
        <p:grpSp>
          <p:nvGrpSpPr>
            <p:cNvPr id="12" name="Group 12"/>
            <p:cNvGrpSpPr/>
            <p:nvPr/>
          </p:nvGrpSpPr>
          <p:grpSpPr>
            <a:xfrm>
              <a:off x="7170185" y="874497"/>
              <a:ext cx="16853232" cy="755164"/>
              <a:chOff x="0" y="0"/>
              <a:chExt cx="3329033" cy="149168"/>
            </a:xfrm>
          </p:grpSpPr>
          <p:sp>
            <p:nvSpPr>
              <p:cNvPr id="13" name="Freeform 13"/>
              <p:cNvSpPr/>
              <p:nvPr/>
            </p:nvSpPr>
            <p:spPr>
              <a:xfrm>
                <a:off x="0" y="0"/>
                <a:ext cx="3329034" cy="149168"/>
              </a:xfrm>
              <a:custGeom>
                <a:avLst/>
                <a:gdLst/>
                <a:ahLst/>
                <a:cxnLst/>
                <a:rect l="l" t="t" r="r" b="b"/>
                <a:pathLst>
                  <a:path w="3329034" h="149168">
                    <a:moveTo>
                      <a:pt x="0" y="0"/>
                    </a:moveTo>
                    <a:lnTo>
                      <a:pt x="3329034" y="0"/>
                    </a:lnTo>
                    <a:lnTo>
                      <a:pt x="3329034" y="149168"/>
                    </a:lnTo>
                    <a:lnTo>
                      <a:pt x="0" y="149168"/>
                    </a:lnTo>
                    <a:close/>
                  </a:path>
                </a:pathLst>
              </a:custGeom>
              <a:solidFill>
                <a:srgbClr val="122A6B"/>
              </a:solidFill>
            </p:spPr>
            <p:txBody>
              <a:bodyPr/>
              <a:lstStyle/>
              <a:p>
                <a:endParaRPr lang="en-US"/>
              </a:p>
            </p:txBody>
          </p:sp>
          <p:sp>
            <p:nvSpPr>
              <p:cNvPr id="14" name="TextBox 14"/>
              <p:cNvSpPr txBox="1"/>
              <p:nvPr/>
            </p:nvSpPr>
            <p:spPr>
              <a:xfrm>
                <a:off x="0" y="-38100"/>
                <a:ext cx="3329033" cy="187268"/>
              </a:xfrm>
              <a:prstGeom prst="rect">
                <a:avLst/>
              </a:prstGeom>
            </p:spPr>
            <p:txBody>
              <a:bodyPr lIns="50800" tIns="50800" rIns="50800" bIns="50800" rtlCol="0" anchor="ctr"/>
              <a:lstStyle/>
              <a:p>
                <a:pPr algn="ctr">
                  <a:lnSpc>
                    <a:spcPts val="2100"/>
                  </a:lnSpc>
                </a:pPr>
                <a:endParaRPr/>
              </a:p>
            </p:txBody>
          </p:sp>
        </p:grpSp>
        <p:sp>
          <p:nvSpPr>
            <p:cNvPr id="15" name="TextBox 15"/>
            <p:cNvSpPr txBox="1"/>
            <p:nvPr/>
          </p:nvSpPr>
          <p:spPr>
            <a:xfrm>
              <a:off x="8187333" y="967468"/>
              <a:ext cx="15499490" cy="506964"/>
            </a:xfrm>
            <a:prstGeom prst="rect">
              <a:avLst/>
            </a:prstGeom>
          </p:spPr>
          <p:txBody>
            <a:bodyPr lIns="0" tIns="0" rIns="0" bIns="0" rtlCol="0" anchor="t">
              <a:spAutoFit/>
            </a:bodyPr>
            <a:lstStyle/>
            <a:p>
              <a:pPr algn="r">
                <a:lnSpc>
                  <a:spcPts val="3232"/>
                </a:lnSpc>
              </a:pPr>
              <a:r>
                <a:rPr lang="en-US" sz="2308">
                  <a:solidFill>
                    <a:srgbClr val="FFFFFF"/>
                  </a:solidFill>
                  <a:latin typeface="Montserrat"/>
                  <a:ea typeface="Montserrat"/>
                  <a:cs typeface="Montserrat"/>
                  <a:sym typeface="Montserrat"/>
                </a:rPr>
                <a:t>New Mexico Department of Homeland Security &amp; Emergency Management</a:t>
              </a:r>
            </a:p>
          </p:txBody>
        </p:sp>
        <p:sp>
          <p:nvSpPr>
            <p:cNvPr id="16" name="Freeform 16"/>
            <p:cNvSpPr/>
            <p:nvPr/>
          </p:nvSpPr>
          <p:spPr>
            <a:xfrm>
              <a:off x="2116513" y="0"/>
              <a:ext cx="1691610" cy="2018828"/>
            </a:xfrm>
            <a:custGeom>
              <a:avLst/>
              <a:gdLst/>
              <a:ahLst/>
              <a:cxnLst/>
              <a:rect l="l" t="t" r="r" b="b"/>
              <a:pathLst>
                <a:path w="1691610" h="2018828">
                  <a:moveTo>
                    <a:pt x="0" y="0"/>
                  </a:moveTo>
                  <a:lnTo>
                    <a:pt x="1691610" y="0"/>
                  </a:lnTo>
                  <a:lnTo>
                    <a:pt x="1691610" y="2018828"/>
                  </a:lnTo>
                  <a:lnTo>
                    <a:pt x="0" y="2018828"/>
                  </a:lnTo>
                  <a:lnTo>
                    <a:pt x="0" y="0"/>
                  </a:lnTo>
                  <a:close/>
                </a:path>
              </a:pathLst>
            </a:custGeom>
            <a:blipFill>
              <a:blip r:embed="rId3"/>
              <a:stretch>
                <a:fillRect/>
              </a:stretch>
            </a:blipFill>
          </p:spPr>
          <p:txBody>
            <a:bodyPr/>
            <a:lstStyle/>
            <a:p>
              <a:endParaRPr lang="en-US"/>
            </a:p>
          </p:txBody>
        </p:sp>
        <p:sp>
          <p:nvSpPr>
            <p:cNvPr id="17" name="Freeform 17"/>
            <p:cNvSpPr/>
            <p:nvPr/>
          </p:nvSpPr>
          <p:spPr>
            <a:xfrm>
              <a:off x="0" y="0"/>
              <a:ext cx="2070765" cy="2070765"/>
            </a:xfrm>
            <a:custGeom>
              <a:avLst/>
              <a:gdLst/>
              <a:ahLst/>
              <a:cxnLst/>
              <a:rect l="l" t="t" r="r" b="b"/>
              <a:pathLst>
                <a:path w="2070765" h="2070765">
                  <a:moveTo>
                    <a:pt x="0" y="0"/>
                  </a:moveTo>
                  <a:lnTo>
                    <a:pt x="2070765" y="0"/>
                  </a:lnTo>
                  <a:lnTo>
                    <a:pt x="2070765" y="2070765"/>
                  </a:lnTo>
                  <a:lnTo>
                    <a:pt x="0" y="2070765"/>
                  </a:lnTo>
                  <a:lnTo>
                    <a:pt x="0" y="0"/>
                  </a:lnTo>
                  <a:close/>
                </a:path>
              </a:pathLst>
            </a:custGeom>
            <a:blipFill>
              <a:blip r:embed="rId4"/>
              <a:stretch>
                <a:fillRect t="-2581" b="-2581"/>
              </a:stretch>
            </a:blipFill>
          </p:spPr>
          <p:txBody>
            <a:bodyPr/>
            <a:lstStyle/>
            <a:p>
              <a:endParaRPr lang="en-US"/>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78628" y="5390709"/>
            <a:ext cx="16889960" cy="3793540"/>
            <a:chOff x="1304837" y="-209705"/>
            <a:chExt cx="22519947" cy="5058053"/>
          </a:xfrm>
        </p:grpSpPr>
        <p:sp>
          <p:nvSpPr>
            <p:cNvPr id="8" name="TextBox 8"/>
            <p:cNvSpPr txBox="1"/>
            <p:nvPr/>
          </p:nvSpPr>
          <p:spPr>
            <a:xfrm>
              <a:off x="10513640" y="-209705"/>
              <a:ext cx="4100916" cy="5058053"/>
            </a:xfrm>
            <a:prstGeom prst="rect">
              <a:avLst/>
            </a:prstGeom>
          </p:spPr>
          <p:txBody>
            <a:bodyPr lIns="50800" tIns="50800" rIns="50800" bIns="50800" rtlCol="0" anchor="t"/>
            <a:lstStyle/>
            <a:p>
              <a:pPr>
                <a:lnSpc>
                  <a:spcPts val="2239"/>
                </a:lnSpc>
              </a:pPr>
              <a:r>
                <a:rPr lang="en-US">
                  <a:solidFill>
                    <a:srgbClr val="122A6B"/>
                  </a:solidFill>
                  <a:latin typeface="Montserrat"/>
                  <a:ea typeface="Montserrat"/>
                  <a:cs typeface="Montserrat"/>
                  <a:sym typeface="Montserrat"/>
                </a:rPr>
                <a:t>The program will check environmental conditions at your property </a:t>
              </a:r>
            </a:p>
            <a:p>
              <a:pPr>
                <a:lnSpc>
                  <a:spcPts val="2239"/>
                </a:lnSpc>
              </a:pPr>
              <a:r>
                <a:rPr lang="en-US">
                  <a:solidFill>
                    <a:srgbClr val="122A6B"/>
                  </a:solidFill>
                  <a:latin typeface="Montserrat"/>
                  <a:ea typeface="Montserrat"/>
                  <a:cs typeface="Montserrat"/>
                  <a:sym typeface="Montserrat"/>
                </a:rPr>
                <a:t>(e.g. if it is in a floodplain, historic landmark).</a:t>
              </a:r>
            </a:p>
          </p:txBody>
        </p:sp>
        <p:sp>
          <p:nvSpPr>
            <p:cNvPr id="11" name="TextBox 11"/>
            <p:cNvSpPr txBox="1"/>
            <p:nvPr/>
          </p:nvSpPr>
          <p:spPr>
            <a:xfrm>
              <a:off x="19723868" y="-209705"/>
              <a:ext cx="4100916" cy="5058053"/>
            </a:xfrm>
            <a:prstGeom prst="rect">
              <a:avLst/>
            </a:prstGeom>
          </p:spPr>
          <p:txBody>
            <a:bodyPr lIns="50800" tIns="50800" rIns="50800" bIns="50800" rtlCol="0" anchor="t"/>
            <a:lstStyle/>
            <a:p>
              <a:pPr>
                <a:lnSpc>
                  <a:spcPts val="2239"/>
                </a:lnSpc>
              </a:pPr>
              <a:r>
                <a:rPr lang="en-US" dirty="0">
                  <a:solidFill>
                    <a:srgbClr val="122A6B"/>
                  </a:solidFill>
                  <a:latin typeface="Montserrat"/>
                  <a:ea typeface="Montserrat"/>
                  <a:cs typeface="Montserrat"/>
                  <a:sym typeface="Montserrat"/>
                </a:rPr>
                <a:t>If you accept, DHSEM will assign a contractor, </a:t>
              </a:r>
            </a:p>
            <a:p>
              <a:pPr>
                <a:lnSpc>
                  <a:spcPts val="2239"/>
                </a:lnSpc>
              </a:pPr>
              <a:r>
                <a:rPr lang="en-US" dirty="0">
                  <a:solidFill>
                    <a:srgbClr val="122A6B"/>
                  </a:solidFill>
                  <a:latin typeface="Montserrat"/>
                  <a:ea typeface="Montserrat"/>
                  <a:cs typeface="Montserrat"/>
                  <a:sym typeface="Montserrat"/>
                </a:rPr>
                <a:t>conduct a site visit and begin work.</a:t>
              </a:r>
            </a:p>
          </p:txBody>
        </p:sp>
        <p:sp>
          <p:nvSpPr>
            <p:cNvPr id="14" name="TextBox 14"/>
            <p:cNvSpPr txBox="1"/>
            <p:nvPr/>
          </p:nvSpPr>
          <p:spPr>
            <a:xfrm>
              <a:off x="15118720" y="-209705"/>
              <a:ext cx="4100916" cy="5058053"/>
            </a:xfrm>
            <a:prstGeom prst="rect">
              <a:avLst/>
            </a:prstGeom>
          </p:spPr>
          <p:txBody>
            <a:bodyPr lIns="50800" tIns="50800" rIns="50800" bIns="50800" rtlCol="0" anchor="t"/>
            <a:lstStyle/>
            <a:p>
              <a:pPr>
                <a:lnSpc>
                  <a:spcPts val="2239"/>
                </a:lnSpc>
              </a:pPr>
              <a:r>
                <a:rPr lang="en-US">
                  <a:solidFill>
                    <a:srgbClr val="122A6B"/>
                  </a:solidFill>
                  <a:latin typeface="Montserrat"/>
                  <a:ea typeface="Montserrat"/>
                  <a:cs typeface="Montserrat"/>
                  <a:sym typeface="Montserrat"/>
                </a:rPr>
                <a:t>You will receive an award determination letter that tells you what assistance you can receive. </a:t>
              </a:r>
            </a:p>
            <a:p>
              <a:pPr>
                <a:lnSpc>
                  <a:spcPts val="2239"/>
                </a:lnSpc>
              </a:pPr>
              <a:r>
                <a:rPr lang="en-US">
                  <a:solidFill>
                    <a:srgbClr val="122A6B"/>
                  </a:solidFill>
                  <a:latin typeface="Montserrat"/>
                  <a:ea typeface="Montserrat"/>
                  <a:cs typeface="Montserrat"/>
                  <a:sym typeface="Montserrat"/>
                </a:rPr>
                <a:t>You can accept, deny, or appeal.</a:t>
              </a:r>
            </a:p>
          </p:txBody>
        </p:sp>
        <p:sp>
          <p:nvSpPr>
            <p:cNvPr id="17" name="TextBox 17"/>
            <p:cNvSpPr txBox="1"/>
            <p:nvPr/>
          </p:nvSpPr>
          <p:spPr>
            <a:xfrm>
              <a:off x="5898701" y="-209705"/>
              <a:ext cx="4100916" cy="5058053"/>
            </a:xfrm>
            <a:prstGeom prst="rect">
              <a:avLst/>
            </a:prstGeom>
          </p:spPr>
          <p:txBody>
            <a:bodyPr lIns="50800" tIns="50800" rIns="50800" bIns="50800" rtlCol="0" anchor="t"/>
            <a:lstStyle/>
            <a:p>
              <a:pPr>
                <a:lnSpc>
                  <a:spcPts val="2239"/>
                </a:lnSpc>
              </a:pPr>
              <a:r>
                <a:rPr lang="en-US" dirty="0">
                  <a:solidFill>
                    <a:srgbClr val="122A6B"/>
                  </a:solidFill>
                  <a:latin typeface="Montserrat"/>
                  <a:ea typeface="Montserrat"/>
                  <a:cs typeface="Montserrat"/>
                  <a:sym typeface="Montserrat"/>
                </a:rPr>
                <a:t>A property assessor will visit your property, take photos, assess the disaster </a:t>
              </a:r>
            </a:p>
            <a:p>
              <a:pPr>
                <a:lnSpc>
                  <a:spcPts val="2239"/>
                </a:lnSpc>
              </a:pPr>
              <a:r>
                <a:rPr lang="en-US" dirty="0">
                  <a:solidFill>
                    <a:srgbClr val="122A6B"/>
                  </a:solidFill>
                  <a:latin typeface="Montserrat"/>
                  <a:ea typeface="Montserrat"/>
                  <a:cs typeface="Montserrat"/>
                  <a:sym typeface="Montserrat"/>
                </a:rPr>
                <a:t>damage and estimate the cost of repairs.</a:t>
              </a:r>
            </a:p>
          </p:txBody>
        </p:sp>
        <p:sp>
          <p:nvSpPr>
            <p:cNvPr id="20" name="TextBox 20"/>
            <p:cNvSpPr txBox="1"/>
            <p:nvPr/>
          </p:nvSpPr>
          <p:spPr>
            <a:xfrm>
              <a:off x="1304837" y="-209705"/>
              <a:ext cx="4100916" cy="5058053"/>
            </a:xfrm>
            <a:prstGeom prst="rect">
              <a:avLst/>
            </a:prstGeom>
          </p:spPr>
          <p:txBody>
            <a:bodyPr lIns="50800" tIns="50800" rIns="50800" bIns="50800" rtlCol="0" anchor="t"/>
            <a:lstStyle/>
            <a:p>
              <a:pPr>
                <a:lnSpc>
                  <a:spcPts val="2239"/>
                </a:lnSpc>
              </a:pPr>
              <a:r>
                <a:rPr lang="en-US" dirty="0">
                  <a:solidFill>
                    <a:srgbClr val="122A6B"/>
                  </a:solidFill>
                  <a:latin typeface="Montserrat"/>
                  <a:ea typeface="Montserrat"/>
                  <a:cs typeface="Montserrat"/>
                  <a:sym typeface="Montserrat"/>
                </a:rPr>
                <a:t>The program will review your application and make an eligibility determination. </a:t>
              </a:r>
            </a:p>
            <a:p>
              <a:pPr>
                <a:lnSpc>
                  <a:spcPts val="2239"/>
                </a:lnSpc>
              </a:pPr>
              <a:endParaRPr lang="en-US" dirty="0">
                <a:solidFill>
                  <a:srgbClr val="122A6B"/>
                </a:solidFill>
                <a:latin typeface="Montserrat"/>
                <a:ea typeface="Montserrat"/>
                <a:cs typeface="Montserrat"/>
                <a:sym typeface="Montserrat"/>
              </a:endParaRPr>
            </a:p>
            <a:p>
              <a:pPr>
                <a:lnSpc>
                  <a:spcPts val="2239"/>
                </a:lnSpc>
              </a:pPr>
              <a:r>
                <a:rPr lang="en-US" dirty="0">
                  <a:solidFill>
                    <a:srgbClr val="122A6B"/>
                  </a:solidFill>
                  <a:latin typeface="Montserrat"/>
                  <a:ea typeface="Montserrat"/>
                  <a:cs typeface="Montserrat"/>
                  <a:sym typeface="Montserrat"/>
                </a:rPr>
                <a:t>A Disaster Case Manager may request additional documents as needed.</a:t>
              </a:r>
            </a:p>
          </p:txBody>
        </p:sp>
      </p:grpSp>
      <p:grpSp>
        <p:nvGrpSpPr>
          <p:cNvPr id="22" name="Group 22"/>
          <p:cNvGrpSpPr/>
          <p:nvPr/>
        </p:nvGrpSpPr>
        <p:grpSpPr>
          <a:xfrm>
            <a:off x="0" y="3184053"/>
            <a:ext cx="18288000" cy="1713920"/>
            <a:chOff x="0" y="0"/>
            <a:chExt cx="24384000" cy="2285227"/>
          </a:xfrm>
        </p:grpSpPr>
        <p:grpSp>
          <p:nvGrpSpPr>
            <p:cNvPr id="23" name="Group 23"/>
            <p:cNvGrpSpPr/>
            <p:nvPr/>
          </p:nvGrpSpPr>
          <p:grpSpPr>
            <a:xfrm>
              <a:off x="9208803" y="0"/>
              <a:ext cx="5964969" cy="2285227"/>
              <a:chOff x="0" y="0"/>
              <a:chExt cx="812800" cy="311390"/>
            </a:xfrm>
          </p:grpSpPr>
          <p:sp>
            <p:nvSpPr>
              <p:cNvPr id="24" name="Freeform 24"/>
              <p:cNvSpPr/>
              <p:nvPr/>
            </p:nvSpPr>
            <p:spPr>
              <a:xfrm>
                <a:off x="0" y="0"/>
                <a:ext cx="812800" cy="311390"/>
              </a:xfrm>
              <a:custGeom>
                <a:avLst/>
                <a:gdLst/>
                <a:ahLst/>
                <a:cxnLst/>
                <a:rect l="l" t="t" r="r" b="b"/>
                <a:pathLst>
                  <a:path w="812800" h="311390">
                    <a:moveTo>
                      <a:pt x="0" y="0"/>
                    </a:moveTo>
                    <a:lnTo>
                      <a:pt x="609600" y="0"/>
                    </a:lnTo>
                    <a:lnTo>
                      <a:pt x="812800" y="155695"/>
                    </a:lnTo>
                    <a:lnTo>
                      <a:pt x="609600" y="311390"/>
                    </a:lnTo>
                    <a:lnTo>
                      <a:pt x="0" y="311390"/>
                    </a:lnTo>
                    <a:lnTo>
                      <a:pt x="203200" y="155695"/>
                    </a:lnTo>
                    <a:lnTo>
                      <a:pt x="0" y="0"/>
                    </a:lnTo>
                    <a:close/>
                  </a:path>
                </a:pathLst>
              </a:custGeom>
              <a:solidFill>
                <a:srgbClr val="122A6B"/>
              </a:solidFill>
            </p:spPr>
            <p:txBody>
              <a:bodyPr/>
              <a:lstStyle/>
              <a:p>
                <a:endParaRPr lang="en-US"/>
              </a:p>
            </p:txBody>
          </p:sp>
          <p:sp>
            <p:nvSpPr>
              <p:cNvPr id="25" name="TextBox 25"/>
              <p:cNvSpPr txBox="1"/>
              <p:nvPr/>
            </p:nvSpPr>
            <p:spPr>
              <a:xfrm>
                <a:off x="177800" y="-47625"/>
                <a:ext cx="558800" cy="359015"/>
              </a:xfrm>
              <a:prstGeom prst="rect">
                <a:avLst/>
              </a:prstGeom>
            </p:spPr>
            <p:txBody>
              <a:bodyPr lIns="50800" tIns="50800" rIns="50800" bIns="50800" rtlCol="0" anchor="ctr"/>
              <a:lstStyle/>
              <a:p>
                <a:pPr algn="ctr">
                  <a:lnSpc>
                    <a:spcPts val="3232"/>
                  </a:lnSpc>
                </a:pPr>
                <a:r>
                  <a:rPr lang="en-US" sz="2308" b="1">
                    <a:solidFill>
                      <a:srgbClr val="FFFFFF"/>
                    </a:solidFill>
                    <a:latin typeface="Montserrat Bold"/>
                    <a:ea typeface="Montserrat Bold"/>
                    <a:cs typeface="Montserrat Bold"/>
                    <a:sym typeface="Montserrat Bold"/>
                  </a:rPr>
                  <a:t>Environmental Review</a:t>
                </a:r>
              </a:p>
            </p:txBody>
          </p:sp>
        </p:grpSp>
        <p:grpSp>
          <p:nvGrpSpPr>
            <p:cNvPr id="26" name="Group 26"/>
            <p:cNvGrpSpPr/>
            <p:nvPr/>
          </p:nvGrpSpPr>
          <p:grpSpPr>
            <a:xfrm>
              <a:off x="18419031" y="0"/>
              <a:ext cx="5964969" cy="2285227"/>
              <a:chOff x="0" y="0"/>
              <a:chExt cx="812800" cy="311390"/>
            </a:xfrm>
          </p:grpSpPr>
          <p:sp>
            <p:nvSpPr>
              <p:cNvPr id="27" name="Freeform 27"/>
              <p:cNvSpPr/>
              <p:nvPr/>
            </p:nvSpPr>
            <p:spPr>
              <a:xfrm>
                <a:off x="0" y="0"/>
                <a:ext cx="812800" cy="311390"/>
              </a:xfrm>
              <a:custGeom>
                <a:avLst/>
                <a:gdLst/>
                <a:ahLst/>
                <a:cxnLst/>
                <a:rect l="l" t="t" r="r" b="b"/>
                <a:pathLst>
                  <a:path w="812800" h="311390">
                    <a:moveTo>
                      <a:pt x="0" y="0"/>
                    </a:moveTo>
                    <a:lnTo>
                      <a:pt x="609600" y="0"/>
                    </a:lnTo>
                    <a:lnTo>
                      <a:pt x="812800" y="155695"/>
                    </a:lnTo>
                    <a:lnTo>
                      <a:pt x="609600" y="311390"/>
                    </a:lnTo>
                    <a:lnTo>
                      <a:pt x="0" y="311390"/>
                    </a:lnTo>
                    <a:lnTo>
                      <a:pt x="203200" y="155695"/>
                    </a:lnTo>
                    <a:lnTo>
                      <a:pt x="0" y="0"/>
                    </a:lnTo>
                    <a:close/>
                  </a:path>
                </a:pathLst>
              </a:custGeom>
              <a:solidFill>
                <a:srgbClr val="122A6B"/>
              </a:solidFill>
            </p:spPr>
            <p:txBody>
              <a:bodyPr/>
              <a:lstStyle/>
              <a:p>
                <a:endParaRPr lang="en-US"/>
              </a:p>
            </p:txBody>
          </p:sp>
          <p:sp>
            <p:nvSpPr>
              <p:cNvPr id="28" name="TextBox 28"/>
              <p:cNvSpPr txBox="1"/>
              <p:nvPr/>
            </p:nvSpPr>
            <p:spPr>
              <a:xfrm>
                <a:off x="177800" y="-47625"/>
                <a:ext cx="558800" cy="359015"/>
              </a:xfrm>
              <a:prstGeom prst="rect">
                <a:avLst/>
              </a:prstGeom>
            </p:spPr>
            <p:txBody>
              <a:bodyPr lIns="50800" tIns="50800" rIns="50800" bIns="50800" rtlCol="0" anchor="ctr"/>
              <a:lstStyle/>
              <a:p>
                <a:pPr algn="ctr">
                  <a:lnSpc>
                    <a:spcPts val="3232"/>
                  </a:lnSpc>
                </a:pPr>
                <a:r>
                  <a:rPr lang="en-US" sz="2308" b="1">
                    <a:solidFill>
                      <a:srgbClr val="FFFFFF"/>
                    </a:solidFill>
                    <a:latin typeface="Montserrat Bold"/>
                    <a:ea typeface="Montserrat Bold"/>
                    <a:cs typeface="Montserrat Bold"/>
                    <a:sym typeface="Montserrat Bold"/>
                  </a:rPr>
                  <a:t>Work Begins</a:t>
                </a:r>
              </a:p>
            </p:txBody>
          </p:sp>
        </p:grpSp>
        <p:grpSp>
          <p:nvGrpSpPr>
            <p:cNvPr id="29" name="Group 29"/>
            <p:cNvGrpSpPr/>
            <p:nvPr/>
          </p:nvGrpSpPr>
          <p:grpSpPr>
            <a:xfrm>
              <a:off x="13813882" y="0"/>
              <a:ext cx="5964969" cy="2285227"/>
              <a:chOff x="0" y="0"/>
              <a:chExt cx="812800" cy="311390"/>
            </a:xfrm>
          </p:grpSpPr>
          <p:sp>
            <p:nvSpPr>
              <p:cNvPr id="30" name="Freeform 30"/>
              <p:cNvSpPr/>
              <p:nvPr/>
            </p:nvSpPr>
            <p:spPr>
              <a:xfrm>
                <a:off x="0" y="0"/>
                <a:ext cx="812800" cy="311390"/>
              </a:xfrm>
              <a:custGeom>
                <a:avLst/>
                <a:gdLst/>
                <a:ahLst/>
                <a:cxnLst/>
                <a:rect l="l" t="t" r="r" b="b"/>
                <a:pathLst>
                  <a:path w="812800" h="311390">
                    <a:moveTo>
                      <a:pt x="0" y="0"/>
                    </a:moveTo>
                    <a:lnTo>
                      <a:pt x="609600" y="0"/>
                    </a:lnTo>
                    <a:lnTo>
                      <a:pt x="812800" y="155695"/>
                    </a:lnTo>
                    <a:lnTo>
                      <a:pt x="609600" y="311390"/>
                    </a:lnTo>
                    <a:lnTo>
                      <a:pt x="0" y="311390"/>
                    </a:lnTo>
                    <a:lnTo>
                      <a:pt x="203200" y="155695"/>
                    </a:lnTo>
                    <a:lnTo>
                      <a:pt x="0" y="0"/>
                    </a:lnTo>
                    <a:close/>
                  </a:path>
                </a:pathLst>
              </a:custGeom>
              <a:solidFill>
                <a:srgbClr val="122A6B"/>
              </a:solidFill>
            </p:spPr>
            <p:txBody>
              <a:bodyPr/>
              <a:lstStyle/>
              <a:p>
                <a:endParaRPr lang="en-US"/>
              </a:p>
            </p:txBody>
          </p:sp>
          <p:sp>
            <p:nvSpPr>
              <p:cNvPr id="31" name="TextBox 31"/>
              <p:cNvSpPr txBox="1"/>
              <p:nvPr/>
            </p:nvSpPr>
            <p:spPr>
              <a:xfrm>
                <a:off x="177800" y="-47625"/>
                <a:ext cx="558800" cy="359015"/>
              </a:xfrm>
              <a:prstGeom prst="rect">
                <a:avLst/>
              </a:prstGeom>
            </p:spPr>
            <p:txBody>
              <a:bodyPr lIns="50800" tIns="50800" rIns="50800" bIns="50800" rtlCol="0" anchor="ctr"/>
              <a:lstStyle/>
              <a:p>
                <a:pPr algn="ctr">
                  <a:lnSpc>
                    <a:spcPts val="3232"/>
                  </a:lnSpc>
                </a:pPr>
                <a:r>
                  <a:rPr lang="en-US" sz="2308" b="1">
                    <a:solidFill>
                      <a:srgbClr val="FFFFFF"/>
                    </a:solidFill>
                    <a:latin typeface="Montserrat Bold"/>
                    <a:ea typeface="Montserrat Bold"/>
                    <a:cs typeface="Montserrat Bold"/>
                    <a:sym typeface="Montserrat Bold"/>
                  </a:rPr>
                  <a:t>Award Determination</a:t>
                </a:r>
              </a:p>
            </p:txBody>
          </p:sp>
        </p:grpSp>
        <p:grpSp>
          <p:nvGrpSpPr>
            <p:cNvPr id="32" name="Group 32"/>
            <p:cNvGrpSpPr/>
            <p:nvPr/>
          </p:nvGrpSpPr>
          <p:grpSpPr>
            <a:xfrm>
              <a:off x="4593864" y="0"/>
              <a:ext cx="5964969" cy="2285227"/>
              <a:chOff x="0" y="0"/>
              <a:chExt cx="812800" cy="311390"/>
            </a:xfrm>
          </p:grpSpPr>
          <p:sp>
            <p:nvSpPr>
              <p:cNvPr id="33" name="Freeform 33"/>
              <p:cNvSpPr/>
              <p:nvPr/>
            </p:nvSpPr>
            <p:spPr>
              <a:xfrm>
                <a:off x="0" y="0"/>
                <a:ext cx="812800" cy="311390"/>
              </a:xfrm>
              <a:custGeom>
                <a:avLst/>
                <a:gdLst/>
                <a:ahLst/>
                <a:cxnLst/>
                <a:rect l="l" t="t" r="r" b="b"/>
                <a:pathLst>
                  <a:path w="812800" h="311390">
                    <a:moveTo>
                      <a:pt x="0" y="0"/>
                    </a:moveTo>
                    <a:lnTo>
                      <a:pt x="609600" y="0"/>
                    </a:lnTo>
                    <a:lnTo>
                      <a:pt x="812800" y="155695"/>
                    </a:lnTo>
                    <a:lnTo>
                      <a:pt x="609600" y="311390"/>
                    </a:lnTo>
                    <a:lnTo>
                      <a:pt x="0" y="311390"/>
                    </a:lnTo>
                    <a:lnTo>
                      <a:pt x="203200" y="155695"/>
                    </a:lnTo>
                    <a:lnTo>
                      <a:pt x="0" y="0"/>
                    </a:lnTo>
                    <a:close/>
                  </a:path>
                </a:pathLst>
              </a:custGeom>
              <a:solidFill>
                <a:srgbClr val="122A6B"/>
              </a:solidFill>
            </p:spPr>
            <p:txBody>
              <a:bodyPr/>
              <a:lstStyle/>
              <a:p>
                <a:endParaRPr lang="en-US"/>
              </a:p>
            </p:txBody>
          </p:sp>
          <p:sp>
            <p:nvSpPr>
              <p:cNvPr id="34" name="TextBox 34"/>
              <p:cNvSpPr txBox="1"/>
              <p:nvPr/>
            </p:nvSpPr>
            <p:spPr>
              <a:xfrm>
                <a:off x="177800" y="-47625"/>
                <a:ext cx="558800" cy="359015"/>
              </a:xfrm>
              <a:prstGeom prst="rect">
                <a:avLst/>
              </a:prstGeom>
            </p:spPr>
            <p:txBody>
              <a:bodyPr lIns="50800" tIns="50800" rIns="50800" bIns="50800" rtlCol="0" anchor="ctr"/>
              <a:lstStyle/>
              <a:p>
                <a:pPr algn="ctr">
                  <a:lnSpc>
                    <a:spcPts val="3920"/>
                  </a:lnSpc>
                </a:pPr>
                <a:r>
                  <a:rPr lang="en-US" sz="2800" b="1">
                    <a:solidFill>
                      <a:srgbClr val="FFFFFF"/>
                    </a:solidFill>
                    <a:latin typeface="Montserrat Bold"/>
                    <a:ea typeface="Montserrat Bold"/>
                    <a:cs typeface="Montserrat Bold"/>
                    <a:sym typeface="Montserrat Bold"/>
                  </a:rPr>
                  <a:t>Assessment</a:t>
                </a:r>
              </a:p>
            </p:txBody>
          </p:sp>
        </p:grpSp>
        <p:grpSp>
          <p:nvGrpSpPr>
            <p:cNvPr id="35" name="Group 35"/>
            <p:cNvGrpSpPr/>
            <p:nvPr/>
          </p:nvGrpSpPr>
          <p:grpSpPr>
            <a:xfrm>
              <a:off x="0" y="0"/>
              <a:ext cx="5964969" cy="2285227"/>
              <a:chOff x="0" y="0"/>
              <a:chExt cx="812800" cy="311390"/>
            </a:xfrm>
          </p:grpSpPr>
          <p:sp>
            <p:nvSpPr>
              <p:cNvPr id="36" name="Freeform 36"/>
              <p:cNvSpPr/>
              <p:nvPr/>
            </p:nvSpPr>
            <p:spPr>
              <a:xfrm>
                <a:off x="0" y="0"/>
                <a:ext cx="812800" cy="311390"/>
              </a:xfrm>
              <a:custGeom>
                <a:avLst/>
                <a:gdLst/>
                <a:ahLst/>
                <a:cxnLst/>
                <a:rect l="l" t="t" r="r" b="b"/>
                <a:pathLst>
                  <a:path w="812800" h="311390">
                    <a:moveTo>
                      <a:pt x="0" y="0"/>
                    </a:moveTo>
                    <a:lnTo>
                      <a:pt x="609600" y="0"/>
                    </a:lnTo>
                    <a:lnTo>
                      <a:pt x="812800" y="155695"/>
                    </a:lnTo>
                    <a:lnTo>
                      <a:pt x="609600" y="311390"/>
                    </a:lnTo>
                    <a:lnTo>
                      <a:pt x="0" y="311390"/>
                    </a:lnTo>
                    <a:lnTo>
                      <a:pt x="203200" y="155695"/>
                    </a:lnTo>
                    <a:lnTo>
                      <a:pt x="0" y="0"/>
                    </a:lnTo>
                    <a:close/>
                  </a:path>
                </a:pathLst>
              </a:custGeom>
              <a:solidFill>
                <a:srgbClr val="122A6B"/>
              </a:solidFill>
            </p:spPr>
            <p:txBody>
              <a:bodyPr/>
              <a:lstStyle/>
              <a:p>
                <a:endParaRPr lang="en-US"/>
              </a:p>
            </p:txBody>
          </p:sp>
          <p:sp>
            <p:nvSpPr>
              <p:cNvPr id="37" name="TextBox 37"/>
              <p:cNvSpPr txBox="1"/>
              <p:nvPr/>
            </p:nvSpPr>
            <p:spPr>
              <a:xfrm>
                <a:off x="177800" y="-47625"/>
                <a:ext cx="558800" cy="359015"/>
              </a:xfrm>
              <a:prstGeom prst="rect">
                <a:avLst/>
              </a:prstGeom>
            </p:spPr>
            <p:txBody>
              <a:bodyPr lIns="50800" tIns="50800" rIns="50800" bIns="50800" rtlCol="0" anchor="ctr"/>
              <a:lstStyle/>
              <a:p>
                <a:pPr algn="ctr">
                  <a:lnSpc>
                    <a:spcPts val="3920"/>
                  </a:lnSpc>
                </a:pPr>
                <a:r>
                  <a:rPr lang="en-US" sz="2800" b="1">
                    <a:solidFill>
                      <a:srgbClr val="FFFFFF"/>
                    </a:solidFill>
                    <a:latin typeface="Montserrat Bold"/>
                    <a:ea typeface="Montserrat Bold"/>
                    <a:cs typeface="Montserrat Bold"/>
                    <a:sym typeface="Montserrat Bold"/>
                  </a:rPr>
                  <a:t>Eligibility</a:t>
                </a:r>
              </a:p>
            </p:txBody>
          </p:sp>
        </p:grpSp>
      </p:grpSp>
      <p:grpSp>
        <p:nvGrpSpPr>
          <p:cNvPr id="38" name="Group 38"/>
          <p:cNvGrpSpPr/>
          <p:nvPr/>
        </p:nvGrpSpPr>
        <p:grpSpPr>
          <a:xfrm>
            <a:off x="422837" y="8754827"/>
            <a:ext cx="18017563" cy="1553074"/>
            <a:chOff x="0" y="0"/>
            <a:chExt cx="24023417" cy="2070765"/>
          </a:xfrm>
        </p:grpSpPr>
        <p:sp>
          <p:nvSpPr>
            <p:cNvPr id="39" name="Freeform 39"/>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2"/>
              <a:stretch>
                <a:fillRect/>
              </a:stretch>
            </a:blipFill>
          </p:spPr>
          <p:txBody>
            <a:bodyPr/>
            <a:lstStyle/>
            <a:p>
              <a:endParaRPr lang="en-US"/>
            </a:p>
          </p:txBody>
        </p:sp>
        <p:sp>
          <p:nvSpPr>
            <p:cNvPr id="40" name="Freeform 40"/>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2"/>
              <a:stretch>
                <a:fillRect/>
              </a:stretch>
            </a:blipFill>
          </p:spPr>
          <p:txBody>
            <a:bodyPr/>
            <a:lstStyle/>
            <a:p>
              <a:endParaRPr lang="en-US"/>
            </a:p>
          </p:txBody>
        </p:sp>
        <p:grpSp>
          <p:nvGrpSpPr>
            <p:cNvPr id="41" name="Group 41"/>
            <p:cNvGrpSpPr/>
            <p:nvPr/>
          </p:nvGrpSpPr>
          <p:grpSpPr>
            <a:xfrm>
              <a:off x="7170185" y="874497"/>
              <a:ext cx="16853232" cy="755164"/>
              <a:chOff x="0" y="0"/>
              <a:chExt cx="3329033" cy="149168"/>
            </a:xfrm>
          </p:grpSpPr>
          <p:sp>
            <p:nvSpPr>
              <p:cNvPr id="42" name="Freeform 42"/>
              <p:cNvSpPr/>
              <p:nvPr/>
            </p:nvSpPr>
            <p:spPr>
              <a:xfrm>
                <a:off x="0" y="0"/>
                <a:ext cx="3329034" cy="149168"/>
              </a:xfrm>
              <a:custGeom>
                <a:avLst/>
                <a:gdLst/>
                <a:ahLst/>
                <a:cxnLst/>
                <a:rect l="l" t="t" r="r" b="b"/>
                <a:pathLst>
                  <a:path w="3329034" h="149168">
                    <a:moveTo>
                      <a:pt x="0" y="0"/>
                    </a:moveTo>
                    <a:lnTo>
                      <a:pt x="3329034" y="0"/>
                    </a:lnTo>
                    <a:lnTo>
                      <a:pt x="3329034" y="149168"/>
                    </a:lnTo>
                    <a:lnTo>
                      <a:pt x="0" y="149168"/>
                    </a:lnTo>
                    <a:close/>
                  </a:path>
                </a:pathLst>
              </a:custGeom>
              <a:solidFill>
                <a:srgbClr val="122A6B"/>
              </a:solidFill>
            </p:spPr>
            <p:txBody>
              <a:bodyPr/>
              <a:lstStyle/>
              <a:p>
                <a:endParaRPr lang="en-US"/>
              </a:p>
            </p:txBody>
          </p:sp>
          <p:sp>
            <p:nvSpPr>
              <p:cNvPr id="43" name="TextBox 43"/>
              <p:cNvSpPr txBox="1"/>
              <p:nvPr/>
            </p:nvSpPr>
            <p:spPr>
              <a:xfrm>
                <a:off x="0" y="-38100"/>
                <a:ext cx="3329033" cy="187268"/>
              </a:xfrm>
              <a:prstGeom prst="rect">
                <a:avLst/>
              </a:prstGeom>
            </p:spPr>
            <p:txBody>
              <a:bodyPr lIns="50800" tIns="50800" rIns="50800" bIns="50800" rtlCol="0" anchor="ctr"/>
              <a:lstStyle/>
              <a:p>
                <a:pPr algn="ctr">
                  <a:lnSpc>
                    <a:spcPts val="2100"/>
                  </a:lnSpc>
                </a:pPr>
                <a:endParaRPr/>
              </a:p>
            </p:txBody>
          </p:sp>
        </p:grpSp>
        <p:sp>
          <p:nvSpPr>
            <p:cNvPr id="44" name="TextBox 44"/>
            <p:cNvSpPr txBox="1"/>
            <p:nvPr/>
          </p:nvSpPr>
          <p:spPr>
            <a:xfrm>
              <a:off x="8187333" y="967468"/>
              <a:ext cx="15499490" cy="506964"/>
            </a:xfrm>
            <a:prstGeom prst="rect">
              <a:avLst/>
            </a:prstGeom>
          </p:spPr>
          <p:txBody>
            <a:bodyPr lIns="0" tIns="0" rIns="0" bIns="0" rtlCol="0" anchor="t">
              <a:spAutoFit/>
            </a:bodyPr>
            <a:lstStyle/>
            <a:p>
              <a:pPr algn="r">
                <a:lnSpc>
                  <a:spcPts val="3232"/>
                </a:lnSpc>
              </a:pPr>
              <a:r>
                <a:rPr lang="en-US" sz="2308">
                  <a:solidFill>
                    <a:srgbClr val="FFFFFF"/>
                  </a:solidFill>
                  <a:latin typeface="Montserrat"/>
                  <a:ea typeface="Montserrat"/>
                  <a:cs typeface="Montserrat"/>
                  <a:sym typeface="Montserrat"/>
                </a:rPr>
                <a:t>New Mexico Department of Homeland Security &amp; Emergency Management</a:t>
              </a:r>
            </a:p>
          </p:txBody>
        </p:sp>
        <p:sp>
          <p:nvSpPr>
            <p:cNvPr id="45" name="Freeform 45"/>
            <p:cNvSpPr/>
            <p:nvPr/>
          </p:nvSpPr>
          <p:spPr>
            <a:xfrm>
              <a:off x="2116513" y="0"/>
              <a:ext cx="1691610" cy="2018828"/>
            </a:xfrm>
            <a:custGeom>
              <a:avLst/>
              <a:gdLst/>
              <a:ahLst/>
              <a:cxnLst/>
              <a:rect l="l" t="t" r="r" b="b"/>
              <a:pathLst>
                <a:path w="1691610" h="2018828">
                  <a:moveTo>
                    <a:pt x="0" y="0"/>
                  </a:moveTo>
                  <a:lnTo>
                    <a:pt x="1691610" y="0"/>
                  </a:lnTo>
                  <a:lnTo>
                    <a:pt x="1691610" y="2018828"/>
                  </a:lnTo>
                  <a:lnTo>
                    <a:pt x="0" y="2018828"/>
                  </a:lnTo>
                  <a:lnTo>
                    <a:pt x="0" y="0"/>
                  </a:lnTo>
                  <a:close/>
                </a:path>
              </a:pathLst>
            </a:custGeom>
            <a:blipFill>
              <a:blip r:embed="rId3"/>
              <a:stretch>
                <a:fillRect/>
              </a:stretch>
            </a:blipFill>
          </p:spPr>
          <p:txBody>
            <a:bodyPr/>
            <a:lstStyle/>
            <a:p>
              <a:endParaRPr lang="en-US"/>
            </a:p>
          </p:txBody>
        </p:sp>
        <p:sp>
          <p:nvSpPr>
            <p:cNvPr id="46" name="Freeform 46"/>
            <p:cNvSpPr/>
            <p:nvPr/>
          </p:nvSpPr>
          <p:spPr>
            <a:xfrm>
              <a:off x="0" y="0"/>
              <a:ext cx="2070765" cy="2070765"/>
            </a:xfrm>
            <a:custGeom>
              <a:avLst/>
              <a:gdLst/>
              <a:ahLst/>
              <a:cxnLst/>
              <a:rect l="l" t="t" r="r" b="b"/>
              <a:pathLst>
                <a:path w="2070765" h="2070765">
                  <a:moveTo>
                    <a:pt x="0" y="0"/>
                  </a:moveTo>
                  <a:lnTo>
                    <a:pt x="2070765" y="0"/>
                  </a:lnTo>
                  <a:lnTo>
                    <a:pt x="2070765" y="2070765"/>
                  </a:lnTo>
                  <a:lnTo>
                    <a:pt x="0" y="2070765"/>
                  </a:lnTo>
                  <a:lnTo>
                    <a:pt x="0" y="0"/>
                  </a:lnTo>
                  <a:close/>
                </a:path>
              </a:pathLst>
            </a:custGeom>
            <a:blipFill>
              <a:blip r:embed="rId4"/>
              <a:stretch>
                <a:fillRect t="-2581" b="-2581"/>
              </a:stretch>
            </a:blipFill>
          </p:spPr>
          <p:txBody>
            <a:bodyPr/>
            <a:lstStyle/>
            <a:p>
              <a:endParaRPr lang="en-US"/>
            </a:p>
          </p:txBody>
        </p:sp>
      </p:grpSp>
      <p:grpSp>
        <p:nvGrpSpPr>
          <p:cNvPr id="47" name="Group 2">
            <a:extLst>
              <a:ext uri="{FF2B5EF4-FFF2-40B4-BE49-F238E27FC236}">
                <a16:creationId xmlns:a16="http://schemas.microsoft.com/office/drawing/2014/main" id="{BE533BB7-4D8C-3B9B-92DE-977F09B99019}"/>
              </a:ext>
            </a:extLst>
          </p:cNvPr>
          <p:cNvGrpSpPr/>
          <p:nvPr/>
        </p:nvGrpSpPr>
        <p:grpSpPr>
          <a:xfrm rot="-10800000">
            <a:off x="-4109936" y="0"/>
            <a:ext cx="14285864" cy="2691317"/>
            <a:chOff x="0" y="0"/>
            <a:chExt cx="793848" cy="149553"/>
          </a:xfrm>
        </p:grpSpPr>
        <p:sp>
          <p:nvSpPr>
            <p:cNvPr id="48" name="Freeform 3">
              <a:extLst>
                <a:ext uri="{FF2B5EF4-FFF2-40B4-BE49-F238E27FC236}">
                  <a16:creationId xmlns:a16="http://schemas.microsoft.com/office/drawing/2014/main" id="{85FA6201-1626-3CB1-29BA-6799989FDF0A}"/>
                </a:ext>
              </a:extLst>
            </p:cNvPr>
            <p:cNvSpPr/>
            <p:nvPr/>
          </p:nvSpPr>
          <p:spPr>
            <a:xfrm>
              <a:off x="0" y="0"/>
              <a:ext cx="793848" cy="149553"/>
            </a:xfrm>
            <a:custGeom>
              <a:avLst/>
              <a:gdLst/>
              <a:ahLst/>
              <a:cxnLst/>
              <a:rect l="l" t="t" r="r" b="b"/>
              <a:pathLst>
                <a:path w="793848" h="149553">
                  <a:moveTo>
                    <a:pt x="203200" y="0"/>
                  </a:moveTo>
                  <a:lnTo>
                    <a:pt x="590648" y="0"/>
                  </a:lnTo>
                  <a:lnTo>
                    <a:pt x="793848" y="149553"/>
                  </a:lnTo>
                  <a:lnTo>
                    <a:pt x="0" y="149553"/>
                  </a:lnTo>
                  <a:lnTo>
                    <a:pt x="203200" y="0"/>
                  </a:lnTo>
                  <a:close/>
                </a:path>
              </a:pathLst>
            </a:custGeom>
            <a:solidFill>
              <a:srgbClr val="122A6B"/>
            </a:solidFill>
          </p:spPr>
          <p:txBody>
            <a:bodyPr/>
            <a:lstStyle/>
            <a:p>
              <a:endParaRPr lang="en-US"/>
            </a:p>
          </p:txBody>
        </p:sp>
        <p:sp>
          <p:nvSpPr>
            <p:cNvPr id="49" name="TextBox 4">
              <a:extLst>
                <a:ext uri="{FF2B5EF4-FFF2-40B4-BE49-F238E27FC236}">
                  <a16:creationId xmlns:a16="http://schemas.microsoft.com/office/drawing/2014/main" id="{2557F9F4-9633-88BE-782E-E3527361C3B0}"/>
                </a:ext>
              </a:extLst>
            </p:cNvPr>
            <p:cNvSpPr txBox="1"/>
            <p:nvPr/>
          </p:nvSpPr>
          <p:spPr>
            <a:xfrm>
              <a:off x="127000" y="-38100"/>
              <a:ext cx="539848" cy="187653"/>
            </a:xfrm>
            <a:prstGeom prst="rect">
              <a:avLst/>
            </a:prstGeom>
          </p:spPr>
          <p:txBody>
            <a:bodyPr lIns="50800" tIns="50800" rIns="50800" bIns="50800" rtlCol="0" anchor="ctr"/>
            <a:lstStyle/>
            <a:p>
              <a:pPr algn="ctr">
                <a:lnSpc>
                  <a:spcPts val="2100"/>
                </a:lnSpc>
              </a:pPr>
              <a:endParaRPr/>
            </a:p>
          </p:txBody>
        </p:sp>
      </p:grpSp>
      <p:sp>
        <p:nvSpPr>
          <p:cNvPr id="50" name="TextBox 5">
            <a:extLst>
              <a:ext uri="{FF2B5EF4-FFF2-40B4-BE49-F238E27FC236}">
                <a16:creationId xmlns:a16="http://schemas.microsoft.com/office/drawing/2014/main" id="{5D478E78-C7E9-F2B5-8D77-208B95902A82}"/>
              </a:ext>
            </a:extLst>
          </p:cNvPr>
          <p:cNvSpPr txBox="1"/>
          <p:nvPr/>
        </p:nvSpPr>
        <p:spPr>
          <a:xfrm>
            <a:off x="258699" y="469359"/>
            <a:ext cx="7560719" cy="1754711"/>
          </a:xfrm>
          <a:prstGeom prst="rect">
            <a:avLst/>
          </a:prstGeom>
        </p:spPr>
        <p:txBody>
          <a:bodyPr lIns="0" tIns="0" rIns="0" bIns="0" rtlCol="0" anchor="t">
            <a:spAutoFit/>
          </a:bodyPr>
          <a:lstStyle/>
          <a:p>
            <a:pPr algn="l">
              <a:lnSpc>
                <a:spcPts val="6960"/>
              </a:lnSpc>
            </a:pPr>
            <a:r>
              <a:rPr lang="en-US" sz="5800" b="1" dirty="0">
                <a:solidFill>
                  <a:srgbClr val="FFFFFF"/>
                </a:solidFill>
                <a:latin typeface="Montserrat Bold"/>
                <a:ea typeface="Montserrat Bold"/>
                <a:cs typeface="Montserrat Bold"/>
                <a:sym typeface="Montserrat Bold"/>
              </a:rPr>
              <a:t>NEXT STEPS AFTER </a:t>
            </a:r>
            <a:r>
              <a:rPr lang="en-US" sz="5800" dirty="0">
                <a:solidFill>
                  <a:srgbClr val="FFFFFF"/>
                </a:solidFill>
                <a:latin typeface="Montserrat" panose="00000500000000000000" pitchFamily="2" charset="0"/>
                <a:ea typeface="Montserrat Bold"/>
                <a:cs typeface="Montserrat Bold"/>
                <a:sym typeface="Montserrat Bold"/>
              </a:rPr>
              <a:t>YOU APPLY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4109936" y="0"/>
            <a:ext cx="14285864" cy="2691317"/>
            <a:chOff x="0" y="0"/>
            <a:chExt cx="793848" cy="149553"/>
          </a:xfrm>
        </p:grpSpPr>
        <p:sp>
          <p:nvSpPr>
            <p:cNvPr id="3" name="Freeform 3"/>
            <p:cNvSpPr/>
            <p:nvPr/>
          </p:nvSpPr>
          <p:spPr>
            <a:xfrm>
              <a:off x="0" y="0"/>
              <a:ext cx="793848" cy="149553"/>
            </a:xfrm>
            <a:custGeom>
              <a:avLst/>
              <a:gdLst/>
              <a:ahLst/>
              <a:cxnLst/>
              <a:rect l="l" t="t" r="r" b="b"/>
              <a:pathLst>
                <a:path w="793848" h="149553">
                  <a:moveTo>
                    <a:pt x="203200" y="0"/>
                  </a:moveTo>
                  <a:lnTo>
                    <a:pt x="590648" y="0"/>
                  </a:lnTo>
                  <a:lnTo>
                    <a:pt x="793848" y="149553"/>
                  </a:lnTo>
                  <a:lnTo>
                    <a:pt x="0" y="149553"/>
                  </a:lnTo>
                  <a:lnTo>
                    <a:pt x="203200" y="0"/>
                  </a:lnTo>
                  <a:close/>
                </a:path>
              </a:pathLst>
            </a:custGeom>
            <a:solidFill>
              <a:srgbClr val="122A6B"/>
            </a:solidFill>
          </p:spPr>
          <p:txBody>
            <a:bodyPr/>
            <a:lstStyle/>
            <a:p>
              <a:endParaRPr lang="en-US"/>
            </a:p>
          </p:txBody>
        </p:sp>
        <p:sp>
          <p:nvSpPr>
            <p:cNvPr id="4" name="TextBox 4"/>
            <p:cNvSpPr txBox="1"/>
            <p:nvPr/>
          </p:nvSpPr>
          <p:spPr>
            <a:xfrm>
              <a:off x="127000" y="-38100"/>
              <a:ext cx="539848" cy="187653"/>
            </a:xfrm>
            <a:prstGeom prst="rect">
              <a:avLst/>
            </a:prstGeom>
          </p:spPr>
          <p:txBody>
            <a:bodyPr lIns="50800" tIns="50800" rIns="50800" bIns="50800" rtlCol="0" anchor="ctr"/>
            <a:lstStyle/>
            <a:p>
              <a:pPr algn="ctr">
                <a:lnSpc>
                  <a:spcPts val="2100"/>
                </a:lnSpc>
              </a:pPr>
              <a:endParaRPr/>
            </a:p>
          </p:txBody>
        </p:sp>
      </p:grpSp>
      <p:sp>
        <p:nvSpPr>
          <p:cNvPr id="5" name="Freeform 5"/>
          <p:cNvSpPr/>
          <p:nvPr/>
        </p:nvSpPr>
        <p:spPr>
          <a:xfrm>
            <a:off x="1014293" y="3248050"/>
            <a:ext cx="2042536" cy="1883811"/>
          </a:xfrm>
          <a:custGeom>
            <a:avLst/>
            <a:gdLst/>
            <a:ahLst/>
            <a:cxnLst/>
            <a:rect l="l" t="t" r="r" b="b"/>
            <a:pathLst>
              <a:path w="2042536" h="1883811">
                <a:moveTo>
                  <a:pt x="0" y="0"/>
                </a:moveTo>
                <a:lnTo>
                  <a:pt x="2042536" y="0"/>
                </a:lnTo>
                <a:lnTo>
                  <a:pt x="2042536" y="1883811"/>
                </a:lnTo>
                <a:lnTo>
                  <a:pt x="0" y="1883811"/>
                </a:lnTo>
                <a:lnTo>
                  <a:pt x="0" y="0"/>
                </a:lnTo>
                <a:close/>
              </a:path>
            </a:pathLst>
          </a:custGeom>
          <a:blipFill>
            <a:blip r:embed="rId2"/>
            <a:stretch>
              <a:fillRect l="-76274" r="-47984" b="-71423"/>
            </a:stretch>
          </a:blipFill>
          <a:ln w="38100" cap="sq">
            <a:solidFill>
              <a:srgbClr val="122A6B"/>
            </a:solidFill>
            <a:prstDash val="solid"/>
            <a:miter/>
          </a:ln>
        </p:spPr>
        <p:txBody>
          <a:bodyPr/>
          <a:lstStyle/>
          <a:p>
            <a:endParaRPr lang="en-US"/>
          </a:p>
        </p:txBody>
      </p:sp>
      <p:sp>
        <p:nvSpPr>
          <p:cNvPr id="6" name="AutoShape 6"/>
          <p:cNvSpPr/>
          <p:nvPr/>
        </p:nvSpPr>
        <p:spPr>
          <a:xfrm flipV="1">
            <a:off x="2085279" y="5093843"/>
            <a:ext cx="0" cy="1058198"/>
          </a:xfrm>
          <a:prstGeom prst="line">
            <a:avLst/>
          </a:prstGeom>
          <a:ln w="38100" cap="flat">
            <a:solidFill>
              <a:srgbClr val="122A6B"/>
            </a:solidFill>
            <a:prstDash val="solid"/>
            <a:headEnd type="none" w="sm" len="sm"/>
            <a:tailEnd type="none" w="sm" len="sm"/>
          </a:ln>
        </p:spPr>
        <p:txBody>
          <a:bodyPr/>
          <a:lstStyle/>
          <a:p>
            <a:endParaRPr lang="en-US"/>
          </a:p>
        </p:txBody>
      </p:sp>
      <p:grpSp>
        <p:nvGrpSpPr>
          <p:cNvPr id="7" name="Group 7"/>
          <p:cNvGrpSpPr/>
          <p:nvPr/>
        </p:nvGrpSpPr>
        <p:grpSpPr>
          <a:xfrm>
            <a:off x="3925468" y="5869955"/>
            <a:ext cx="1988466" cy="2232142"/>
            <a:chOff x="0" y="0"/>
            <a:chExt cx="523711" cy="587889"/>
          </a:xfrm>
        </p:grpSpPr>
        <p:sp>
          <p:nvSpPr>
            <p:cNvPr id="8" name="Freeform 8"/>
            <p:cNvSpPr/>
            <p:nvPr/>
          </p:nvSpPr>
          <p:spPr>
            <a:xfrm>
              <a:off x="0" y="0"/>
              <a:ext cx="523711" cy="587889"/>
            </a:xfrm>
            <a:custGeom>
              <a:avLst/>
              <a:gdLst/>
              <a:ahLst/>
              <a:cxnLst/>
              <a:rect l="l" t="t" r="r" b="b"/>
              <a:pathLst>
                <a:path w="523711" h="587889">
                  <a:moveTo>
                    <a:pt x="0" y="0"/>
                  </a:moveTo>
                  <a:lnTo>
                    <a:pt x="523711" y="0"/>
                  </a:lnTo>
                  <a:lnTo>
                    <a:pt x="523711" y="587889"/>
                  </a:lnTo>
                  <a:lnTo>
                    <a:pt x="0" y="587889"/>
                  </a:lnTo>
                  <a:close/>
                </a:path>
              </a:pathLst>
            </a:custGeom>
            <a:solidFill>
              <a:srgbClr val="122A6B"/>
            </a:solidFill>
          </p:spPr>
          <p:txBody>
            <a:bodyPr/>
            <a:lstStyle/>
            <a:p>
              <a:endParaRPr lang="en-US"/>
            </a:p>
          </p:txBody>
        </p:sp>
        <p:sp>
          <p:nvSpPr>
            <p:cNvPr id="9" name="TextBox 9"/>
            <p:cNvSpPr txBox="1"/>
            <p:nvPr/>
          </p:nvSpPr>
          <p:spPr>
            <a:xfrm>
              <a:off x="0" y="-47625"/>
              <a:ext cx="523711" cy="635514"/>
            </a:xfrm>
            <a:prstGeom prst="rect">
              <a:avLst/>
            </a:prstGeom>
          </p:spPr>
          <p:txBody>
            <a:bodyPr lIns="50800" tIns="50800" rIns="50800" bIns="50800" rtlCol="0" anchor="ctr"/>
            <a:lstStyle/>
            <a:p>
              <a:pPr algn="ctr">
                <a:lnSpc>
                  <a:spcPts val="3232"/>
                </a:lnSpc>
              </a:pPr>
              <a:endParaRPr/>
            </a:p>
          </p:txBody>
        </p:sp>
      </p:grpSp>
      <p:sp>
        <p:nvSpPr>
          <p:cNvPr id="10" name="AutoShape 10"/>
          <p:cNvSpPr/>
          <p:nvPr/>
        </p:nvSpPr>
        <p:spPr>
          <a:xfrm flipV="1">
            <a:off x="4919701" y="5093843"/>
            <a:ext cx="0" cy="1163804"/>
          </a:xfrm>
          <a:prstGeom prst="line">
            <a:avLst/>
          </a:prstGeom>
          <a:ln w="38100" cap="flat">
            <a:solidFill>
              <a:srgbClr val="122A6B"/>
            </a:solidFill>
            <a:prstDash val="solid"/>
            <a:headEnd type="none" w="sm" len="sm"/>
            <a:tailEnd type="none" w="sm" len="sm"/>
          </a:ln>
        </p:spPr>
        <p:txBody>
          <a:bodyPr/>
          <a:lstStyle/>
          <a:p>
            <a:endParaRPr lang="en-US"/>
          </a:p>
        </p:txBody>
      </p:sp>
      <p:grpSp>
        <p:nvGrpSpPr>
          <p:cNvPr id="11" name="Group 11"/>
          <p:cNvGrpSpPr/>
          <p:nvPr/>
        </p:nvGrpSpPr>
        <p:grpSpPr>
          <a:xfrm>
            <a:off x="1093757" y="5869955"/>
            <a:ext cx="1988466" cy="2232142"/>
            <a:chOff x="0" y="0"/>
            <a:chExt cx="523711" cy="587889"/>
          </a:xfrm>
        </p:grpSpPr>
        <p:sp>
          <p:nvSpPr>
            <p:cNvPr id="12" name="Freeform 12"/>
            <p:cNvSpPr/>
            <p:nvPr/>
          </p:nvSpPr>
          <p:spPr>
            <a:xfrm>
              <a:off x="0" y="0"/>
              <a:ext cx="523711" cy="587889"/>
            </a:xfrm>
            <a:custGeom>
              <a:avLst/>
              <a:gdLst/>
              <a:ahLst/>
              <a:cxnLst/>
              <a:rect l="l" t="t" r="r" b="b"/>
              <a:pathLst>
                <a:path w="523711" h="587889">
                  <a:moveTo>
                    <a:pt x="0" y="0"/>
                  </a:moveTo>
                  <a:lnTo>
                    <a:pt x="523711" y="0"/>
                  </a:lnTo>
                  <a:lnTo>
                    <a:pt x="523711" y="587889"/>
                  </a:lnTo>
                  <a:lnTo>
                    <a:pt x="0" y="587889"/>
                  </a:lnTo>
                  <a:close/>
                </a:path>
              </a:pathLst>
            </a:custGeom>
            <a:solidFill>
              <a:srgbClr val="122A6B"/>
            </a:solidFill>
          </p:spPr>
          <p:txBody>
            <a:bodyPr/>
            <a:lstStyle/>
            <a:p>
              <a:endParaRPr lang="en-US"/>
            </a:p>
          </p:txBody>
        </p:sp>
        <p:sp>
          <p:nvSpPr>
            <p:cNvPr id="13" name="TextBox 13"/>
            <p:cNvSpPr txBox="1"/>
            <p:nvPr/>
          </p:nvSpPr>
          <p:spPr>
            <a:xfrm>
              <a:off x="0" y="-47625"/>
              <a:ext cx="523711" cy="635514"/>
            </a:xfrm>
            <a:prstGeom prst="rect">
              <a:avLst/>
            </a:prstGeom>
          </p:spPr>
          <p:txBody>
            <a:bodyPr lIns="50800" tIns="50800" rIns="50800" bIns="50800" rtlCol="0" anchor="ctr"/>
            <a:lstStyle/>
            <a:p>
              <a:pPr algn="ctr">
                <a:lnSpc>
                  <a:spcPts val="3232"/>
                </a:lnSpc>
              </a:pPr>
              <a:endParaRPr/>
            </a:p>
          </p:txBody>
        </p:sp>
      </p:grpSp>
      <p:sp>
        <p:nvSpPr>
          <p:cNvPr id="14" name="TextBox 14"/>
          <p:cNvSpPr txBox="1"/>
          <p:nvPr/>
        </p:nvSpPr>
        <p:spPr>
          <a:xfrm>
            <a:off x="248532" y="561208"/>
            <a:ext cx="7560719" cy="1590179"/>
          </a:xfrm>
          <a:prstGeom prst="rect">
            <a:avLst/>
          </a:prstGeom>
        </p:spPr>
        <p:txBody>
          <a:bodyPr lIns="0" tIns="0" rIns="0" bIns="0" rtlCol="0" anchor="t">
            <a:spAutoFit/>
          </a:bodyPr>
          <a:lstStyle/>
          <a:p>
            <a:pPr algn="l">
              <a:lnSpc>
                <a:spcPts val="6240"/>
              </a:lnSpc>
            </a:pPr>
            <a:r>
              <a:rPr lang="en-US" sz="6000" b="1" dirty="0">
                <a:solidFill>
                  <a:srgbClr val="FFFFFF"/>
                </a:solidFill>
                <a:latin typeface="Montserrat"/>
                <a:ea typeface="Montserrat Bold"/>
                <a:cs typeface="Montserrat Bold"/>
                <a:sym typeface="Montserrat"/>
              </a:rPr>
              <a:t>PROGRAM</a:t>
            </a:r>
            <a:r>
              <a:rPr lang="en-US" sz="6000" b="1" dirty="0">
                <a:solidFill>
                  <a:srgbClr val="FFFFFF"/>
                </a:solidFill>
                <a:latin typeface="Montserrat Bold"/>
                <a:ea typeface="Montserrat Bold"/>
                <a:cs typeface="Montserrat Bold"/>
                <a:sym typeface="Montserrat Bold"/>
              </a:rPr>
              <a:t> </a:t>
            </a:r>
            <a:r>
              <a:rPr lang="en-US" sz="6000" dirty="0">
                <a:solidFill>
                  <a:srgbClr val="FFFFFF"/>
                </a:solidFill>
                <a:latin typeface="Montserrat" panose="00000500000000000000" pitchFamily="2" charset="0"/>
                <a:ea typeface="Montserrat Bold"/>
                <a:cs typeface="Montserrat Bold"/>
                <a:sym typeface="Montserrat Bold"/>
              </a:rPr>
              <a:t>TIMELINE</a:t>
            </a:r>
          </a:p>
        </p:txBody>
      </p:sp>
      <p:sp>
        <p:nvSpPr>
          <p:cNvPr id="15" name="TextBox 15"/>
          <p:cNvSpPr txBox="1"/>
          <p:nvPr/>
        </p:nvSpPr>
        <p:spPr>
          <a:xfrm>
            <a:off x="1317617" y="3762075"/>
            <a:ext cx="1435887" cy="808136"/>
          </a:xfrm>
          <a:prstGeom prst="rect">
            <a:avLst/>
          </a:prstGeom>
        </p:spPr>
        <p:txBody>
          <a:bodyPr lIns="0" tIns="0" rIns="0" bIns="0" rtlCol="0" anchor="t">
            <a:spAutoFit/>
          </a:bodyPr>
          <a:lstStyle/>
          <a:p>
            <a:pPr algn="ctr">
              <a:lnSpc>
                <a:spcPts val="3232"/>
              </a:lnSpc>
              <a:spcBef>
                <a:spcPct val="0"/>
              </a:spcBef>
            </a:pPr>
            <a:r>
              <a:rPr lang="en-US" sz="2308" b="1">
                <a:solidFill>
                  <a:srgbClr val="122A6B"/>
                </a:solidFill>
                <a:latin typeface="Montserrat Bold"/>
                <a:ea typeface="Montserrat Bold"/>
                <a:cs typeface="Montserrat Bold"/>
                <a:sym typeface="Montserrat Bold"/>
              </a:rPr>
              <a:t>February 2026</a:t>
            </a:r>
          </a:p>
        </p:txBody>
      </p:sp>
      <p:sp>
        <p:nvSpPr>
          <p:cNvPr id="16" name="TextBox 16"/>
          <p:cNvSpPr txBox="1"/>
          <p:nvPr/>
        </p:nvSpPr>
        <p:spPr>
          <a:xfrm>
            <a:off x="1198760" y="6381851"/>
            <a:ext cx="1778460" cy="775212"/>
          </a:xfrm>
          <a:prstGeom prst="rect">
            <a:avLst/>
          </a:prstGeom>
        </p:spPr>
        <p:txBody>
          <a:bodyPr lIns="0" tIns="0" rIns="0" bIns="0" rtlCol="0" anchor="t">
            <a:spAutoFit/>
          </a:bodyPr>
          <a:lstStyle/>
          <a:p>
            <a:pPr algn="ctr">
              <a:lnSpc>
                <a:spcPts val="3232"/>
              </a:lnSpc>
              <a:spcBef>
                <a:spcPct val="0"/>
              </a:spcBef>
            </a:pPr>
            <a:r>
              <a:rPr lang="en-US" b="1">
                <a:solidFill>
                  <a:srgbClr val="FFFFFF"/>
                </a:solidFill>
                <a:latin typeface="Montserrat Bold"/>
                <a:ea typeface="Montserrat Bold"/>
                <a:cs typeface="Montserrat Bold"/>
                <a:sym typeface="Montserrat Bold"/>
              </a:rPr>
              <a:t>Application period opened</a:t>
            </a:r>
          </a:p>
        </p:txBody>
      </p:sp>
      <p:sp>
        <p:nvSpPr>
          <p:cNvPr id="17" name="Freeform 17"/>
          <p:cNvSpPr/>
          <p:nvPr/>
        </p:nvSpPr>
        <p:spPr>
          <a:xfrm>
            <a:off x="6666409" y="3183021"/>
            <a:ext cx="2042536" cy="1910822"/>
          </a:xfrm>
          <a:custGeom>
            <a:avLst/>
            <a:gdLst/>
            <a:ahLst/>
            <a:cxnLst/>
            <a:rect l="l" t="t" r="r" b="b"/>
            <a:pathLst>
              <a:path w="2042536" h="1910822">
                <a:moveTo>
                  <a:pt x="0" y="0"/>
                </a:moveTo>
                <a:lnTo>
                  <a:pt x="2042536" y="0"/>
                </a:lnTo>
                <a:lnTo>
                  <a:pt x="2042536" y="1910822"/>
                </a:lnTo>
                <a:lnTo>
                  <a:pt x="0" y="1910822"/>
                </a:lnTo>
                <a:lnTo>
                  <a:pt x="0" y="0"/>
                </a:lnTo>
                <a:close/>
              </a:path>
            </a:pathLst>
          </a:custGeom>
          <a:blipFill>
            <a:blip r:embed="rId2"/>
            <a:stretch>
              <a:fillRect l="-78084" r="-49389" b="-71423"/>
            </a:stretch>
          </a:blipFill>
          <a:ln w="38100" cap="sq">
            <a:solidFill>
              <a:srgbClr val="122A6B"/>
            </a:solidFill>
            <a:prstDash val="solid"/>
            <a:miter/>
          </a:ln>
        </p:spPr>
        <p:txBody>
          <a:bodyPr/>
          <a:lstStyle/>
          <a:p>
            <a:endParaRPr lang="en-US"/>
          </a:p>
        </p:txBody>
      </p:sp>
      <p:sp>
        <p:nvSpPr>
          <p:cNvPr id="18" name="TextBox 18"/>
          <p:cNvSpPr txBox="1"/>
          <p:nvPr/>
        </p:nvSpPr>
        <p:spPr>
          <a:xfrm>
            <a:off x="7131209" y="3668471"/>
            <a:ext cx="1289036" cy="1217711"/>
          </a:xfrm>
          <a:prstGeom prst="rect">
            <a:avLst/>
          </a:prstGeom>
        </p:spPr>
        <p:txBody>
          <a:bodyPr wrap="square" lIns="0" tIns="0" rIns="0" bIns="0" rtlCol="0" anchor="t">
            <a:spAutoFit/>
          </a:bodyPr>
          <a:lstStyle/>
          <a:p>
            <a:pPr algn="ctr">
              <a:lnSpc>
                <a:spcPts val="3232"/>
              </a:lnSpc>
            </a:pPr>
            <a:r>
              <a:rPr lang="en-US" sz="2308" b="1" dirty="0">
                <a:solidFill>
                  <a:srgbClr val="122A6B"/>
                </a:solidFill>
                <a:latin typeface="Montserrat Bold"/>
                <a:ea typeface="Montserrat Bold"/>
                <a:cs typeface="Montserrat Bold"/>
                <a:sym typeface="Montserrat Bold"/>
              </a:rPr>
              <a:t>July &amp; </a:t>
            </a:r>
          </a:p>
          <a:p>
            <a:pPr algn="ctr">
              <a:lnSpc>
                <a:spcPts val="3232"/>
              </a:lnSpc>
            </a:pPr>
            <a:r>
              <a:rPr lang="en-US" sz="2308" b="1" dirty="0">
                <a:solidFill>
                  <a:srgbClr val="122A6B"/>
                </a:solidFill>
                <a:latin typeface="Montserrat Bold"/>
                <a:ea typeface="Montserrat Bold"/>
                <a:cs typeface="Montserrat Bold"/>
                <a:sym typeface="Montserrat Bold"/>
              </a:rPr>
              <a:t>August</a:t>
            </a:r>
          </a:p>
          <a:p>
            <a:pPr algn="ctr">
              <a:lnSpc>
                <a:spcPts val="3232"/>
              </a:lnSpc>
              <a:spcBef>
                <a:spcPct val="0"/>
              </a:spcBef>
            </a:pPr>
            <a:r>
              <a:rPr lang="en-US" sz="2308" b="1" dirty="0">
                <a:solidFill>
                  <a:srgbClr val="122A6B"/>
                </a:solidFill>
                <a:latin typeface="Montserrat Bold"/>
                <a:ea typeface="Montserrat Bold"/>
                <a:cs typeface="Montserrat Bold"/>
                <a:sym typeface="Montserrat Bold"/>
              </a:rPr>
              <a:t>2026</a:t>
            </a:r>
          </a:p>
        </p:txBody>
      </p:sp>
      <p:sp>
        <p:nvSpPr>
          <p:cNvPr id="19" name="TextBox 19"/>
          <p:cNvSpPr txBox="1"/>
          <p:nvPr/>
        </p:nvSpPr>
        <p:spPr>
          <a:xfrm>
            <a:off x="3985400" y="6362883"/>
            <a:ext cx="1868602" cy="935136"/>
          </a:xfrm>
          <a:prstGeom prst="rect">
            <a:avLst/>
          </a:prstGeom>
        </p:spPr>
        <p:txBody>
          <a:bodyPr lIns="0" tIns="0" rIns="0" bIns="0" rtlCol="0" anchor="t">
            <a:spAutoFit/>
          </a:bodyPr>
          <a:lstStyle/>
          <a:p>
            <a:pPr algn="ctr">
              <a:lnSpc>
                <a:spcPts val="2532"/>
              </a:lnSpc>
            </a:pPr>
            <a:r>
              <a:rPr lang="en-US" b="1">
                <a:solidFill>
                  <a:srgbClr val="FFFFFF"/>
                </a:solidFill>
                <a:latin typeface="Montserrat Bold"/>
                <a:ea typeface="Montserrat Bold"/>
                <a:cs typeface="Montserrat Bold"/>
                <a:sym typeface="Montserrat Bold"/>
              </a:rPr>
              <a:t>Environmental </a:t>
            </a:r>
          </a:p>
          <a:p>
            <a:pPr algn="ctr">
              <a:lnSpc>
                <a:spcPts val="2532"/>
              </a:lnSpc>
              <a:spcBef>
                <a:spcPct val="0"/>
              </a:spcBef>
            </a:pPr>
            <a:r>
              <a:rPr lang="en-US" b="1">
                <a:solidFill>
                  <a:srgbClr val="FFFFFF"/>
                </a:solidFill>
                <a:latin typeface="Montserrat Bold"/>
                <a:ea typeface="Montserrat Bold"/>
                <a:cs typeface="Montserrat Bold"/>
                <a:sym typeface="Montserrat Bold"/>
              </a:rPr>
              <a:t>Review Tier 1 Complete</a:t>
            </a:r>
          </a:p>
        </p:txBody>
      </p:sp>
      <p:sp>
        <p:nvSpPr>
          <p:cNvPr id="20" name="Freeform 20"/>
          <p:cNvSpPr/>
          <p:nvPr/>
        </p:nvSpPr>
        <p:spPr>
          <a:xfrm>
            <a:off x="3827855" y="3219557"/>
            <a:ext cx="2042536" cy="1910822"/>
          </a:xfrm>
          <a:custGeom>
            <a:avLst/>
            <a:gdLst/>
            <a:ahLst/>
            <a:cxnLst/>
            <a:rect l="l" t="t" r="r" b="b"/>
            <a:pathLst>
              <a:path w="2042536" h="1910822">
                <a:moveTo>
                  <a:pt x="0" y="0"/>
                </a:moveTo>
                <a:lnTo>
                  <a:pt x="2042536" y="0"/>
                </a:lnTo>
                <a:lnTo>
                  <a:pt x="2042536" y="1910822"/>
                </a:lnTo>
                <a:lnTo>
                  <a:pt x="0" y="1910822"/>
                </a:lnTo>
                <a:lnTo>
                  <a:pt x="0" y="0"/>
                </a:lnTo>
                <a:close/>
              </a:path>
            </a:pathLst>
          </a:custGeom>
          <a:blipFill>
            <a:blip r:embed="rId2"/>
            <a:stretch>
              <a:fillRect l="-78084" r="-49389" b="-71423"/>
            </a:stretch>
          </a:blipFill>
          <a:ln w="38100" cap="sq">
            <a:solidFill>
              <a:srgbClr val="122A6B"/>
            </a:solidFill>
            <a:prstDash val="solid"/>
            <a:miter/>
          </a:ln>
        </p:spPr>
        <p:txBody>
          <a:bodyPr/>
          <a:lstStyle/>
          <a:p>
            <a:endParaRPr lang="en-US"/>
          </a:p>
        </p:txBody>
      </p:sp>
      <p:sp>
        <p:nvSpPr>
          <p:cNvPr id="21" name="TextBox 21"/>
          <p:cNvSpPr txBox="1"/>
          <p:nvPr/>
        </p:nvSpPr>
        <p:spPr>
          <a:xfrm>
            <a:off x="4441069" y="3733582"/>
            <a:ext cx="901215" cy="808136"/>
          </a:xfrm>
          <a:prstGeom prst="rect">
            <a:avLst/>
          </a:prstGeom>
        </p:spPr>
        <p:txBody>
          <a:bodyPr wrap="square" lIns="0" tIns="0" rIns="0" bIns="0" rtlCol="0" anchor="t">
            <a:spAutoFit/>
          </a:bodyPr>
          <a:lstStyle/>
          <a:p>
            <a:pPr algn="ctr">
              <a:lnSpc>
                <a:spcPts val="3232"/>
              </a:lnSpc>
            </a:pPr>
            <a:r>
              <a:rPr lang="en-US" sz="2308" b="1" dirty="0">
                <a:solidFill>
                  <a:srgbClr val="122A6B"/>
                </a:solidFill>
                <a:latin typeface="Montserrat Bold"/>
                <a:ea typeface="Montserrat Bold"/>
                <a:cs typeface="Montserrat Bold"/>
                <a:sym typeface="Montserrat Bold"/>
              </a:rPr>
              <a:t>June</a:t>
            </a:r>
          </a:p>
          <a:p>
            <a:pPr algn="ctr">
              <a:lnSpc>
                <a:spcPts val="3232"/>
              </a:lnSpc>
              <a:spcBef>
                <a:spcPct val="0"/>
              </a:spcBef>
            </a:pPr>
            <a:r>
              <a:rPr lang="en-US" sz="2308" b="1" dirty="0">
                <a:solidFill>
                  <a:srgbClr val="122A6B"/>
                </a:solidFill>
                <a:latin typeface="Montserrat Bold"/>
                <a:ea typeface="Montserrat Bold"/>
                <a:cs typeface="Montserrat Bold"/>
                <a:sym typeface="Montserrat Bold"/>
              </a:rPr>
              <a:t> 2026</a:t>
            </a:r>
          </a:p>
        </p:txBody>
      </p:sp>
      <p:grpSp>
        <p:nvGrpSpPr>
          <p:cNvPr id="22" name="Group 22"/>
          <p:cNvGrpSpPr/>
          <p:nvPr/>
        </p:nvGrpSpPr>
        <p:grpSpPr>
          <a:xfrm>
            <a:off x="6685423" y="5860430"/>
            <a:ext cx="1988466" cy="2232142"/>
            <a:chOff x="0" y="0"/>
            <a:chExt cx="523711" cy="587889"/>
          </a:xfrm>
        </p:grpSpPr>
        <p:sp>
          <p:nvSpPr>
            <p:cNvPr id="23" name="Freeform 23"/>
            <p:cNvSpPr/>
            <p:nvPr/>
          </p:nvSpPr>
          <p:spPr>
            <a:xfrm>
              <a:off x="0" y="0"/>
              <a:ext cx="523711" cy="587889"/>
            </a:xfrm>
            <a:custGeom>
              <a:avLst/>
              <a:gdLst/>
              <a:ahLst/>
              <a:cxnLst/>
              <a:rect l="l" t="t" r="r" b="b"/>
              <a:pathLst>
                <a:path w="523711" h="587889">
                  <a:moveTo>
                    <a:pt x="0" y="0"/>
                  </a:moveTo>
                  <a:lnTo>
                    <a:pt x="523711" y="0"/>
                  </a:lnTo>
                  <a:lnTo>
                    <a:pt x="523711" y="587889"/>
                  </a:lnTo>
                  <a:lnTo>
                    <a:pt x="0" y="587889"/>
                  </a:lnTo>
                  <a:close/>
                </a:path>
              </a:pathLst>
            </a:custGeom>
            <a:solidFill>
              <a:srgbClr val="122A6B"/>
            </a:solidFill>
          </p:spPr>
          <p:txBody>
            <a:bodyPr/>
            <a:lstStyle/>
            <a:p>
              <a:endParaRPr lang="en-US"/>
            </a:p>
          </p:txBody>
        </p:sp>
        <p:sp>
          <p:nvSpPr>
            <p:cNvPr id="24" name="TextBox 24"/>
            <p:cNvSpPr txBox="1"/>
            <p:nvPr/>
          </p:nvSpPr>
          <p:spPr>
            <a:xfrm>
              <a:off x="0" y="-47625"/>
              <a:ext cx="523711" cy="635514"/>
            </a:xfrm>
            <a:prstGeom prst="rect">
              <a:avLst/>
            </a:prstGeom>
          </p:spPr>
          <p:txBody>
            <a:bodyPr lIns="50800" tIns="50800" rIns="50800" bIns="50800" rtlCol="0" anchor="ctr"/>
            <a:lstStyle/>
            <a:p>
              <a:pPr algn="ctr">
                <a:lnSpc>
                  <a:spcPts val="3232"/>
                </a:lnSpc>
              </a:pPr>
              <a:endParaRPr/>
            </a:p>
          </p:txBody>
        </p:sp>
      </p:grpSp>
      <p:sp>
        <p:nvSpPr>
          <p:cNvPr id="25" name="AutoShape 25"/>
          <p:cNvSpPr/>
          <p:nvPr/>
        </p:nvSpPr>
        <p:spPr>
          <a:xfrm flipV="1">
            <a:off x="7706727" y="5056918"/>
            <a:ext cx="0" cy="1163804"/>
          </a:xfrm>
          <a:prstGeom prst="line">
            <a:avLst/>
          </a:prstGeom>
          <a:ln w="38100" cap="flat">
            <a:solidFill>
              <a:srgbClr val="122A6B"/>
            </a:solidFill>
            <a:prstDash val="solid"/>
            <a:headEnd type="none" w="sm" len="sm"/>
            <a:tailEnd type="none" w="sm" len="sm"/>
          </a:ln>
        </p:spPr>
        <p:txBody>
          <a:bodyPr/>
          <a:lstStyle/>
          <a:p>
            <a:endParaRPr lang="en-US"/>
          </a:p>
        </p:txBody>
      </p:sp>
      <p:sp>
        <p:nvSpPr>
          <p:cNvPr id="26" name="TextBox 26"/>
          <p:cNvSpPr txBox="1"/>
          <p:nvPr/>
        </p:nvSpPr>
        <p:spPr>
          <a:xfrm>
            <a:off x="6745355" y="6353358"/>
            <a:ext cx="1868602" cy="1249461"/>
          </a:xfrm>
          <a:prstGeom prst="rect">
            <a:avLst/>
          </a:prstGeom>
        </p:spPr>
        <p:txBody>
          <a:bodyPr lIns="0" tIns="0" rIns="0" bIns="0" rtlCol="0" anchor="t">
            <a:spAutoFit/>
          </a:bodyPr>
          <a:lstStyle/>
          <a:p>
            <a:pPr algn="ctr">
              <a:lnSpc>
                <a:spcPts val="2532"/>
              </a:lnSpc>
              <a:spcBef>
                <a:spcPct val="0"/>
              </a:spcBef>
            </a:pPr>
            <a:r>
              <a:rPr lang="en-US" b="1">
                <a:solidFill>
                  <a:srgbClr val="FFFFFF"/>
                </a:solidFill>
                <a:latin typeface="Montserrat Bold"/>
                <a:ea typeface="Montserrat Bold"/>
                <a:cs typeface="Montserrat Bold"/>
                <a:sym typeface="Montserrat Bold"/>
              </a:rPr>
              <a:t>DHSEM Selects Vendors to Support HRP Activities</a:t>
            </a:r>
          </a:p>
        </p:txBody>
      </p:sp>
      <p:sp>
        <p:nvSpPr>
          <p:cNvPr id="27" name="Freeform 27"/>
          <p:cNvSpPr/>
          <p:nvPr/>
        </p:nvSpPr>
        <p:spPr>
          <a:xfrm>
            <a:off x="9461420" y="3192546"/>
            <a:ext cx="2042536" cy="1910822"/>
          </a:xfrm>
          <a:custGeom>
            <a:avLst/>
            <a:gdLst/>
            <a:ahLst/>
            <a:cxnLst/>
            <a:rect l="l" t="t" r="r" b="b"/>
            <a:pathLst>
              <a:path w="2042536" h="1910822">
                <a:moveTo>
                  <a:pt x="0" y="0"/>
                </a:moveTo>
                <a:lnTo>
                  <a:pt x="2042536" y="0"/>
                </a:lnTo>
                <a:lnTo>
                  <a:pt x="2042536" y="1910822"/>
                </a:lnTo>
                <a:lnTo>
                  <a:pt x="0" y="1910822"/>
                </a:lnTo>
                <a:lnTo>
                  <a:pt x="0" y="0"/>
                </a:lnTo>
                <a:close/>
              </a:path>
            </a:pathLst>
          </a:custGeom>
          <a:blipFill>
            <a:blip r:embed="rId2"/>
            <a:stretch>
              <a:fillRect l="-78084" r="-49389" b="-71423"/>
            </a:stretch>
          </a:blipFill>
          <a:ln w="38100" cap="sq">
            <a:solidFill>
              <a:srgbClr val="122A6B"/>
            </a:solidFill>
            <a:prstDash val="solid"/>
            <a:miter/>
          </a:ln>
        </p:spPr>
        <p:txBody>
          <a:bodyPr/>
          <a:lstStyle/>
          <a:p>
            <a:endParaRPr lang="en-US"/>
          </a:p>
        </p:txBody>
      </p:sp>
      <p:sp>
        <p:nvSpPr>
          <p:cNvPr id="28" name="TextBox 28"/>
          <p:cNvSpPr txBox="1"/>
          <p:nvPr/>
        </p:nvSpPr>
        <p:spPr>
          <a:xfrm>
            <a:off x="9631094" y="3677996"/>
            <a:ext cx="1777874" cy="808136"/>
          </a:xfrm>
          <a:prstGeom prst="rect">
            <a:avLst/>
          </a:prstGeom>
        </p:spPr>
        <p:txBody>
          <a:bodyPr wrap="square" lIns="0" tIns="0" rIns="0" bIns="0" rtlCol="0" anchor="t">
            <a:spAutoFit/>
          </a:bodyPr>
          <a:lstStyle/>
          <a:p>
            <a:pPr algn="ctr">
              <a:lnSpc>
                <a:spcPts val="3232"/>
              </a:lnSpc>
            </a:pPr>
            <a:r>
              <a:rPr lang="en-US" sz="2308" b="1" dirty="0">
                <a:solidFill>
                  <a:srgbClr val="122A6B"/>
                </a:solidFill>
                <a:latin typeface="Montserrat Bold"/>
                <a:ea typeface="Montserrat Bold"/>
                <a:cs typeface="Montserrat Bold"/>
                <a:sym typeface="Montserrat Bold"/>
              </a:rPr>
              <a:t>September</a:t>
            </a:r>
          </a:p>
          <a:p>
            <a:pPr algn="ctr">
              <a:lnSpc>
                <a:spcPts val="3232"/>
              </a:lnSpc>
              <a:spcBef>
                <a:spcPct val="0"/>
              </a:spcBef>
            </a:pPr>
            <a:r>
              <a:rPr lang="en-US" sz="2308" b="1" dirty="0">
                <a:solidFill>
                  <a:srgbClr val="122A6B"/>
                </a:solidFill>
                <a:latin typeface="Montserrat Bold"/>
                <a:ea typeface="Montserrat Bold"/>
                <a:cs typeface="Montserrat Bold"/>
                <a:sym typeface="Montserrat Bold"/>
              </a:rPr>
              <a:t>2026</a:t>
            </a:r>
          </a:p>
        </p:txBody>
      </p:sp>
      <p:grpSp>
        <p:nvGrpSpPr>
          <p:cNvPr id="29" name="Group 29"/>
          <p:cNvGrpSpPr/>
          <p:nvPr/>
        </p:nvGrpSpPr>
        <p:grpSpPr>
          <a:xfrm>
            <a:off x="9480434" y="5869955"/>
            <a:ext cx="1988466" cy="2232142"/>
            <a:chOff x="0" y="0"/>
            <a:chExt cx="523711" cy="587889"/>
          </a:xfrm>
        </p:grpSpPr>
        <p:sp>
          <p:nvSpPr>
            <p:cNvPr id="30" name="Freeform 30"/>
            <p:cNvSpPr/>
            <p:nvPr/>
          </p:nvSpPr>
          <p:spPr>
            <a:xfrm>
              <a:off x="0" y="0"/>
              <a:ext cx="523711" cy="587889"/>
            </a:xfrm>
            <a:custGeom>
              <a:avLst/>
              <a:gdLst/>
              <a:ahLst/>
              <a:cxnLst/>
              <a:rect l="l" t="t" r="r" b="b"/>
              <a:pathLst>
                <a:path w="523711" h="587889">
                  <a:moveTo>
                    <a:pt x="0" y="0"/>
                  </a:moveTo>
                  <a:lnTo>
                    <a:pt x="523711" y="0"/>
                  </a:lnTo>
                  <a:lnTo>
                    <a:pt x="523711" y="587889"/>
                  </a:lnTo>
                  <a:lnTo>
                    <a:pt x="0" y="587889"/>
                  </a:lnTo>
                  <a:close/>
                </a:path>
              </a:pathLst>
            </a:custGeom>
            <a:solidFill>
              <a:srgbClr val="122A6B"/>
            </a:solidFill>
          </p:spPr>
          <p:txBody>
            <a:bodyPr/>
            <a:lstStyle/>
            <a:p>
              <a:endParaRPr lang="en-US"/>
            </a:p>
          </p:txBody>
        </p:sp>
        <p:sp>
          <p:nvSpPr>
            <p:cNvPr id="31" name="TextBox 31"/>
            <p:cNvSpPr txBox="1"/>
            <p:nvPr/>
          </p:nvSpPr>
          <p:spPr>
            <a:xfrm>
              <a:off x="0" y="-47625"/>
              <a:ext cx="523711" cy="635514"/>
            </a:xfrm>
            <a:prstGeom prst="rect">
              <a:avLst/>
            </a:prstGeom>
          </p:spPr>
          <p:txBody>
            <a:bodyPr lIns="50800" tIns="50800" rIns="50800" bIns="50800" rtlCol="0" anchor="ctr"/>
            <a:lstStyle/>
            <a:p>
              <a:pPr algn="ctr">
                <a:lnSpc>
                  <a:spcPts val="3232"/>
                </a:lnSpc>
              </a:pPr>
              <a:endParaRPr/>
            </a:p>
          </p:txBody>
        </p:sp>
      </p:grpSp>
      <p:sp>
        <p:nvSpPr>
          <p:cNvPr id="32" name="AutoShape 32"/>
          <p:cNvSpPr/>
          <p:nvPr/>
        </p:nvSpPr>
        <p:spPr>
          <a:xfrm flipV="1">
            <a:off x="10501738" y="5103368"/>
            <a:ext cx="0" cy="1163804"/>
          </a:xfrm>
          <a:prstGeom prst="line">
            <a:avLst/>
          </a:prstGeom>
          <a:ln w="38100" cap="flat">
            <a:solidFill>
              <a:srgbClr val="122A6B"/>
            </a:solidFill>
            <a:prstDash val="solid"/>
            <a:headEnd type="none" w="sm" len="sm"/>
            <a:tailEnd type="none" w="sm" len="sm"/>
          </a:ln>
        </p:spPr>
        <p:txBody>
          <a:bodyPr/>
          <a:lstStyle/>
          <a:p>
            <a:endParaRPr lang="en-US"/>
          </a:p>
        </p:txBody>
      </p:sp>
      <p:grpSp>
        <p:nvGrpSpPr>
          <p:cNvPr id="33" name="Group 33"/>
          <p:cNvGrpSpPr/>
          <p:nvPr/>
        </p:nvGrpSpPr>
        <p:grpSpPr>
          <a:xfrm>
            <a:off x="12311735" y="5796411"/>
            <a:ext cx="1988466" cy="2232142"/>
            <a:chOff x="0" y="0"/>
            <a:chExt cx="523711" cy="587889"/>
          </a:xfrm>
        </p:grpSpPr>
        <p:sp>
          <p:nvSpPr>
            <p:cNvPr id="34" name="Freeform 34"/>
            <p:cNvSpPr/>
            <p:nvPr/>
          </p:nvSpPr>
          <p:spPr>
            <a:xfrm>
              <a:off x="0" y="0"/>
              <a:ext cx="523711" cy="587889"/>
            </a:xfrm>
            <a:custGeom>
              <a:avLst/>
              <a:gdLst/>
              <a:ahLst/>
              <a:cxnLst/>
              <a:rect l="l" t="t" r="r" b="b"/>
              <a:pathLst>
                <a:path w="523711" h="587889">
                  <a:moveTo>
                    <a:pt x="0" y="0"/>
                  </a:moveTo>
                  <a:lnTo>
                    <a:pt x="523711" y="0"/>
                  </a:lnTo>
                  <a:lnTo>
                    <a:pt x="523711" y="587889"/>
                  </a:lnTo>
                  <a:lnTo>
                    <a:pt x="0" y="587889"/>
                  </a:lnTo>
                  <a:close/>
                </a:path>
              </a:pathLst>
            </a:custGeom>
            <a:solidFill>
              <a:srgbClr val="122A6B"/>
            </a:solidFill>
          </p:spPr>
          <p:txBody>
            <a:bodyPr/>
            <a:lstStyle/>
            <a:p>
              <a:endParaRPr lang="en-US"/>
            </a:p>
          </p:txBody>
        </p:sp>
        <p:sp>
          <p:nvSpPr>
            <p:cNvPr id="35" name="TextBox 35"/>
            <p:cNvSpPr txBox="1"/>
            <p:nvPr/>
          </p:nvSpPr>
          <p:spPr>
            <a:xfrm>
              <a:off x="0" y="-47625"/>
              <a:ext cx="523711" cy="635514"/>
            </a:xfrm>
            <a:prstGeom prst="rect">
              <a:avLst/>
            </a:prstGeom>
          </p:spPr>
          <p:txBody>
            <a:bodyPr lIns="50800" tIns="50800" rIns="50800" bIns="50800" rtlCol="0" anchor="ctr"/>
            <a:lstStyle/>
            <a:p>
              <a:pPr algn="ctr">
                <a:lnSpc>
                  <a:spcPts val="3232"/>
                </a:lnSpc>
              </a:pPr>
              <a:endParaRPr/>
            </a:p>
          </p:txBody>
        </p:sp>
      </p:grpSp>
      <p:sp>
        <p:nvSpPr>
          <p:cNvPr id="36" name="TextBox 36"/>
          <p:cNvSpPr txBox="1"/>
          <p:nvPr/>
        </p:nvSpPr>
        <p:spPr>
          <a:xfrm>
            <a:off x="9525887" y="6329808"/>
            <a:ext cx="1868602" cy="935136"/>
          </a:xfrm>
          <a:prstGeom prst="rect">
            <a:avLst/>
          </a:prstGeom>
        </p:spPr>
        <p:txBody>
          <a:bodyPr lIns="0" tIns="0" rIns="0" bIns="0" rtlCol="0" anchor="t">
            <a:spAutoFit/>
          </a:bodyPr>
          <a:lstStyle/>
          <a:p>
            <a:pPr algn="ctr">
              <a:lnSpc>
                <a:spcPts val="2532"/>
              </a:lnSpc>
              <a:spcBef>
                <a:spcPct val="0"/>
              </a:spcBef>
            </a:pPr>
            <a:r>
              <a:rPr lang="en-US" b="1" dirty="0">
                <a:solidFill>
                  <a:srgbClr val="FFFFFF"/>
                </a:solidFill>
                <a:latin typeface="Montserrat Bold"/>
                <a:ea typeface="Montserrat Bold"/>
                <a:cs typeface="Montserrat Bold"/>
                <a:sym typeface="Montserrat Bold"/>
              </a:rPr>
              <a:t>Environmental Review Tier 2s Begin</a:t>
            </a:r>
          </a:p>
        </p:txBody>
      </p:sp>
      <p:sp>
        <p:nvSpPr>
          <p:cNvPr id="37" name="Freeform 37"/>
          <p:cNvSpPr/>
          <p:nvPr/>
        </p:nvSpPr>
        <p:spPr>
          <a:xfrm>
            <a:off x="12256431" y="3248132"/>
            <a:ext cx="2042536" cy="1910822"/>
          </a:xfrm>
          <a:custGeom>
            <a:avLst/>
            <a:gdLst/>
            <a:ahLst/>
            <a:cxnLst/>
            <a:rect l="l" t="t" r="r" b="b"/>
            <a:pathLst>
              <a:path w="2042536" h="1910822">
                <a:moveTo>
                  <a:pt x="0" y="0"/>
                </a:moveTo>
                <a:lnTo>
                  <a:pt x="2042537" y="0"/>
                </a:lnTo>
                <a:lnTo>
                  <a:pt x="2042537" y="1910822"/>
                </a:lnTo>
                <a:lnTo>
                  <a:pt x="0" y="1910822"/>
                </a:lnTo>
                <a:lnTo>
                  <a:pt x="0" y="0"/>
                </a:lnTo>
                <a:close/>
              </a:path>
            </a:pathLst>
          </a:custGeom>
          <a:blipFill>
            <a:blip r:embed="rId2"/>
            <a:stretch>
              <a:fillRect l="-78084" r="-49389" b="-71423"/>
            </a:stretch>
          </a:blipFill>
          <a:ln w="38100" cap="sq">
            <a:solidFill>
              <a:srgbClr val="122A6B"/>
            </a:solidFill>
            <a:prstDash val="solid"/>
            <a:miter/>
          </a:ln>
        </p:spPr>
        <p:txBody>
          <a:bodyPr/>
          <a:lstStyle/>
          <a:p>
            <a:endParaRPr lang="en-US"/>
          </a:p>
        </p:txBody>
      </p:sp>
      <p:sp>
        <p:nvSpPr>
          <p:cNvPr id="38" name="TextBox 38"/>
          <p:cNvSpPr txBox="1"/>
          <p:nvPr/>
        </p:nvSpPr>
        <p:spPr>
          <a:xfrm>
            <a:off x="12426105" y="3733582"/>
            <a:ext cx="1808885" cy="791307"/>
          </a:xfrm>
          <a:prstGeom prst="rect">
            <a:avLst/>
          </a:prstGeom>
        </p:spPr>
        <p:txBody>
          <a:bodyPr wrap="square" lIns="0" tIns="0" rIns="0" bIns="0" rtlCol="0" anchor="t">
            <a:spAutoFit/>
          </a:bodyPr>
          <a:lstStyle/>
          <a:p>
            <a:pPr algn="ctr">
              <a:lnSpc>
                <a:spcPts val="3232"/>
              </a:lnSpc>
            </a:pPr>
            <a:r>
              <a:rPr lang="en-US" sz="2308" b="1" dirty="0">
                <a:solidFill>
                  <a:srgbClr val="122A6B"/>
                </a:solidFill>
                <a:latin typeface="Montserrat Bold"/>
                <a:ea typeface="Montserrat Bold"/>
                <a:cs typeface="Montserrat Bold"/>
                <a:sym typeface="Montserrat Bold"/>
              </a:rPr>
              <a:t>October</a:t>
            </a:r>
          </a:p>
          <a:p>
            <a:pPr algn="ctr">
              <a:lnSpc>
                <a:spcPts val="3232"/>
              </a:lnSpc>
              <a:spcBef>
                <a:spcPct val="0"/>
              </a:spcBef>
            </a:pPr>
            <a:r>
              <a:rPr lang="en-US" sz="2308" b="1" dirty="0">
                <a:solidFill>
                  <a:srgbClr val="122A6B"/>
                </a:solidFill>
                <a:latin typeface="Montserrat Bold"/>
                <a:ea typeface="Montserrat Bold"/>
                <a:cs typeface="Montserrat Bold"/>
                <a:sym typeface="Montserrat Bold"/>
              </a:rPr>
              <a:t>2026</a:t>
            </a:r>
          </a:p>
        </p:txBody>
      </p:sp>
      <p:sp>
        <p:nvSpPr>
          <p:cNvPr id="39" name="TextBox 39"/>
          <p:cNvSpPr txBox="1"/>
          <p:nvPr/>
        </p:nvSpPr>
        <p:spPr>
          <a:xfrm>
            <a:off x="12396246" y="6406805"/>
            <a:ext cx="1868602" cy="935136"/>
          </a:xfrm>
          <a:prstGeom prst="rect">
            <a:avLst/>
          </a:prstGeom>
        </p:spPr>
        <p:txBody>
          <a:bodyPr lIns="0" tIns="0" rIns="0" bIns="0" rtlCol="0" anchor="t">
            <a:spAutoFit/>
          </a:bodyPr>
          <a:lstStyle/>
          <a:p>
            <a:pPr algn="ctr">
              <a:lnSpc>
                <a:spcPts val="2532"/>
              </a:lnSpc>
              <a:spcBef>
                <a:spcPct val="0"/>
              </a:spcBef>
            </a:pPr>
            <a:r>
              <a:rPr lang="en-US" b="1" dirty="0">
                <a:solidFill>
                  <a:srgbClr val="FFFFFF"/>
                </a:solidFill>
                <a:latin typeface="Montserrat Bold"/>
                <a:ea typeface="Montserrat Bold"/>
                <a:cs typeface="Montserrat Bold"/>
                <a:sym typeface="Montserrat Bold"/>
              </a:rPr>
              <a:t>Property Assessments Begin</a:t>
            </a:r>
          </a:p>
        </p:txBody>
      </p:sp>
      <p:sp>
        <p:nvSpPr>
          <p:cNvPr id="40" name="AutoShape 40"/>
          <p:cNvSpPr/>
          <p:nvPr/>
        </p:nvSpPr>
        <p:spPr>
          <a:xfrm flipV="1">
            <a:off x="13351353" y="5122029"/>
            <a:ext cx="0" cy="1163804"/>
          </a:xfrm>
          <a:prstGeom prst="line">
            <a:avLst/>
          </a:prstGeom>
          <a:ln w="38100" cap="flat">
            <a:solidFill>
              <a:srgbClr val="122A6B"/>
            </a:solidFill>
            <a:prstDash val="solid"/>
            <a:headEnd type="none" w="sm" len="sm"/>
            <a:tailEnd type="none" w="sm" len="sm"/>
          </a:ln>
        </p:spPr>
        <p:txBody>
          <a:bodyPr/>
          <a:lstStyle/>
          <a:p>
            <a:endParaRPr lang="en-US"/>
          </a:p>
        </p:txBody>
      </p:sp>
      <p:sp>
        <p:nvSpPr>
          <p:cNvPr id="41" name="Freeform 41"/>
          <p:cNvSpPr/>
          <p:nvPr/>
        </p:nvSpPr>
        <p:spPr>
          <a:xfrm>
            <a:off x="15079213" y="3248132"/>
            <a:ext cx="2042536" cy="1910822"/>
          </a:xfrm>
          <a:custGeom>
            <a:avLst/>
            <a:gdLst/>
            <a:ahLst/>
            <a:cxnLst/>
            <a:rect l="l" t="t" r="r" b="b"/>
            <a:pathLst>
              <a:path w="2042536" h="1910822">
                <a:moveTo>
                  <a:pt x="0" y="0"/>
                </a:moveTo>
                <a:lnTo>
                  <a:pt x="2042536" y="0"/>
                </a:lnTo>
                <a:lnTo>
                  <a:pt x="2042536" y="1910822"/>
                </a:lnTo>
                <a:lnTo>
                  <a:pt x="0" y="1910822"/>
                </a:lnTo>
                <a:lnTo>
                  <a:pt x="0" y="0"/>
                </a:lnTo>
                <a:close/>
              </a:path>
            </a:pathLst>
          </a:custGeom>
          <a:blipFill>
            <a:blip r:embed="rId2"/>
            <a:stretch>
              <a:fillRect l="-78084" r="-49389" b="-71423"/>
            </a:stretch>
          </a:blipFill>
          <a:ln w="38100" cap="sq">
            <a:solidFill>
              <a:srgbClr val="122A6B"/>
            </a:solidFill>
            <a:prstDash val="solid"/>
            <a:miter/>
          </a:ln>
        </p:spPr>
        <p:txBody>
          <a:bodyPr/>
          <a:lstStyle/>
          <a:p>
            <a:endParaRPr lang="en-US"/>
          </a:p>
        </p:txBody>
      </p:sp>
      <p:sp>
        <p:nvSpPr>
          <p:cNvPr id="42" name="TextBox 42"/>
          <p:cNvSpPr txBox="1"/>
          <p:nvPr/>
        </p:nvSpPr>
        <p:spPr>
          <a:xfrm>
            <a:off x="15474808" y="3733582"/>
            <a:ext cx="1350984" cy="808136"/>
          </a:xfrm>
          <a:prstGeom prst="rect">
            <a:avLst/>
          </a:prstGeom>
        </p:spPr>
        <p:txBody>
          <a:bodyPr wrap="square" lIns="0" tIns="0" rIns="0" bIns="0" rtlCol="0" anchor="t">
            <a:spAutoFit/>
          </a:bodyPr>
          <a:lstStyle/>
          <a:p>
            <a:pPr algn="ctr">
              <a:lnSpc>
                <a:spcPts val="3232"/>
              </a:lnSpc>
            </a:pPr>
            <a:r>
              <a:rPr lang="en-US" sz="2308" b="1" dirty="0">
                <a:solidFill>
                  <a:srgbClr val="122A6B"/>
                </a:solidFill>
                <a:latin typeface="Montserrat Bold"/>
                <a:ea typeface="Montserrat Bold"/>
                <a:cs typeface="Montserrat Bold"/>
                <a:sym typeface="Montserrat Bold"/>
              </a:rPr>
              <a:t>October</a:t>
            </a:r>
          </a:p>
          <a:p>
            <a:pPr algn="ctr">
              <a:lnSpc>
                <a:spcPts val="3232"/>
              </a:lnSpc>
              <a:spcBef>
                <a:spcPct val="0"/>
              </a:spcBef>
            </a:pPr>
            <a:r>
              <a:rPr lang="en-US" sz="2308" b="1" dirty="0">
                <a:solidFill>
                  <a:srgbClr val="122A6B"/>
                </a:solidFill>
                <a:latin typeface="Montserrat Bold"/>
                <a:ea typeface="Montserrat Bold"/>
                <a:cs typeface="Montserrat Bold"/>
                <a:sym typeface="Montserrat Bold"/>
              </a:rPr>
              <a:t>2026</a:t>
            </a:r>
          </a:p>
        </p:txBody>
      </p:sp>
      <p:grpSp>
        <p:nvGrpSpPr>
          <p:cNvPr id="43" name="Group 43"/>
          <p:cNvGrpSpPr/>
          <p:nvPr/>
        </p:nvGrpSpPr>
        <p:grpSpPr>
          <a:xfrm>
            <a:off x="15160852" y="5869955"/>
            <a:ext cx="1988466" cy="2232142"/>
            <a:chOff x="0" y="0"/>
            <a:chExt cx="523711" cy="587889"/>
          </a:xfrm>
        </p:grpSpPr>
        <p:sp>
          <p:nvSpPr>
            <p:cNvPr id="44" name="Freeform 44"/>
            <p:cNvSpPr/>
            <p:nvPr/>
          </p:nvSpPr>
          <p:spPr>
            <a:xfrm>
              <a:off x="0" y="0"/>
              <a:ext cx="523711" cy="587889"/>
            </a:xfrm>
            <a:custGeom>
              <a:avLst/>
              <a:gdLst/>
              <a:ahLst/>
              <a:cxnLst/>
              <a:rect l="l" t="t" r="r" b="b"/>
              <a:pathLst>
                <a:path w="523711" h="587889">
                  <a:moveTo>
                    <a:pt x="0" y="0"/>
                  </a:moveTo>
                  <a:lnTo>
                    <a:pt x="523711" y="0"/>
                  </a:lnTo>
                  <a:lnTo>
                    <a:pt x="523711" y="587889"/>
                  </a:lnTo>
                  <a:lnTo>
                    <a:pt x="0" y="587889"/>
                  </a:lnTo>
                  <a:close/>
                </a:path>
              </a:pathLst>
            </a:custGeom>
            <a:solidFill>
              <a:srgbClr val="122A6B"/>
            </a:solidFill>
          </p:spPr>
          <p:txBody>
            <a:bodyPr/>
            <a:lstStyle/>
            <a:p>
              <a:endParaRPr lang="en-US"/>
            </a:p>
          </p:txBody>
        </p:sp>
        <p:sp>
          <p:nvSpPr>
            <p:cNvPr id="45" name="TextBox 45"/>
            <p:cNvSpPr txBox="1"/>
            <p:nvPr/>
          </p:nvSpPr>
          <p:spPr>
            <a:xfrm>
              <a:off x="0" y="-47625"/>
              <a:ext cx="523711" cy="635514"/>
            </a:xfrm>
            <a:prstGeom prst="rect">
              <a:avLst/>
            </a:prstGeom>
          </p:spPr>
          <p:txBody>
            <a:bodyPr lIns="50800" tIns="50800" rIns="50800" bIns="50800" rtlCol="0" anchor="ctr"/>
            <a:lstStyle/>
            <a:p>
              <a:pPr algn="ctr">
                <a:lnSpc>
                  <a:spcPts val="3232"/>
                </a:lnSpc>
              </a:pPr>
              <a:endParaRPr/>
            </a:p>
          </p:txBody>
        </p:sp>
      </p:grpSp>
      <p:sp>
        <p:nvSpPr>
          <p:cNvPr id="46" name="TextBox 46"/>
          <p:cNvSpPr txBox="1"/>
          <p:nvPr/>
        </p:nvSpPr>
        <p:spPr>
          <a:xfrm>
            <a:off x="15220784" y="6393708"/>
            <a:ext cx="1868602" cy="620811"/>
          </a:xfrm>
          <a:prstGeom prst="rect">
            <a:avLst/>
          </a:prstGeom>
        </p:spPr>
        <p:txBody>
          <a:bodyPr lIns="0" tIns="0" rIns="0" bIns="0" rtlCol="0" anchor="t">
            <a:spAutoFit/>
          </a:bodyPr>
          <a:lstStyle/>
          <a:p>
            <a:pPr algn="ctr">
              <a:lnSpc>
                <a:spcPts val="2532"/>
              </a:lnSpc>
              <a:spcBef>
                <a:spcPct val="0"/>
              </a:spcBef>
            </a:pPr>
            <a:r>
              <a:rPr lang="en-US" b="1">
                <a:solidFill>
                  <a:srgbClr val="FFFFFF"/>
                </a:solidFill>
                <a:latin typeface="Montserrat Bold"/>
                <a:ea typeface="Montserrat Bold"/>
                <a:cs typeface="Montserrat Bold"/>
                <a:sym typeface="Montserrat Bold"/>
              </a:rPr>
              <a:t>Construction Begins</a:t>
            </a:r>
          </a:p>
        </p:txBody>
      </p:sp>
      <p:sp>
        <p:nvSpPr>
          <p:cNvPr id="47" name="AutoShape 47"/>
          <p:cNvSpPr/>
          <p:nvPr/>
        </p:nvSpPr>
        <p:spPr>
          <a:xfrm flipV="1">
            <a:off x="16136035" y="5131861"/>
            <a:ext cx="0" cy="1163804"/>
          </a:xfrm>
          <a:prstGeom prst="line">
            <a:avLst/>
          </a:prstGeom>
          <a:ln w="38100" cap="flat">
            <a:solidFill>
              <a:srgbClr val="122A6B"/>
            </a:solidFill>
            <a:prstDash val="solid"/>
            <a:headEnd type="none" w="sm" len="sm"/>
            <a:tailEnd type="none" w="sm" len="sm"/>
          </a:ln>
        </p:spPr>
        <p:txBody>
          <a:bodyPr/>
          <a:lstStyle/>
          <a:p>
            <a:endParaRPr lang="en-US"/>
          </a:p>
        </p:txBody>
      </p:sp>
      <p:sp>
        <p:nvSpPr>
          <p:cNvPr id="48" name="AutoShape 48"/>
          <p:cNvSpPr/>
          <p:nvPr/>
        </p:nvSpPr>
        <p:spPr>
          <a:xfrm>
            <a:off x="-14407" y="5522468"/>
            <a:ext cx="18288000" cy="0"/>
          </a:xfrm>
          <a:prstGeom prst="line">
            <a:avLst/>
          </a:prstGeom>
          <a:ln w="38100" cap="flat">
            <a:solidFill>
              <a:srgbClr val="122A6B"/>
            </a:solidFill>
            <a:prstDash val="solid"/>
            <a:headEnd type="none" w="sm" len="sm"/>
            <a:tailEnd type="none" w="sm" len="sm"/>
          </a:ln>
        </p:spPr>
        <p:txBody>
          <a:bodyPr/>
          <a:lstStyle/>
          <a:p>
            <a:endParaRPr lang="en-US"/>
          </a:p>
        </p:txBody>
      </p:sp>
      <p:grpSp>
        <p:nvGrpSpPr>
          <p:cNvPr id="49" name="Group 49"/>
          <p:cNvGrpSpPr/>
          <p:nvPr/>
        </p:nvGrpSpPr>
        <p:grpSpPr>
          <a:xfrm>
            <a:off x="422837" y="8754827"/>
            <a:ext cx="18017563" cy="1553074"/>
            <a:chOff x="0" y="0"/>
            <a:chExt cx="24023417" cy="2070765"/>
          </a:xfrm>
        </p:grpSpPr>
        <p:sp>
          <p:nvSpPr>
            <p:cNvPr id="50" name="Freeform 50"/>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3"/>
              <a:stretch>
                <a:fillRect/>
              </a:stretch>
            </a:blipFill>
          </p:spPr>
          <p:txBody>
            <a:bodyPr/>
            <a:lstStyle/>
            <a:p>
              <a:endParaRPr lang="en-US"/>
            </a:p>
          </p:txBody>
        </p:sp>
        <p:sp>
          <p:nvSpPr>
            <p:cNvPr id="51" name="Freeform 51"/>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3"/>
              <a:stretch>
                <a:fillRect/>
              </a:stretch>
            </a:blipFill>
          </p:spPr>
          <p:txBody>
            <a:bodyPr/>
            <a:lstStyle/>
            <a:p>
              <a:endParaRPr lang="en-US"/>
            </a:p>
          </p:txBody>
        </p:sp>
        <p:grpSp>
          <p:nvGrpSpPr>
            <p:cNvPr id="52" name="Group 52"/>
            <p:cNvGrpSpPr/>
            <p:nvPr/>
          </p:nvGrpSpPr>
          <p:grpSpPr>
            <a:xfrm>
              <a:off x="7170185" y="874497"/>
              <a:ext cx="16853232" cy="755164"/>
              <a:chOff x="0" y="0"/>
              <a:chExt cx="3329033" cy="149168"/>
            </a:xfrm>
          </p:grpSpPr>
          <p:sp>
            <p:nvSpPr>
              <p:cNvPr id="53" name="Freeform 53"/>
              <p:cNvSpPr/>
              <p:nvPr/>
            </p:nvSpPr>
            <p:spPr>
              <a:xfrm>
                <a:off x="0" y="0"/>
                <a:ext cx="3329034" cy="149168"/>
              </a:xfrm>
              <a:custGeom>
                <a:avLst/>
                <a:gdLst/>
                <a:ahLst/>
                <a:cxnLst/>
                <a:rect l="l" t="t" r="r" b="b"/>
                <a:pathLst>
                  <a:path w="3329034" h="149168">
                    <a:moveTo>
                      <a:pt x="0" y="0"/>
                    </a:moveTo>
                    <a:lnTo>
                      <a:pt x="3329034" y="0"/>
                    </a:lnTo>
                    <a:lnTo>
                      <a:pt x="3329034" y="149168"/>
                    </a:lnTo>
                    <a:lnTo>
                      <a:pt x="0" y="149168"/>
                    </a:lnTo>
                    <a:close/>
                  </a:path>
                </a:pathLst>
              </a:custGeom>
              <a:solidFill>
                <a:srgbClr val="122A6B"/>
              </a:solidFill>
            </p:spPr>
            <p:txBody>
              <a:bodyPr/>
              <a:lstStyle/>
              <a:p>
                <a:endParaRPr lang="en-US"/>
              </a:p>
            </p:txBody>
          </p:sp>
          <p:sp>
            <p:nvSpPr>
              <p:cNvPr id="54" name="TextBox 54"/>
              <p:cNvSpPr txBox="1"/>
              <p:nvPr/>
            </p:nvSpPr>
            <p:spPr>
              <a:xfrm>
                <a:off x="0" y="-38100"/>
                <a:ext cx="3329033" cy="187268"/>
              </a:xfrm>
              <a:prstGeom prst="rect">
                <a:avLst/>
              </a:prstGeom>
            </p:spPr>
            <p:txBody>
              <a:bodyPr lIns="50800" tIns="50800" rIns="50800" bIns="50800" rtlCol="0" anchor="ctr"/>
              <a:lstStyle/>
              <a:p>
                <a:pPr algn="ctr">
                  <a:lnSpc>
                    <a:spcPts val="2100"/>
                  </a:lnSpc>
                </a:pPr>
                <a:endParaRPr/>
              </a:p>
            </p:txBody>
          </p:sp>
        </p:grpSp>
        <p:sp>
          <p:nvSpPr>
            <p:cNvPr id="55" name="TextBox 55"/>
            <p:cNvSpPr txBox="1"/>
            <p:nvPr/>
          </p:nvSpPr>
          <p:spPr>
            <a:xfrm>
              <a:off x="8187333" y="967468"/>
              <a:ext cx="15499490" cy="506964"/>
            </a:xfrm>
            <a:prstGeom prst="rect">
              <a:avLst/>
            </a:prstGeom>
          </p:spPr>
          <p:txBody>
            <a:bodyPr lIns="0" tIns="0" rIns="0" bIns="0" rtlCol="0" anchor="t">
              <a:spAutoFit/>
            </a:bodyPr>
            <a:lstStyle/>
            <a:p>
              <a:pPr algn="r">
                <a:lnSpc>
                  <a:spcPts val="3232"/>
                </a:lnSpc>
              </a:pPr>
              <a:r>
                <a:rPr lang="en-US" sz="2308">
                  <a:solidFill>
                    <a:srgbClr val="FFFFFF"/>
                  </a:solidFill>
                  <a:latin typeface="Montserrat"/>
                  <a:ea typeface="Montserrat"/>
                  <a:cs typeface="Montserrat"/>
                  <a:sym typeface="Montserrat"/>
                </a:rPr>
                <a:t>New Mexico Department of Homeland Security &amp; Emergency Management</a:t>
              </a:r>
            </a:p>
          </p:txBody>
        </p:sp>
        <p:sp>
          <p:nvSpPr>
            <p:cNvPr id="56" name="Freeform 56"/>
            <p:cNvSpPr/>
            <p:nvPr/>
          </p:nvSpPr>
          <p:spPr>
            <a:xfrm>
              <a:off x="2116513" y="0"/>
              <a:ext cx="1691610" cy="2018828"/>
            </a:xfrm>
            <a:custGeom>
              <a:avLst/>
              <a:gdLst/>
              <a:ahLst/>
              <a:cxnLst/>
              <a:rect l="l" t="t" r="r" b="b"/>
              <a:pathLst>
                <a:path w="1691610" h="2018828">
                  <a:moveTo>
                    <a:pt x="0" y="0"/>
                  </a:moveTo>
                  <a:lnTo>
                    <a:pt x="1691610" y="0"/>
                  </a:lnTo>
                  <a:lnTo>
                    <a:pt x="1691610" y="2018828"/>
                  </a:lnTo>
                  <a:lnTo>
                    <a:pt x="0" y="2018828"/>
                  </a:lnTo>
                  <a:lnTo>
                    <a:pt x="0" y="0"/>
                  </a:lnTo>
                  <a:close/>
                </a:path>
              </a:pathLst>
            </a:custGeom>
            <a:blipFill>
              <a:blip r:embed="rId4"/>
              <a:stretch>
                <a:fillRect/>
              </a:stretch>
            </a:blipFill>
          </p:spPr>
          <p:txBody>
            <a:bodyPr/>
            <a:lstStyle/>
            <a:p>
              <a:endParaRPr lang="en-US"/>
            </a:p>
          </p:txBody>
        </p:sp>
        <p:sp>
          <p:nvSpPr>
            <p:cNvPr id="57" name="Freeform 57"/>
            <p:cNvSpPr/>
            <p:nvPr/>
          </p:nvSpPr>
          <p:spPr>
            <a:xfrm>
              <a:off x="0" y="0"/>
              <a:ext cx="2070765" cy="2070765"/>
            </a:xfrm>
            <a:custGeom>
              <a:avLst/>
              <a:gdLst/>
              <a:ahLst/>
              <a:cxnLst/>
              <a:rect l="l" t="t" r="r" b="b"/>
              <a:pathLst>
                <a:path w="2070765" h="2070765">
                  <a:moveTo>
                    <a:pt x="0" y="0"/>
                  </a:moveTo>
                  <a:lnTo>
                    <a:pt x="2070765" y="0"/>
                  </a:lnTo>
                  <a:lnTo>
                    <a:pt x="2070765" y="2070765"/>
                  </a:lnTo>
                  <a:lnTo>
                    <a:pt x="0" y="2070765"/>
                  </a:lnTo>
                  <a:lnTo>
                    <a:pt x="0" y="0"/>
                  </a:lnTo>
                  <a:close/>
                </a:path>
              </a:pathLst>
            </a:custGeom>
            <a:blipFill>
              <a:blip r:embed="rId5"/>
              <a:stretch>
                <a:fillRect t="-2581" b="-2581"/>
              </a:stretch>
            </a:blipFill>
          </p:spPr>
          <p:txBody>
            <a:bodyPr/>
            <a:lstStyle/>
            <a:p>
              <a:endParaRPr lang="en-US"/>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22A6B"/>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36000"/>
            </a:blip>
            <a:stretch>
              <a:fillRect t="-34346" b="-102690"/>
            </a:stretch>
          </a:blipFill>
        </p:spPr>
        <p:txBody>
          <a:bodyPr/>
          <a:lstStyle/>
          <a:p>
            <a:endParaRPr lang="en-US"/>
          </a:p>
        </p:txBody>
      </p:sp>
      <p:grpSp>
        <p:nvGrpSpPr>
          <p:cNvPr id="3" name="Group 3"/>
          <p:cNvGrpSpPr/>
          <p:nvPr/>
        </p:nvGrpSpPr>
        <p:grpSpPr>
          <a:xfrm rot="-10800000">
            <a:off x="-1501999" y="11500"/>
            <a:ext cx="11817294" cy="1038225"/>
            <a:chOff x="0" y="0"/>
            <a:chExt cx="2151689" cy="189040"/>
          </a:xfrm>
        </p:grpSpPr>
        <p:sp>
          <p:nvSpPr>
            <p:cNvPr id="4" name="Freeform 4"/>
            <p:cNvSpPr/>
            <p:nvPr/>
          </p:nvSpPr>
          <p:spPr>
            <a:xfrm>
              <a:off x="0" y="0"/>
              <a:ext cx="2151689" cy="189040"/>
            </a:xfrm>
            <a:custGeom>
              <a:avLst/>
              <a:gdLst/>
              <a:ahLst/>
              <a:cxnLst/>
              <a:rect l="l" t="t" r="r" b="b"/>
              <a:pathLst>
                <a:path w="2151689" h="189040">
                  <a:moveTo>
                    <a:pt x="203200" y="0"/>
                  </a:moveTo>
                  <a:lnTo>
                    <a:pt x="1948489" y="0"/>
                  </a:lnTo>
                  <a:lnTo>
                    <a:pt x="2151689" y="189040"/>
                  </a:lnTo>
                  <a:lnTo>
                    <a:pt x="0" y="189040"/>
                  </a:lnTo>
                  <a:lnTo>
                    <a:pt x="203200" y="0"/>
                  </a:lnTo>
                  <a:close/>
                </a:path>
              </a:pathLst>
            </a:custGeom>
            <a:gradFill rotWithShape="1">
              <a:gsLst>
                <a:gs pos="0">
                  <a:srgbClr val="FF5757">
                    <a:alpha val="100000"/>
                  </a:srgbClr>
                </a:gs>
                <a:gs pos="100000">
                  <a:srgbClr val="122A6B">
                    <a:alpha val="100000"/>
                  </a:srgbClr>
                </a:gs>
              </a:gsLst>
              <a:lin ang="0"/>
            </a:gradFill>
          </p:spPr>
          <p:txBody>
            <a:bodyPr/>
            <a:lstStyle/>
            <a:p>
              <a:endParaRPr lang="en-US"/>
            </a:p>
          </p:txBody>
        </p:sp>
        <p:sp>
          <p:nvSpPr>
            <p:cNvPr id="5" name="TextBox 5"/>
            <p:cNvSpPr txBox="1"/>
            <p:nvPr/>
          </p:nvSpPr>
          <p:spPr>
            <a:xfrm>
              <a:off x="127000" y="-38100"/>
              <a:ext cx="1897689" cy="227140"/>
            </a:xfrm>
            <a:prstGeom prst="rect">
              <a:avLst/>
            </a:prstGeom>
          </p:spPr>
          <p:txBody>
            <a:bodyPr lIns="50800" tIns="50800" rIns="50800" bIns="50800" rtlCol="0" anchor="ctr"/>
            <a:lstStyle/>
            <a:p>
              <a:pPr algn="ctr">
                <a:lnSpc>
                  <a:spcPts val="2100"/>
                </a:lnSpc>
              </a:pPr>
              <a:endParaRPr/>
            </a:p>
          </p:txBody>
        </p:sp>
      </p:grpSp>
      <p:sp>
        <p:nvSpPr>
          <p:cNvPr id="6" name="TextBox 6"/>
          <p:cNvSpPr txBox="1"/>
          <p:nvPr/>
        </p:nvSpPr>
        <p:spPr>
          <a:xfrm>
            <a:off x="228264" y="313443"/>
            <a:ext cx="3222567" cy="396241"/>
          </a:xfrm>
          <a:prstGeom prst="rect">
            <a:avLst/>
          </a:prstGeom>
        </p:spPr>
        <p:txBody>
          <a:bodyPr lIns="0" tIns="0" rIns="0" bIns="0" rtlCol="0" anchor="t">
            <a:spAutoFit/>
          </a:bodyPr>
          <a:lstStyle/>
          <a:p>
            <a:pPr algn="ctr">
              <a:lnSpc>
                <a:spcPts val="3359"/>
              </a:lnSpc>
              <a:spcBef>
                <a:spcPct val="0"/>
              </a:spcBef>
            </a:pPr>
            <a:r>
              <a:rPr lang="en-US" sz="2399">
                <a:solidFill>
                  <a:srgbClr val="FFFFFF"/>
                </a:solidFill>
                <a:latin typeface="Montserrat"/>
                <a:ea typeface="Montserrat"/>
                <a:cs typeface="Montserrat"/>
                <a:sym typeface="Montserrat"/>
              </a:rPr>
              <a:t>dhsem.nm.gov</a:t>
            </a:r>
          </a:p>
        </p:txBody>
      </p:sp>
      <p:sp>
        <p:nvSpPr>
          <p:cNvPr id="7" name="TextBox 7"/>
          <p:cNvSpPr txBox="1"/>
          <p:nvPr/>
        </p:nvSpPr>
        <p:spPr>
          <a:xfrm>
            <a:off x="5510324" y="4004152"/>
            <a:ext cx="7267352" cy="1330685"/>
          </a:xfrm>
          <a:prstGeom prst="rect">
            <a:avLst/>
          </a:prstGeom>
        </p:spPr>
        <p:txBody>
          <a:bodyPr wrap="square" lIns="0" tIns="0" rIns="0" bIns="0" rtlCol="0" anchor="t">
            <a:spAutoFit/>
          </a:bodyPr>
          <a:lstStyle/>
          <a:p>
            <a:pPr algn="ctr">
              <a:lnSpc>
                <a:spcPts val="11200"/>
              </a:lnSpc>
              <a:spcBef>
                <a:spcPct val="0"/>
              </a:spcBef>
            </a:pPr>
            <a:r>
              <a:rPr lang="en-US" sz="8000" b="1" dirty="0">
                <a:solidFill>
                  <a:srgbClr val="FFFFFF"/>
                </a:solidFill>
                <a:latin typeface="Montserrat Bold"/>
                <a:ea typeface="Montserrat Bold"/>
                <a:cs typeface="Montserrat Bold"/>
                <a:sym typeface="Montserrat Bold"/>
              </a:rPr>
              <a:t>Questions?</a:t>
            </a:r>
          </a:p>
        </p:txBody>
      </p:sp>
      <p:grpSp>
        <p:nvGrpSpPr>
          <p:cNvPr id="8" name="Group 8"/>
          <p:cNvGrpSpPr/>
          <p:nvPr/>
        </p:nvGrpSpPr>
        <p:grpSpPr>
          <a:xfrm>
            <a:off x="422837" y="8754827"/>
            <a:ext cx="18017563" cy="1553074"/>
            <a:chOff x="0" y="0"/>
            <a:chExt cx="24023417" cy="2070765"/>
          </a:xfrm>
        </p:grpSpPr>
        <p:sp>
          <p:nvSpPr>
            <p:cNvPr id="9" name="Freeform 9"/>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3"/>
              <a:stretch>
                <a:fillRect/>
              </a:stretch>
            </a:blipFill>
          </p:spPr>
          <p:txBody>
            <a:bodyPr/>
            <a:lstStyle/>
            <a:p>
              <a:endParaRPr lang="en-US"/>
            </a:p>
          </p:txBody>
        </p:sp>
        <p:sp>
          <p:nvSpPr>
            <p:cNvPr id="10" name="Freeform 10"/>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3"/>
              <a:stretch>
                <a:fillRect/>
              </a:stretch>
            </a:blipFill>
          </p:spPr>
          <p:txBody>
            <a:bodyPr/>
            <a:lstStyle/>
            <a:p>
              <a:endParaRPr lang="en-US"/>
            </a:p>
          </p:txBody>
        </p:sp>
        <p:grpSp>
          <p:nvGrpSpPr>
            <p:cNvPr id="11" name="Group 11"/>
            <p:cNvGrpSpPr/>
            <p:nvPr/>
          </p:nvGrpSpPr>
          <p:grpSpPr>
            <a:xfrm>
              <a:off x="7170185" y="874497"/>
              <a:ext cx="16853232" cy="755164"/>
              <a:chOff x="0" y="0"/>
              <a:chExt cx="3329033" cy="149168"/>
            </a:xfrm>
          </p:grpSpPr>
          <p:sp>
            <p:nvSpPr>
              <p:cNvPr id="12" name="Freeform 12"/>
              <p:cNvSpPr/>
              <p:nvPr/>
            </p:nvSpPr>
            <p:spPr>
              <a:xfrm>
                <a:off x="0" y="0"/>
                <a:ext cx="3329034" cy="149168"/>
              </a:xfrm>
              <a:custGeom>
                <a:avLst/>
                <a:gdLst/>
                <a:ahLst/>
                <a:cxnLst/>
                <a:rect l="l" t="t" r="r" b="b"/>
                <a:pathLst>
                  <a:path w="3329034" h="149168">
                    <a:moveTo>
                      <a:pt x="0" y="0"/>
                    </a:moveTo>
                    <a:lnTo>
                      <a:pt x="3329034" y="0"/>
                    </a:lnTo>
                    <a:lnTo>
                      <a:pt x="3329034" y="149168"/>
                    </a:lnTo>
                    <a:lnTo>
                      <a:pt x="0" y="149168"/>
                    </a:lnTo>
                    <a:close/>
                  </a:path>
                </a:pathLst>
              </a:custGeom>
              <a:solidFill>
                <a:srgbClr val="122A6B"/>
              </a:solidFill>
            </p:spPr>
            <p:txBody>
              <a:bodyPr/>
              <a:lstStyle/>
              <a:p>
                <a:endParaRPr lang="en-US"/>
              </a:p>
            </p:txBody>
          </p:sp>
          <p:sp>
            <p:nvSpPr>
              <p:cNvPr id="13" name="TextBox 13"/>
              <p:cNvSpPr txBox="1"/>
              <p:nvPr/>
            </p:nvSpPr>
            <p:spPr>
              <a:xfrm>
                <a:off x="0" y="-38100"/>
                <a:ext cx="3329033" cy="187268"/>
              </a:xfrm>
              <a:prstGeom prst="rect">
                <a:avLst/>
              </a:prstGeom>
            </p:spPr>
            <p:txBody>
              <a:bodyPr lIns="50800" tIns="50800" rIns="50800" bIns="50800" rtlCol="0" anchor="ctr"/>
              <a:lstStyle/>
              <a:p>
                <a:pPr algn="ctr">
                  <a:lnSpc>
                    <a:spcPts val="2100"/>
                  </a:lnSpc>
                </a:pPr>
                <a:endParaRPr/>
              </a:p>
            </p:txBody>
          </p:sp>
        </p:grpSp>
        <p:sp>
          <p:nvSpPr>
            <p:cNvPr id="14" name="TextBox 14"/>
            <p:cNvSpPr txBox="1"/>
            <p:nvPr/>
          </p:nvSpPr>
          <p:spPr>
            <a:xfrm>
              <a:off x="8187333" y="967468"/>
              <a:ext cx="15499490" cy="506964"/>
            </a:xfrm>
            <a:prstGeom prst="rect">
              <a:avLst/>
            </a:prstGeom>
          </p:spPr>
          <p:txBody>
            <a:bodyPr lIns="0" tIns="0" rIns="0" bIns="0" rtlCol="0" anchor="t">
              <a:spAutoFit/>
            </a:bodyPr>
            <a:lstStyle/>
            <a:p>
              <a:pPr algn="r">
                <a:lnSpc>
                  <a:spcPts val="3232"/>
                </a:lnSpc>
              </a:pPr>
              <a:r>
                <a:rPr lang="en-US" sz="2308">
                  <a:solidFill>
                    <a:srgbClr val="FFFFFF"/>
                  </a:solidFill>
                  <a:latin typeface="Montserrat"/>
                  <a:ea typeface="Montserrat"/>
                  <a:cs typeface="Montserrat"/>
                  <a:sym typeface="Montserrat"/>
                </a:rPr>
                <a:t>New Mexico Department of Homeland Security &amp; Emergency Management</a:t>
              </a:r>
            </a:p>
          </p:txBody>
        </p:sp>
        <p:sp>
          <p:nvSpPr>
            <p:cNvPr id="15" name="Freeform 15"/>
            <p:cNvSpPr/>
            <p:nvPr/>
          </p:nvSpPr>
          <p:spPr>
            <a:xfrm>
              <a:off x="2116513" y="0"/>
              <a:ext cx="1691610" cy="2018828"/>
            </a:xfrm>
            <a:custGeom>
              <a:avLst/>
              <a:gdLst/>
              <a:ahLst/>
              <a:cxnLst/>
              <a:rect l="l" t="t" r="r" b="b"/>
              <a:pathLst>
                <a:path w="1691610" h="2018828">
                  <a:moveTo>
                    <a:pt x="0" y="0"/>
                  </a:moveTo>
                  <a:lnTo>
                    <a:pt x="1691610" y="0"/>
                  </a:lnTo>
                  <a:lnTo>
                    <a:pt x="1691610" y="2018828"/>
                  </a:lnTo>
                  <a:lnTo>
                    <a:pt x="0" y="2018828"/>
                  </a:lnTo>
                  <a:lnTo>
                    <a:pt x="0" y="0"/>
                  </a:lnTo>
                  <a:close/>
                </a:path>
              </a:pathLst>
            </a:custGeom>
            <a:blipFill>
              <a:blip r:embed="rId4"/>
              <a:stretch>
                <a:fillRect/>
              </a:stretch>
            </a:blipFill>
          </p:spPr>
          <p:txBody>
            <a:bodyPr/>
            <a:lstStyle/>
            <a:p>
              <a:endParaRPr lang="en-US"/>
            </a:p>
          </p:txBody>
        </p:sp>
        <p:sp>
          <p:nvSpPr>
            <p:cNvPr id="16" name="Freeform 16"/>
            <p:cNvSpPr/>
            <p:nvPr/>
          </p:nvSpPr>
          <p:spPr>
            <a:xfrm>
              <a:off x="0" y="0"/>
              <a:ext cx="2070765" cy="2070765"/>
            </a:xfrm>
            <a:custGeom>
              <a:avLst/>
              <a:gdLst/>
              <a:ahLst/>
              <a:cxnLst/>
              <a:rect l="l" t="t" r="r" b="b"/>
              <a:pathLst>
                <a:path w="2070765" h="2070765">
                  <a:moveTo>
                    <a:pt x="0" y="0"/>
                  </a:moveTo>
                  <a:lnTo>
                    <a:pt x="2070765" y="0"/>
                  </a:lnTo>
                  <a:lnTo>
                    <a:pt x="2070765" y="2070765"/>
                  </a:lnTo>
                  <a:lnTo>
                    <a:pt x="0" y="2070765"/>
                  </a:lnTo>
                  <a:lnTo>
                    <a:pt x="0" y="0"/>
                  </a:lnTo>
                  <a:close/>
                </a:path>
              </a:pathLst>
            </a:custGeom>
            <a:blipFill>
              <a:blip r:embed="rId5"/>
              <a:stretch>
                <a:fillRect t="-2581" b="-2581"/>
              </a:stretch>
            </a:blipFill>
          </p:spPr>
          <p:txBody>
            <a:bodyPr/>
            <a:lstStyle/>
            <a:p>
              <a:endParaRPr lang="en-US"/>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22A6B"/>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36000"/>
            </a:blip>
            <a:stretch>
              <a:fillRect t="-34346" b="-102690"/>
            </a:stretch>
          </a:blipFill>
        </p:spPr>
        <p:txBody>
          <a:bodyPr/>
          <a:lstStyle/>
          <a:p>
            <a:endParaRPr lang="en-US"/>
          </a:p>
        </p:txBody>
      </p:sp>
      <p:sp>
        <p:nvSpPr>
          <p:cNvPr id="20" name="Rectangle 19">
            <a:extLst>
              <a:ext uri="{FF2B5EF4-FFF2-40B4-BE49-F238E27FC236}">
                <a16:creationId xmlns:a16="http://schemas.microsoft.com/office/drawing/2014/main" id="{12489384-A29C-BB97-2CDA-2CFF85F19066}"/>
              </a:ext>
            </a:extLst>
          </p:cNvPr>
          <p:cNvSpPr/>
          <p:nvPr/>
        </p:nvSpPr>
        <p:spPr>
          <a:xfrm>
            <a:off x="0" y="0"/>
            <a:ext cx="18288000" cy="10307901"/>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3"/>
          <p:cNvGrpSpPr/>
          <p:nvPr/>
        </p:nvGrpSpPr>
        <p:grpSpPr>
          <a:xfrm rot="-10800000">
            <a:off x="-1501999" y="11500"/>
            <a:ext cx="11817294" cy="1038225"/>
            <a:chOff x="0" y="0"/>
            <a:chExt cx="2151689" cy="189040"/>
          </a:xfrm>
        </p:grpSpPr>
        <p:sp>
          <p:nvSpPr>
            <p:cNvPr id="4" name="Freeform 4"/>
            <p:cNvSpPr/>
            <p:nvPr/>
          </p:nvSpPr>
          <p:spPr>
            <a:xfrm>
              <a:off x="0" y="0"/>
              <a:ext cx="2151689" cy="189040"/>
            </a:xfrm>
            <a:custGeom>
              <a:avLst/>
              <a:gdLst/>
              <a:ahLst/>
              <a:cxnLst/>
              <a:rect l="l" t="t" r="r" b="b"/>
              <a:pathLst>
                <a:path w="2151689" h="189040">
                  <a:moveTo>
                    <a:pt x="203200" y="0"/>
                  </a:moveTo>
                  <a:lnTo>
                    <a:pt x="1948489" y="0"/>
                  </a:lnTo>
                  <a:lnTo>
                    <a:pt x="2151689" y="189040"/>
                  </a:lnTo>
                  <a:lnTo>
                    <a:pt x="0" y="189040"/>
                  </a:lnTo>
                  <a:lnTo>
                    <a:pt x="203200" y="0"/>
                  </a:lnTo>
                  <a:close/>
                </a:path>
              </a:pathLst>
            </a:custGeom>
            <a:gradFill rotWithShape="1">
              <a:gsLst>
                <a:gs pos="0">
                  <a:srgbClr val="FF5757">
                    <a:alpha val="100000"/>
                  </a:srgbClr>
                </a:gs>
                <a:gs pos="100000">
                  <a:srgbClr val="122A6B">
                    <a:alpha val="100000"/>
                  </a:srgbClr>
                </a:gs>
              </a:gsLst>
              <a:lin ang="0"/>
            </a:gradFill>
          </p:spPr>
          <p:txBody>
            <a:bodyPr/>
            <a:lstStyle/>
            <a:p>
              <a:endParaRPr lang="en-US"/>
            </a:p>
          </p:txBody>
        </p:sp>
        <p:sp>
          <p:nvSpPr>
            <p:cNvPr id="5" name="TextBox 5"/>
            <p:cNvSpPr txBox="1"/>
            <p:nvPr/>
          </p:nvSpPr>
          <p:spPr>
            <a:xfrm>
              <a:off x="127000" y="-38100"/>
              <a:ext cx="1897689" cy="227140"/>
            </a:xfrm>
            <a:prstGeom prst="rect">
              <a:avLst/>
            </a:prstGeom>
          </p:spPr>
          <p:txBody>
            <a:bodyPr lIns="50800" tIns="50800" rIns="50800" bIns="50800" rtlCol="0" anchor="ctr"/>
            <a:lstStyle/>
            <a:p>
              <a:pPr algn="ctr">
                <a:lnSpc>
                  <a:spcPts val="2100"/>
                </a:lnSpc>
              </a:pPr>
              <a:endParaRPr/>
            </a:p>
          </p:txBody>
        </p:sp>
      </p:grpSp>
      <p:sp>
        <p:nvSpPr>
          <p:cNvPr id="6" name="TextBox 6"/>
          <p:cNvSpPr txBox="1"/>
          <p:nvPr/>
        </p:nvSpPr>
        <p:spPr>
          <a:xfrm>
            <a:off x="2010222" y="2710178"/>
            <a:ext cx="14758114" cy="3473836"/>
          </a:xfrm>
          <a:prstGeom prst="rect">
            <a:avLst/>
          </a:prstGeom>
        </p:spPr>
        <p:txBody>
          <a:bodyPr wrap="square" lIns="0" tIns="0" rIns="0" bIns="0" rtlCol="0" anchor="t">
            <a:spAutoFit/>
          </a:bodyPr>
          <a:lstStyle/>
          <a:p>
            <a:pPr>
              <a:lnSpc>
                <a:spcPts val="5459"/>
              </a:lnSpc>
            </a:pPr>
            <a:r>
              <a:rPr lang="en-US" sz="3600" dirty="0">
                <a:latin typeface="Montserrat"/>
                <a:ea typeface="Montserrat"/>
                <a:cs typeface="Montserrat"/>
                <a:sym typeface="Montserrat"/>
              </a:rPr>
              <a:t>For questions about the application or to receive free assistance, please contact:</a:t>
            </a:r>
          </a:p>
          <a:p>
            <a:pPr>
              <a:lnSpc>
                <a:spcPts val="5459"/>
              </a:lnSpc>
            </a:pPr>
            <a:r>
              <a:rPr lang="en-US" sz="3600" b="1" dirty="0">
                <a:latin typeface="Montserrat Bold"/>
                <a:ea typeface="Montserrat Bold"/>
                <a:cs typeface="Montserrat Bold"/>
                <a:sym typeface="Montserrat Bold"/>
              </a:rPr>
              <a:t>Disaster Case Management Team</a:t>
            </a:r>
            <a:r>
              <a:rPr lang="en-US" sz="3600" dirty="0">
                <a:latin typeface="Montserrat"/>
                <a:ea typeface="Montserrat"/>
                <a:cs typeface="Montserrat"/>
                <a:sym typeface="Montserrat"/>
              </a:rPr>
              <a:t>  </a:t>
            </a:r>
          </a:p>
          <a:p>
            <a:pPr>
              <a:lnSpc>
                <a:spcPts val="5459"/>
              </a:lnSpc>
            </a:pPr>
            <a:r>
              <a:rPr lang="en-US" sz="3600" b="1" dirty="0">
                <a:latin typeface="Montserrat Bold"/>
                <a:ea typeface="Montserrat Bold"/>
                <a:cs typeface="Montserrat Bold"/>
                <a:sym typeface="Montserrat Bold"/>
              </a:rPr>
              <a:t>505-670-4662</a:t>
            </a:r>
          </a:p>
          <a:p>
            <a:pPr>
              <a:lnSpc>
                <a:spcPts val="5459"/>
              </a:lnSpc>
              <a:spcBef>
                <a:spcPct val="0"/>
              </a:spcBef>
            </a:pPr>
            <a:r>
              <a:rPr lang="en-US" sz="3600" b="1" dirty="0">
                <a:latin typeface="Montserrat Bold"/>
                <a:ea typeface="Montserrat Bold"/>
                <a:cs typeface="Montserrat Bold"/>
                <a:sym typeface="Montserrat Bold"/>
              </a:rPr>
              <a:t>DHSEM-DCM@dhsem.nm.gov</a:t>
            </a:r>
          </a:p>
        </p:txBody>
      </p:sp>
      <p:sp>
        <p:nvSpPr>
          <p:cNvPr id="7" name="TextBox 7"/>
          <p:cNvSpPr txBox="1"/>
          <p:nvPr/>
        </p:nvSpPr>
        <p:spPr>
          <a:xfrm>
            <a:off x="228264" y="313443"/>
            <a:ext cx="3222567" cy="396241"/>
          </a:xfrm>
          <a:prstGeom prst="rect">
            <a:avLst/>
          </a:prstGeom>
        </p:spPr>
        <p:txBody>
          <a:bodyPr lIns="0" tIns="0" rIns="0" bIns="0" rtlCol="0" anchor="t">
            <a:spAutoFit/>
          </a:bodyPr>
          <a:lstStyle/>
          <a:p>
            <a:pPr algn="ctr">
              <a:lnSpc>
                <a:spcPts val="3359"/>
              </a:lnSpc>
              <a:spcBef>
                <a:spcPct val="0"/>
              </a:spcBef>
            </a:pPr>
            <a:r>
              <a:rPr lang="en-US" sz="2399">
                <a:solidFill>
                  <a:srgbClr val="FFFFFF"/>
                </a:solidFill>
                <a:latin typeface="Montserrat"/>
                <a:ea typeface="Montserrat"/>
                <a:cs typeface="Montserrat"/>
                <a:sym typeface="Montserrat"/>
              </a:rPr>
              <a:t>dhsem.nm.gov</a:t>
            </a:r>
          </a:p>
        </p:txBody>
      </p:sp>
      <p:sp>
        <p:nvSpPr>
          <p:cNvPr id="8" name="TextBox 8"/>
          <p:cNvSpPr txBox="1"/>
          <p:nvPr/>
        </p:nvSpPr>
        <p:spPr>
          <a:xfrm>
            <a:off x="1328463" y="1260160"/>
            <a:ext cx="11710114" cy="1305357"/>
          </a:xfrm>
          <a:prstGeom prst="rect">
            <a:avLst/>
          </a:prstGeom>
        </p:spPr>
        <p:txBody>
          <a:bodyPr wrap="square" lIns="0" tIns="0" rIns="0" bIns="0" rtlCol="0" anchor="t">
            <a:spAutoFit/>
          </a:bodyPr>
          <a:lstStyle/>
          <a:p>
            <a:pPr>
              <a:lnSpc>
                <a:spcPts val="11200"/>
              </a:lnSpc>
              <a:spcBef>
                <a:spcPct val="0"/>
              </a:spcBef>
            </a:pPr>
            <a:r>
              <a:rPr lang="en-US" sz="6600" b="1" dirty="0">
                <a:latin typeface="Montserrat Bold"/>
                <a:ea typeface="Montserrat Bold"/>
                <a:cs typeface="Montserrat Bold"/>
                <a:sym typeface="Montserrat Bold"/>
              </a:rPr>
              <a:t>Contact Information:</a:t>
            </a:r>
          </a:p>
        </p:txBody>
      </p:sp>
      <p:grpSp>
        <p:nvGrpSpPr>
          <p:cNvPr id="21" name="Group 20">
            <a:extLst>
              <a:ext uri="{FF2B5EF4-FFF2-40B4-BE49-F238E27FC236}">
                <a16:creationId xmlns:a16="http://schemas.microsoft.com/office/drawing/2014/main" id="{9F5A4269-F770-38F2-4C81-82BC279A50D8}"/>
              </a:ext>
            </a:extLst>
          </p:cNvPr>
          <p:cNvGrpSpPr/>
          <p:nvPr/>
        </p:nvGrpSpPr>
        <p:grpSpPr>
          <a:xfrm>
            <a:off x="1956514" y="6593748"/>
            <a:ext cx="11082063" cy="1611788"/>
            <a:chOff x="3982748" y="6868043"/>
            <a:chExt cx="11082063" cy="1611788"/>
          </a:xfrm>
        </p:grpSpPr>
        <p:sp>
          <p:nvSpPr>
            <p:cNvPr id="9" name="TextBox 9"/>
            <p:cNvSpPr txBox="1"/>
            <p:nvPr/>
          </p:nvSpPr>
          <p:spPr>
            <a:xfrm>
              <a:off x="3982748" y="6868043"/>
              <a:ext cx="5414236" cy="1611788"/>
            </a:xfrm>
            <a:prstGeom prst="rect">
              <a:avLst/>
            </a:prstGeom>
          </p:spPr>
          <p:txBody>
            <a:bodyPr wrap="square" lIns="0" tIns="0" rIns="0" bIns="0" rtlCol="0" anchor="t">
              <a:spAutoFit/>
            </a:bodyPr>
            <a:lstStyle/>
            <a:p>
              <a:pPr>
                <a:lnSpc>
                  <a:spcPts val="3220"/>
                </a:lnSpc>
              </a:pPr>
              <a:r>
                <a:rPr lang="en-US" sz="2300" b="1" dirty="0">
                  <a:latin typeface="Montserrat Bold"/>
                  <a:ea typeface="Montserrat Bold"/>
                  <a:cs typeface="Montserrat Bold"/>
                  <a:sym typeface="Montserrat Bold"/>
                </a:rPr>
                <a:t>Andrew Kloefkorn</a:t>
              </a:r>
            </a:p>
            <a:p>
              <a:pPr>
                <a:lnSpc>
                  <a:spcPts val="3220"/>
                </a:lnSpc>
              </a:pPr>
              <a:r>
                <a:rPr lang="en-US" sz="2300" b="1" dirty="0">
                  <a:latin typeface="Montserrat Bold"/>
                  <a:ea typeface="Montserrat Bold"/>
                  <a:cs typeface="Montserrat Bold"/>
                  <a:sym typeface="Montserrat Bold"/>
                </a:rPr>
                <a:t>CDBG-DR Bureau Chief</a:t>
              </a:r>
            </a:p>
            <a:p>
              <a:pPr>
                <a:lnSpc>
                  <a:spcPts val="3220"/>
                </a:lnSpc>
              </a:pPr>
              <a:r>
                <a:rPr lang="en-US" sz="2300" b="1" dirty="0">
                  <a:latin typeface="Montserrat Bold"/>
                  <a:ea typeface="Montserrat Bold"/>
                  <a:cs typeface="Montserrat Bold"/>
                  <a:sym typeface="Montserrat Bold"/>
                </a:rPr>
                <a:t>505-623-5178</a:t>
              </a:r>
            </a:p>
            <a:p>
              <a:pPr>
                <a:lnSpc>
                  <a:spcPts val="3220"/>
                </a:lnSpc>
                <a:spcBef>
                  <a:spcPct val="0"/>
                </a:spcBef>
              </a:pPr>
              <a:r>
                <a:rPr lang="en-US" sz="2300" b="1" dirty="0">
                  <a:latin typeface="Montserrat Bold"/>
                  <a:ea typeface="Montserrat Bold"/>
                  <a:cs typeface="Montserrat Bold"/>
                  <a:sym typeface="Montserrat Bold"/>
                </a:rPr>
                <a:t>andrew.kloefkorn@dhsem.nm.gov</a:t>
              </a:r>
            </a:p>
          </p:txBody>
        </p:sp>
        <p:sp>
          <p:nvSpPr>
            <p:cNvPr id="10" name="TextBox 10"/>
            <p:cNvSpPr txBox="1"/>
            <p:nvPr/>
          </p:nvSpPr>
          <p:spPr>
            <a:xfrm>
              <a:off x="10058400" y="6868043"/>
              <a:ext cx="5006411" cy="1611788"/>
            </a:xfrm>
            <a:prstGeom prst="rect">
              <a:avLst/>
            </a:prstGeom>
          </p:spPr>
          <p:txBody>
            <a:bodyPr wrap="square" lIns="0" tIns="0" rIns="0" bIns="0" rtlCol="0" anchor="t">
              <a:spAutoFit/>
            </a:bodyPr>
            <a:lstStyle/>
            <a:p>
              <a:pPr>
                <a:lnSpc>
                  <a:spcPts val="3220"/>
                </a:lnSpc>
              </a:pPr>
              <a:r>
                <a:rPr lang="en-US" sz="2300" b="1" dirty="0">
                  <a:latin typeface="Montserrat Bold"/>
                  <a:ea typeface="Montserrat Bold"/>
                  <a:cs typeface="Montserrat Bold"/>
                  <a:sym typeface="Montserrat Bold"/>
                </a:rPr>
                <a:t>Andrea Niehaus</a:t>
              </a:r>
            </a:p>
            <a:p>
              <a:pPr>
                <a:lnSpc>
                  <a:spcPts val="3220"/>
                </a:lnSpc>
              </a:pPr>
              <a:r>
                <a:rPr lang="en-US" sz="2300" b="1" dirty="0">
                  <a:latin typeface="Montserrat Bold"/>
                  <a:ea typeface="Montserrat Bold"/>
                  <a:cs typeface="Montserrat Bold"/>
                  <a:sym typeface="Montserrat Bold"/>
                </a:rPr>
                <a:t>Deputy Project Manager</a:t>
              </a:r>
            </a:p>
            <a:p>
              <a:pPr>
                <a:lnSpc>
                  <a:spcPts val="3220"/>
                </a:lnSpc>
              </a:pPr>
              <a:r>
                <a:rPr lang="en-US" sz="2300" b="1" dirty="0">
                  <a:latin typeface="Montserrat Bold"/>
                  <a:ea typeface="Montserrat Bold"/>
                  <a:cs typeface="Montserrat Bold"/>
                  <a:sym typeface="Montserrat Bold"/>
                </a:rPr>
                <a:t>319-759-1195</a:t>
              </a:r>
            </a:p>
            <a:p>
              <a:pPr>
                <a:lnSpc>
                  <a:spcPts val="3220"/>
                </a:lnSpc>
                <a:spcBef>
                  <a:spcPct val="0"/>
                </a:spcBef>
              </a:pPr>
              <a:r>
                <a:rPr lang="en-US" sz="2300" b="1" dirty="0">
                  <a:latin typeface="Montserrat Bold"/>
                  <a:ea typeface="Montserrat Bold"/>
                  <a:cs typeface="Montserrat Bold"/>
                  <a:sym typeface="Montserrat Bold"/>
                </a:rPr>
                <a:t>andrea.niehaus@dhsem.nm.gov</a:t>
              </a:r>
            </a:p>
          </p:txBody>
        </p:sp>
      </p:grpSp>
      <p:grpSp>
        <p:nvGrpSpPr>
          <p:cNvPr id="11" name="Group 11"/>
          <p:cNvGrpSpPr/>
          <p:nvPr/>
        </p:nvGrpSpPr>
        <p:grpSpPr>
          <a:xfrm>
            <a:off x="422837" y="8754827"/>
            <a:ext cx="18017563" cy="1553074"/>
            <a:chOff x="0" y="0"/>
            <a:chExt cx="24023417" cy="2070765"/>
          </a:xfrm>
        </p:grpSpPr>
        <p:sp>
          <p:nvSpPr>
            <p:cNvPr id="12" name="Freeform 12"/>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3"/>
              <a:stretch>
                <a:fillRect/>
              </a:stretch>
            </a:blipFill>
          </p:spPr>
          <p:txBody>
            <a:bodyPr/>
            <a:lstStyle/>
            <a:p>
              <a:endParaRPr lang="en-US"/>
            </a:p>
          </p:txBody>
        </p:sp>
        <p:sp>
          <p:nvSpPr>
            <p:cNvPr id="13" name="Freeform 13"/>
            <p:cNvSpPr/>
            <p:nvPr/>
          </p:nvSpPr>
          <p:spPr>
            <a:xfrm>
              <a:off x="4161633" y="74442"/>
              <a:ext cx="1721813" cy="1841095"/>
            </a:xfrm>
            <a:custGeom>
              <a:avLst/>
              <a:gdLst/>
              <a:ahLst/>
              <a:cxnLst/>
              <a:rect l="l" t="t" r="r" b="b"/>
              <a:pathLst>
                <a:path w="1721813" h="1841095">
                  <a:moveTo>
                    <a:pt x="0" y="0"/>
                  </a:moveTo>
                  <a:lnTo>
                    <a:pt x="1721813" y="0"/>
                  </a:lnTo>
                  <a:lnTo>
                    <a:pt x="1721813" y="1841095"/>
                  </a:lnTo>
                  <a:lnTo>
                    <a:pt x="0" y="1841095"/>
                  </a:lnTo>
                  <a:lnTo>
                    <a:pt x="0" y="0"/>
                  </a:lnTo>
                  <a:close/>
                </a:path>
              </a:pathLst>
            </a:custGeom>
            <a:blipFill>
              <a:blip r:embed="rId3"/>
              <a:stretch>
                <a:fillRect/>
              </a:stretch>
            </a:blipFill>
          </p:spPr>
          <p:txBody>
            <a:bodyPr/>
            <a:lstStyle/>
            <a:p>
              <a:endParaRPr lang="en-US"/>
            </a:p>
          </p:txBody>
        </p:sp>
        <p:grpSp>
          <p:nvGrpSpPr>
            <p:cNvPr id="14" name="Group 14"/>
            <p:cNvGrpSpPr/>
            <p:nvPr/>
          </p:nvGrpSpPr>
          <p:grpSpPr>
            <a:xfrm>
              <a:off x="7170185" y="874497"/>
              <a:ext cx="16853232" cy="755164"/>
              <a:chOff x="0" y="0"/>
              <a:chExt cx="3329033" cy="149168"/>
            </a:xfrm>
          </p:grpSpPr>
          <p:sp>
            <p:nvSpPr>
              <p:cNvPr id="15" name="Freeform 15"/>
              <p:cNvSpPr/>
              <p:nvPr/>
            </p:nvSpPr>
            <p:spPr>
              <a:xfrm>
                <a:off x="0" y="0"/>
                <a:ext cx="3329034" cy="149168"/>
              </a:xfrm>
              <a:custGeom>
                <a:avLst/>
                <a:gdLst/>
                <a:ahLst/>
                <a:cxnLst/>
                <a:rect l="l" t="t" r="r" b="b"/>
                <a:pathLst>
                  <a:path w="3329034" h="149168">
                    <a:moveTo>
                      <a:pt x="0" y="0"/>
                    </a:moveTo>
                    <a:lnTo>
                      <a:pt x="3329034" y="0"/>
                    </a:lnTo>
                    <a:lnTo>
                      <a:pt x="3329034" y="149168"/>
                    </a:lnTo>
                    <a:lnTo>
                      <a:pt x="0" y="149168"/>
                    </a:lnTo>
                    <a:close/>
                  </a:path>
                </a:pathLst>
              </a:custGeom>
              <a:solidFill>
                <a:srgbClr val="122A6B"/>
              </a:solidFill>
            </p:spPr>
            <p:txBody>
              <a:bodyPr/>
              <a:lstStyle/>
              <a:p>
                <a:endParaRPr lang="en-US"/>
              </a:p>
            </p:txBody>
          </p:sp>
          <p:sp>
            <p:nvSpPr>
              <p:cNvPr id="16" name="TextBox 16"/>
              <p:cNvSpPr txBox="1"/>
              <p:nvPr/>
            </p:nvSpPr>
            <p:spPr>
              <a:xfrm>
                <a:off x="0" y="-38100"/>
                <a:ext cx="3329033" cy="187268"/>
              </a:xfrm>
              <a:prstGeom prst="rect">
                <a:avLst/>
              </a:prstGeom>
            </p:spPr>
            <p:txBody>
              <a:bodyPr lIns="50800" tIns="50800" rIns="50800" bIns="50800" rtlCol="0" anchor="ctr"/>
              <a:lstStyle/>
              <a:p>
                <a:pPr algn="ctr">
                  <a:lnSpc>
                    <a:spcPts val="2100"/>
                  </a:lnSpc>
                </a:pPr>
                <a:endParaRPr/>
              </a:p>
            </p:txBody>
          </p:sp>
        </p:grpSp>
        <p:sp>
          <p:nvSpPr>
            <p:cNvPr id="17" name="TextBox 17"/>
            <p:cNvSpPr txBox="1"/>
            <p:nvPr/>
          </p:nvSpPr>
          <p:spPr>
            <a:xfrm>
              <a:off x="8187333" y="967468"/>
              <a:ext cx="15499490" cy="506964"/>
            </a:xfrm>
            <a:prstGeom prst="rect">
              <a:avLst/>
            </a:prstGeom>
          </p:spPr>
          <p:txBody>
            <a:bodyPr lIns="0" tIns="0" rIns="0" bIns="0" rtlCol="0" anchor="t">
              <a:spAutoFit/>
            </a:bodyPr>
            <a:lstStyle/>
            <a:p>
              <a:pPr algn="r">
                <a:lnSpc>
                  <a:spcPts val="3232"/>
                </a:lnSpc>
              </a:pPr>
              <a:r>
                <a:rPr lang="en-US" sz="2308">
                  <a:solidFill>
                    <a:srgbClr val="FFFFFF"/>
                  </a:solidFill>
                  <a:latin typeface="Montserrat"/>
                  <a:ea typeface="Montserrat"/>
                  <a:cs typeface="Montserrat"/>
                  <a:sym typeface="Montserrat"/>
                </a:rPr>
                <a:t>New Mexico Department of Homeland Security &amp; Emergency Management</a:t>
              </a:r>
            </a:p>
          </p:txBody>
        </p:sp>
        <p:sp>
          <p:nvSpPr>
            <p:cNvPr id="18" name="Freeform 18"/>
            <p:cNvSpPr/>
            <p:nvPr/>
          </p:nvSpPr>
          <p:spPr>
            <a:xfrm>
              <a:off x="2116513" y="0"/>
              <a:ext cx="1691610" cy="2018828"/>
            </a:xfrm>
            <a:custGeom>
              <a:avLst/>
              <a:gdLst/>
              <a:ahLst/>
              <a:cxnLst/>
              <a:rect l="l" t="t" r="r" b="b"/>
              <a:pathLst>
                <a:path w="1691610" h="2018828">
                  <a:moveTo>
                    <a:pt x="0" y="0"/>
                  </a:moveTo>
                  <a:lnTo>
                    <a:pt x="1691610" y="0"/>
                  </a:lnTo>
                  <a:lnTo>
                    <a:pt x="1691610" y="2018828"/>
                  </a:lnTo>
                  <a:lnTo>
                    <a:pt x="0" y="2018828"/>
                  </a:lnTo>
                  <a:lnTo>
                    <a:pt x="0" y="0"/>
                  </a:lnTo>
                  <a:close/>
                </a:path>
              </a:pathLst>
            </a:custGeom>
            <a:blipFill>
              <a:blip r:embed="rId4"/>
              <a:stretch>
                <a:fillRect/>
              </a:stretch>
            </a:blipFill>
          </p:spPr>
          <p:txBody>
            <a:bodyPr/>
            <a:lstStyle/>
            <a:p>
              <a:endParaRPr lang="en-US"/>
            </a:p>
          </p:txBody>
        </p:sp>
        <p:sp>
          <p:nvSpPr>
            <p:cNvPr id="19" name="Freeform 19"/>
            <p:cNvSpPr/>
            <p:nvPr/>
          </p:nvSpPr>
          <p:spPr>
            <a:xfrm>
              <a:off x="0" y="0"/>
              <a:ext cx="2070765" cy="2070765"/>
            </a:xfrm>
            <a:custGeom>
              <a:avLst/>
              <a:gdLst/>
              <a:ahLst/>
              <a:cxnLst/>
              <a:rect l="l" t="t" r="r" b="b"/>
              <a:pathLst>
                <a:path w="2070765" h="2070765">
                  <a:moveTo>
                    <a:pt x="0" y="0"/>
                  </a:moveTo>
                  <a:lnTo>
                    <a:pt x="2070765" y="0"/>
                  </a:lnTo>
                  <a:lnTo>
                    <a:pt x="2070765" y="2070765"/>
                  </a:lnTo>
                  <a:lnTo>
                    <a:pt x="0" y="2070765"/>
                  </a:lnTo>
                  <a:lnTo>
                    <a:pt x="0" y="0"/>
                  </a:lnTo>
                  <a:close/>
                </a:path>
              </a:pathLst>
            </a:custGeom>
            <a:blipFill>
              <a:blip r:embed="rId5"/>
              <a:stretch>
                <a:fillRect t="-2581" b="-2581"/>
              </a:stretch>
            </a:blipFill>
          </p:spPr>
          <p:txBody>
            <a:bodyPr/>
            <a:lstStyle/>
            <a:p>
              <a:endParaRPr lang="en-US"/>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TotalTime>
  <Words>1162</Words>
  <Application>Microsoft Office PowerPoint</Application>
  <PresentationFormat>Custom</PresentationFormat>
  <Paragraphs>213</Paragraphs>
  <Slides>18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Montserrat</vt:lpstr>
      <vt:lpstr>Arial Bold Italics</vt:lpstr>
      <vt:lpstr>Montserrat Bold</vt:lpstr>
      <vt:lpstr>Calibri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 08 19 Chaves County Townhall</dc:title>
  <dc:creator>Ashley Saulcy</dc:creator>
  <cp:lastModifiedBy>Andrea Niehaus</cp:lastModifiedBy>
  <cp:revision>5</cp:revision>
  <dcterms:created xsi:type="dcterms:W3CDTF">2006-08-16T00:00:00Z</dcterms:created>
  <dcterms:modified xsi:type="dcterms:W3CDTF">2026-09-11T20:46:18Z</dcterms:modified>
  <dc:identifier>DAHSHgIj950</dc:identifier>
</cp:coreProperties>
</file>