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73" r:id="rId3"/>
    <p:sldId id="329" r:id="rId4"/>
    <p:sldId id="331" r:id="rId5"/>
    <p:sldId id="262" r:id="rId6"/>
    <p:sldId id="327" r:id="rId7"/>
    <p:sldId id="333" r:id="rId8"/>
    <p:sldId id="334" r:id="rId9"/>
    <p:sldId id="335" r:id="rId10"/>
    <p:sldId id="258" r:id="rId11"/>
    <p:sldId id="330" r:id="rId12"/>
    <p:sldId id="270" r:id="rId13"/>
    <p:sldId id="272" r:id="rId14"/>
  </p:sldIdLst>
  <p:sldSz cx="18288000" cy="10287000"/>
  <p:notesSz cx="6858000" cy="9144000"/>
  <p:embeddedFontLst>
    <p:embeddedFont>
      <p:font typeface="Montserrat" panose="020F0502020204030204" pitchFamily="2" charset="0"/>
      <p:regular r:id="rId15"/>
      <p:bold r:id="rId16"/>
      <p:italic r:id="rId17"/>
      <p:boldItalic r:id="rId18"/>
    </p:embeddedFont>
    <p:embeddedFont>
      <p:font typeface="Montserrat Bold" panose="00000800000000000000" charset="0"/>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2A6B"/>
    <a:srgbClr val="518F5A"/>
    <a:srgbClr val="ED1C24"/>
    <a:srgbClr val="D9D9D9"/>
    <a:srgbClr val="E1E9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C3A224-82BB-4995-A505-38401A3EFAED}" v="1" dt="2025-05-20T20:21:00.9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3" d="100"/>
          <a:sy n="43" d="100"/>
        </p:scale>
        <p:origin x="113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Niehaus" userId="0ed50ed4-0bbc-4125-a2b1-9dfd2704f3fe" providerId="ADAL" clId="{DAC3A224-82BB-4995-A505-38401A3EFAED}"/>
    <pc:docChg chg="custSel modSld">
      <pc:chgData name="Andrea Niehaus" userId="0ed50ed4-0bbc-4125-a2b1-9dfd2704f3fe" providerId="ADAL" clId="{DAC3A224-82BB-4995-A505-38401A3EFAED}" dt="2025-05-20T20:21:25.233" v="6" actId="14100"/>
      <pc:docMkLst>
        <pc:docMk/>
      </pc:docMkLst>
      <pc:sldChg chg="addSp delSp modSp mod">
        <pc:chgData name="Andrea Niehaus" userId="0ed50ed4-0bbc-4125-a2b1-9dfd2704f3fe" providerId="ADAL" clId="{DAC3A224-82BB-4995-A505-38401A3EFAED}" dt="2025-05-20T20:21:25.233" v="6" actId="14100"/>
        <pc:sldMkLst>
          <pc:docMk/>
          <pc:sldMk cId="221544513" sldId="334"/>
        </pc:sldMkLst>
        <pc:picChg chg="add mod">
          <ac:chgData name="Andrea Niehaus" userId="0ed50ed4-0bbc-4125-a2b1-9dfd2704f3fe" providerId="ADAL" clId="{DAC3A224-82BB-4995-A505-38401A3EFAED}" dt="2025-05-20T20:21:25.233" v="6" actId="14100"/>
          <ac:picMkLst>
            <pc:docMk/>
            <pc:sldMk cId="221544513" sldId="334"/>
            <ac:picMk id="2" creationId="{C907A592-4CB7-A0BE-6395-2ECB09ABC02B}"/>
          </ac:picMkLst>
        </pc:picChg>
        <pc:picChg chg="del">
          <ac:chgData name="Andrea Niehaus" userId="0ed50ed4-0bbc-4125-a2b1-9dfd2704f3fe" providerId="ADAL" clId="{DAC3A224-82BB-4995-A505-38401A3EFAED}" dt="2025-05-20T18:54:54.521" v="0" actId="478"/>
          <ac:picMkLst>
            <pc:docMk/>
            <pc:sldMk cId="221544513" sldId="334"/>
            <ac:picMk id="3" creationId="{C64BA90B-A9B2-B05A-EC88-482AE415169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4A14201-AC8E-43CA-8578-09184D2E7212}"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63EAF476-7BAF-4EAD-A9D7-36F63C147004}">
      <dgm:prSet phldrT="[Text]" custT="1"/>
      <dgm:spPr>
        <a:solidFill>
          <a:srgbClr val="122A6B"/>
        </a:solidFill>
        <a:ln>
          <a:solidFill>
            <a:srgbClr val="122A6B"/>
          </a:solidFill>
        </a:ln>
      </dgm:spPr>
      <dgm:t>
        <a:bodyPr/>
        <a:lstStyle/>
        <a:p>
          <a:r>
            <a:rPr lang="en-US" sz="4400" dirty="0">
              <a:latin typeface="Montserrat" panose="00000500000000000000" pitchFamily="2" charset="0"/>
            </a:rPr>
            <a:t>Unmet Needs Assessment</a:t>
          </a:r>
        </a:p>
      </dgm:t>
    </dgm:pt>
    <dgm:pt modelId="{DB8837AD-A1AA-4279-B1EA-6CDB45ABA9DF}" type="parTrans" cxnId="{63A635AE-5FB8-4E4F-9BFD-16F196D1F9F1}">
      <dgm:prSet/>
      <dgm:spPr/>
      <dgm:t>
        <a:bodyPr/>
        <a:lstStyle/>
        <a:p>
          <a:endParaRPr lang="en-US"/>
        </a:p>
      </dgm:t>
    </dgm:pt>
    <dgm:pt modelId="{404D0503-D731-4B39-9ADC-F27B25C8B32B}" type="sibTrans" cxnId="{63A635AE-5FB8-4E4F-9BFD-16F196D1F9F1}">
      <dgm:prSet/>
      <dgm:spPr/>
      <dgm:t>
        <a:bodyPr/>
        <a:lstStyle/>
        <a:p>
          <a:endParaRPr lang="en-US"/>
        </a:p>
      </dgm:t>
    </dgm:pt>
    <dgm:pt modelId="{BA49AC49-0F39-44D8-A634-6D5D23C46D86}">
      <dgm:prSet phldrT="[Text]" custT="1"/>
      <dgm:spPr>
        <a:solidFill>
          <a:srgbClr val="122A6B"/>
        </a:solidFill>
        <a:ln>
          <a:solidFill>
            <a:srgbClr val="122A6B"/>
          </a:solidFill>
        </a:ln>
      </dgm:spPr>
      <dgm:t>
        <a:bodyPr/>
        <a:lstStyle/>
        <a:p>
          <a:r>
            <a:rPr lang="en-US" sz="4400" dirty="0">
              <a:latin typeface="Montserrat" panose="00000500000000000000" pitchFamily="2" charset="0"/>
            </a:rPr>
            <a:t>Method of Distribution </a:t>
          </a:r>
        </a:p>
      </dgm:t>
    </dgm:pt>
    <dgm:pt modelId="{7145F81F-4406-4500-95EC-3881C5EB827A}" type="parTrans" cxnId="{2614BF75-6EF5-4D40-9541-5DC1533D7DA4}">
      <dgm:prSet/>
      <dgm:spPr/>
      <dgm:t>
        <a:bodyPr/>
        <a:lstStyle/>
        <a:p>
          <a:endParaRPr lang="en-US"/>
        </a:p>
      </dgm:t>
    </dgm:pt>
    <dgm:pt modelId="{C458C58A-B906-435F-96CF-F0897056373D}" type="sibTrans" cxnId="{2614BF75-6EF5-4D40-9541-5DC1533D7DA4}">
      <dgm:prSet/>
      <dgm:spPr/>
      <dgm:t>
        <a:bodyPr/>
        <a:lstStyle/>
        <a:p>
          <a:endParaRPr lang="en-US"/>
        </a:p>
      </dgm:t>
    </dgm:pt>
    <dgm:pt modelId="{36400933-6DB3-4A13-A0A9-B14821882DFC}">
      <dgm:prSet phldrT="[Text]" custT="1"/>
      <dgm:spPr>
        <a:solidFill>
          <a:srgbClr val="122A6B"/>
        </a:solidFill>
        <a:ln>
          <a:solidFill>
            <a:srgbClr val="122A6B"/>
          </a:solidFill>
        </a:ln>
      </dgm:spPr>
      <dgm:t>
        <a:bodyPr/>
        <a:lstStyle/>
        <a:p>
          <a:r>
            <a:rPr lang="en-US" sz="4400" dirty="0">
              <a:latin typeface="Montserrat" panose="00000500000000000000" pitchFamily="2" charset="0"/>
            </a:rPr>
            <a:t>Compliance Requirements</a:t>
          </a:r>
        </a:p>
      </dgm:t>
    </dgm:pt>
    <dgm:pt modelId="{8F59D760-3750-4F0A-B596-FFC091ABF7D6}" type="parTrans" cxnId="{652CFAD4-D19A-48BB-9837-009661AB4AA2}">
      <dgm:prSet/>
      <dgm:spPr/>
      <dgm:t>
        <a:bodyPr/>
        <a:lstStyle/>
        <a:p>
          <a:endParaRPr lang="en-US"/>
        </a:p>
      </dgm:t>
    </dgm:pt>
    <dgm:pt modelId="{EE263785-1065-4A5F-8F0F-BAB7FC2F5F86}" type="sibTrans" cxnId="{652CFAD4-D19A-48BB-9837-009661AB4AA2}">
      <dgm:prSet/>
      <dgm:spPr/>
      <dgm:t>
        <a:bodyPr/>
        <a:lstStyle/>
        <a:p>
          <a:endParaRPr lang="en-US"/>
        </a:p>
      </dgm:t>
    </dgm:pt>
    <dgm:pt modelId="{4EF4893B-C778-41F5-A07F-8DD3570E7871}" type="pres">
      <dgm:prSet presAssocID="{04A14201-AC8E-43CA-8578-09184D2E7212}" presName="Name0" presStyleCnt="0">
        <dgm:presLayoutVars>
          <dgm:chMax val="7"/>
          <dgm:chPref val="7"/>
          <dgm:dir/>
        </dgm:presLayoutVars>
      </dgm:prSet>
      <dgm:spPr/>
    </dgm:pt>
    <dgm:pt modelId="{D2ACD0D0-47E5-4A48-9C03-1EEE1BFE216B}" type="pres">
      <dgm:prSet presAssocID="{04A14201-AC8E-43CA-8578-09184D2E7212}" presName="Name1" presStyleCnt="0"/>
      <dgm:spPr/>
    </dgm:pt>
    <dgm:pt modelId="{7BDAC442-CDF8-4751-B919-1CAC015D79C2}" type="pres">
      <dgm:prSet presAssocID="{04A14201-AC8E-43CA-8578-09184D2E7212}" presName="cycle" presStyleCnt="0"/>
      <dgm:spPr/>
    </dgm:pt>
    <dgm:pt modelId="{BA232354-6D54-4D40-AF40-006E041D3DEA}" type="pres">
      <dgm:prSet presAssocID="{04A14201-AC8E-43CA-8578-09184D2E7212}" presName="srcNode" presStyleLbl="node1" presStyleIdx="0" presStyleCnt="3"/>
      <dgm:spPr/>
    </dgm:pt>
    <dgm:pt modelId="{1E53496C-9383-45FC-9683-27830AFCE727}" type="pres">
      <dgm:prSet presAssocID="{04A14201-AC8E-43CA-8578-09184D2E7212}" presName="conn" presStyleLbl="parChTrans1D2" presStyleIdx="0" presStyleCnt="1"/>
      <dgm:spPr/>
    </dgm:pt>
    <dgm:pt modelId="{97E8C8C1-CB4C-4F42-8400-1BB89F78985E}" type="pres">
      <dgm:prSet presAssocID="{04A14201-AC8E-43CA-8578-09184D2E7212}" presName="extraNode" presStyleLbl="node1" presStyleIdx="0" presStyleCnt="3"/>
      <dgm:spPr/>
    </dgm:pt>
    <dgm:pt modelId="{368D2EF2-B615-460F-A917-668C01B72872}" type="pres">
      <dgm:prSet presAssocID="{04A14201-AC8E-43CA-8578-09184D2E7212}" presName="dstNode" presStyleLbl="node1" presStyleIdx="0" presStyleCnt="3"/>
      <dgm:spPr/>
    </dgm:pt>
    <dgm:pt modelId="{57D8773F-3449-4680-9850-D9C879BDA757}" type="pres">
      <dgm:prSet presAssocID="{63EAF476-7BAF-4EAD-A9D7-36F63C147004}" presName="text_1" presStyleLbl="node1" presStyleIdx="0" presStyleCnt="3">
        <dgm:presLayoutVars>
          <dgm:bulletEnabled val="1"/>
        </dgm:presLayoutVars>
      </dgm:prSet>
      <dgm:spPr/>
    </dgm:pt>
    <dgm:pt modelId="{710C02A6-4318-4784-A457-F865A43ED119}" type="pres">
      <dgm:prSet presAssocID="{63EAF476-7BAF-4EAD-A9D7-36F63C147004}" presName="accent_1" presStyleCnt="0"/>
      <dgm:spPr/>
    </dgm:pt>
    <dgm:pt modelId="{BD212319-B20C-4710-A400-687807D0F9C3}" type="pres">
      <dgm:prSet presAssocID="{63EAF476-7BAF-4EAD-A9D7-36F63C147004}" presName="accentRepeatNode" presStyleLbl="solidFgAcc1" presStyleIdx="0" presStyleCnt="3"/>
      <dgm:spPr>
        <a:solidFill>
          <a:schemeClr val="bg1"/>
        </a:solidFill>
        <a:ln>
          <a:solidFill>
            <a:srgbClr val="122A6B"/>
          </a:solidFill>
        </a:ln>
      </dgm:spPr>
    </dgm:pt>
    <dgm:pt modelId="{52A50B90-A80B-4A27-A0DB-A5D89F51972B}" type="pres">
      <dgm:prSet presAssocID="{BA49AC49-0F39-44D8-A634-6D5D23C46D86}" presName="text_2" presStyleLbl="node1" presStyleIdx="1" presStyleCnt="3">
        <dgm:presLayoutVars>
          <dgm:bulletEnabled val="1"/>
        </dgm:presLayoutVars>
      </dgm:prSet>
      <dgm:spPr/>
    </dgm:pt>
    <dgm:pt modelId="{C60C9422-AB09-41C3-878B-6E8D71F89F71}" type="pres">
      <dgm:prSet presAssocID="{BA49AC49-0F39-44D8-A634-6D5D23C46D86}" presName="accent_2" presStyleCnt="0"/>
      <dgm:spPr/>
    </dgm:pt>
    <dgm:pt modelId="{7826CC21-A1F6-4D72-91DB-899218404697}" type="pres">
      <dgm:prSet presAssocID="{BA49AC49-0F39-44D8-A634-6D5D23C46D86}" presName="accentRepeatNode" presStyleLbl="solidFgAcc1" presStyleIdx="1" presStyleCnt="3"/>
      <dgm:spPr>
        <a:solidFill>
          <a:schemeClr val="bg1"/>
        </a:solidFill>
        <a:ln>
          <a:solidFill>
            <a:srgbClr val="122A6B"/>
          </a:solidFill>
        </a:ln>
      </dgm:spPr>
    </dgm:pt>
    <dgm:pt modelId="{2BB5D711-96B4-4FAF-8C5A-8F7C7211224F}" type="pres">
      <dgm:prSet presAssocID="{36400933-6DB3-4A13-A0A9-B14821882DFC}" presName="text_3" presStyleLbl="node1" presStyleIdx="2" presStyleCnt="3">
        <dgm:presLayoutVars>
          <dgm:bulletEnabled val="1"/>
        </dgm:presLayoutVars>
      </dgm:prSet>
      <dgm:spPr/>
    </dgm:pt>
    <dgm:pt modelId="{53390CF9-0676-44E2-BA1D-71BC4EE0908F}" type="pres">
      <dgm:prSet presAssocID="{36400933-6DB3-4A13-A0A9-B14821882DFC}" presName="accent_3" presStyleCnt="0"/>
      <dgm:spPr/>
    </dgm:pt>
    <dgm:pt modelId="{E3AF752A-6374-476C-8904-10A77FB70846}" type="pres">
      <dgm:prSet presAssocID="{36400933-6DB3-4A13-A0A9-B14821882DFC}" presName="accentRepeatNode" presStyleLbl="solidFgAcc1" presStyleIdx="2" presStyleCnt="3"/>
      <dgm:spPr>
        <a:solidFill>
          <a:schemeClr val="bg1"/>
        </a:solidFill>
        <a:ln>
          <a:solidFill>
            <a:srgbClr val="122A6B"/>
          </a:solidFill>
        </a:ln>
      </dgm:spPr>
    </dgm:pt>
  </dgm:ptLst>
  <dgm:cxnLst>
    <dgm:cxn modelId="{A0A9B609-3334-4898-A7B3-3063A1513A6E}" type="presOf" srcId="{36400933-6DB3-4A13-A0A9-B14821882DFC}" destId="{2BB5D711-96B4-4FAF-8C5A-8F7C7211224F}" srcOrd="0" destOrd="0" presId="urn:microsoft.com/office/officeart/2008/layout/VerticalCurvedList"/>
    <dgm:cxn modelId="{0564AE0E-219B-4D0C-AB34-AF66C780C9E5}" type="presOf" srcId="{63EAF476-7BAF-4EAD-A9D7-36F63C147004}" destId="{57D8773F-3449-4680-9850-D9C879BDA757}" srcOrd="0" destOrd="0" presId="urn:microsoft.com/office/officeart/2008/layout/VerticalCurvedList"/>
    <dgm:cxn modelId="{C3C4B143-9F9B-492F-B0BD-A94DE9D286D8}" type="presOf" srcId="{04A14201-AC8E-43CA-8578-09184D2E7212}" destId="{4EF4893B-C778-41F5-A07F-8DD3570E7871}" srcOrd="0" destOrd="0" presId="urn:microsoft.com/office/officeart/2008/layout/VerticalCurvedList"/>
    <dgm:cxn modelId="{2614BF75-6EF5-4D40-9541-5DC1533D7DA4}" srcId="{04A14201-AC8E-43CA-8578-09184D2E7212}" destId="{BA49AC49-0F39-44D8-A634-6D5D23C46D86}" srcOrd="1" destOrd="0" parTransId="{7145F81F-4406-4500-95EC-3881C5EB827A}" sibTransId="{C458C58A-B906-435F-96CF-F0897056373D}"/>
    <dgm:cxn modelId="{180EBE8D-43DD-4101-97C9-F2E6840CDC38}" type="presOf" srcId="{404D0503-D731-4B39-9ADC-F27B25C8B32B}" destId="{1E53496C-9383-45FC-9683-27830AFCE727}" srcOrd="0" destOrd="0" presId="urn:microsoft.com/office/officeart/2008/layout/VerticalCurvedList"/>
    <dgm:cxn modelId="{63A635AE-5FB8-4E4F-9BFD-16F196D1F9F1}" srcId="{04A14201-AC8E-43CA-8578-09184D2E7212}" destId="{63EAF476-7BAF-4EAD-A9D7-36F63C147004}" srcOrd="0" destOrd="0" parTransId="{DB8837AD-A1AA-4279-B1EA-6CDB45ABA9DF}" sibTransId="{404D0503-D731-4B39-9ADC-F27B25C8B32B}"/>
    <dgm:cxn modelId="{658CBDCD-DA9F-4E1A-B3A7-87A6F0EDC183}" type="presOf" srcId="{BA49AC49-0F39-44D8-A634-6D5D23C46D86}" destId="{52A50B90-A80B-4A27-A0DB-A5D89F51972B}" srcOrd="0" destOrd="0" presId="urn:microsoft.com/office/officeart/2008/layout/VerticalCurvedList"/>
    <dgm:cxn modelId="{652CFAD4-D19A-48BB-9837-009661AB4AA2}" srcId="{04A14201-AC8E-43CA-8578-09184D2E7212}" destId="{36400933-6DB3-4A13-A0A9-B14821882DFC}" srcOrd="2" destOrd="0" parTransId="{8F59D760-3750-4F0A-B596-FFC091ABF7D6}" sibTransId="{EE263785-1065-4A5F-8F0F-BAB7FC2F5F86}"/>
    <dgm:cxn modelId="{7634FC6E-BFD9-42B9-9CA8-E32561B5A4B7}" type="presParOf" srcId="{4EF4893B-C778-41F5-A07F-8DD3570E7871}" destId="{D2ACD0D0-47E5-4A48-9C03-1EEE1BFE216B}" srcOrd="0" destOrd="0" presId="urn:microsoft.com/office/officeart/2008/layout/VerticalCurvedList"/>
    <dgm:cxn modelId="{1052DB00-57ED-46D5-A286-5B857B3DE51D}" type="presParOf" srcId="{D2ACD0D0-47E5-4A48-9C03-1EEE1BFE216B}" destId="{7BDAC442-CDF8-4751-B919-1CAC015D79C2}" srcOrd="0" destOrd="0" presId="urn:microsoft.com/office/officeart/2008/layout/VerticalCurvedList"/>
    <dgm:cxn modelId="{FD1A03A5-CD1A-48BA-A077-801AC68030F7}" type="presParOf" srcId="{7BDAC442-CDF8-4751-B919-1CAC015D79C2}" destId="{BA232354-6D54-4D40-AF40-006E041D3DEA}" srcOrd="0" destOrd="0" presId="urn:microsoft.com/office/officeart/2008/layout/VerticalCurvedList"/>
    <dgm:cxn modelId="{AC007BE0-974D-4104-94AD-5D8CDA126744}" type="presParOf" srcId="{7BDAC442-CDF8-4751-B919-1CAC015D79C2}" destId="{1E53496C-9383-45FC-9683-27830AFCE727}" srcOrd="1" destOrd="0" presId="urn:microsoft.com/office/officeart/2008/layout/VerticalCurvedList"/>
    <dgm:cxn modelId="{527D75B6-05F9-4186-B717-EB9A93E19035}" type="presParOf" srcId="{7BDAC442-CDF8-4751-B919-1CAC015D79C2}" destId="{97E8C8C1-CB4C-4F42-8400-1BB89F78985E}" srcOrd="2" destOrd="0" presId="urn:microsoft.com/office/officeart/2008/layout/VerticalCurvedList"/>
    <dgm:cxn modelId="{414D300D-A871-4721-8266-6B33EC42CACE}" type="presParOf" srcId="{7BDAC442-CDF8-4751-B919-1CAC015D79C2}" destId="{368D2EF2-B615-460F-A917-668C01B72872}" srcOrd="3" destOrd="0" presId="urn:microsoft.com/office/officeart/2008/layout/VerticalCurvedList"/>
    <dgm:cxn modelId="{4CF32AD0-C86F-46A3-80FC-37E82DC85636}" type="presParOf" srcId="{D2ACD0D0-47E5-4A48-9C03-1EEE1BFE216B}" destId="{57D8773F-3449-4680-9850-D9C879BDA757}" srcOrd="1" destOrd="0" presId="urn:microsoft.com/office/officeart/2008/layout/VerticalCurvedList"/>
    <dgm:cxn modelId="{3B699E6D-494E-4EB2-A6B2-5EFBAA22B730}" type="presParOf" srcId="{D2ACD0D0-47E5-4A48-9C03-1EEE1BFE216B}" destId="{710C02A6-4318-4784-A457-F865A43ED119}" srcOrd="2" destOrd="0" presId="urn:microsoft.com/office/officeart/2008/layout/VerticalCurvedList"/>
    <dgm:cxn modelId="{60336119-6591-45A5-8D72-3B4902BC121A}" type="presParOf" srcId="{710C02A6-4318-4784-A457-F865A43ED119}" destId="{BD212319-B20C-4710-A400-687807D0F9C3}" srcOrd="0" destOrd="0" presId="urn:microsoft.com/office/officeart/2008/layout/VerticalCurvedList"/>
    <dgm:cxn modelId="{33CC39DD-2A7C-4362-8309-29D1F0FFCC40}" type="presParOf" srcId="{D2ACD0D0-47E5-4A48-9C03-1EEE1BFE216B}" destId="{52A50B90-A80B-4A27-A0DB-A5D89F51972B}" srcOrd="3" destOrd="0" presId="urn:microsoft.com/office/officeart/2008/layout/VerticalCurvedList"/>
    <dgm:cxn modelId="{B6402725-0017-438F-8D84-EA0AE8949AE7}" type="presParOf" srcId="{D2ACD0D0-47E5-4A48-9C03-1EEE1BFE216B}" destId="{C60C9422-AB09-41C3-878B-6E8D71F89F71}" srcOrd="4" destOrd="0" presId="urn:microsoft.com/office/officeart/2008/layout/VerticalCurvedList"/>
    <dgm:cxn modelId="{25864B54-922A-42C7-880E-74A77D6A851D}" type="presParOf" srcId="{C60C9422-AB09-41C3-878B-6E8D71F89F71}" destId="{7826CC21-A1F6-4D72-91DB-899218404697}" srcOrd="0" destOrd="0" presId="urn:microsoft.com/office/officeart/2008/layout/VerticalCurvedList"/>
    <dgm:cxn modelId="{A931EF83-3C01-41E7-B835-FC20B14C9543}" type="presParOf" srcId="{D2ACD0D0-47E5-4A48-9C03-1EEE1BFE216B}" destId="{2BB5D711-96B4-4FAF-8C5A-8F7C7211224F}" srcOrd="5" destOrd="0" presId="urn:microsoft.com/office/officeart/2008/layout/VerticalCurvedList"/>
    <dgm:cxn modelId="{777D2130-3579-4919-B2AD-FD2711DA6696}" type="presParOf" srcId="{D2ACD0D0-47E5-4A48-9C03-1EEE1BFE216B}" destId="{53390CF9-0676-44E2-BA1D-71BC4EE0908F}" srcOrd="6" destOrd="0" presId="urn:microsoft.com/office/officeart/2008/layout/VerticalCurvedList"/>
    <dgm:cxn modelId="{29F936A4-F9D2-4A8C-957E-2107925BE287}" type="presParOf" srcId="{53390CF9-0676-44E2-BA1D-71BC4EE0908F}" destId="{E3AF752A-6374-476C-8904-10A77FB70846}" srcOrd="0" destOrd="0" presId="urn:microsoft.com/office/officeart/2008/layout/VerticalCurvedList"/>
  </dgm:cxnLst>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53496C-9383-45FC-9683-27830AFCE727}">
      <dsp:nvSpPr>
        <dsp:cNvPr id="0" name=""/>
        <dsp:cNvSpPr/>
      </dsp:nvSpPr>
      <dsp:spPr>
        <a:xfrm>
          <a:off x="-6514184" y="-996654"/>
          <a:ext cx="7756417" cy="7756417"/>
        </a:xfrm>
        <a:prstGeom prst="blockArc">
          <a:avLst>
            <a:gd name="adj1" fmla="val 18900000"/>
            <a:gd name="adj2" fmla="val 2700000"/>
            <a:gd name="adj3" fmla="val 278"/>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D8773F-3449-4680-9850-D9C879BDA757}">
      <dsp:nvSpPr>
        <dsp:cNvPr id="0" name=""/>
        <dsp:cNvSpPr/>
      </dsp:nvSpPr>
      <dsp:spPr>
        <a:xfrm>
          <a:off x="799919" y="576310"/>
          <a:ext cx="9038332" cy="1152621"/>
        </a:xfrm>
        <a:prstGeom prst="rect">
          <a:avLst/>
        </a:prstGeom>
        <a:solidFill>
          <a:srgbClr val="122A6B"/>
        </a:solidFill>
        <a:ln w="25400" cap="flat" cmpd="sng" algn="ctr">
          <a:solidFill>
            <a:srgbClr val="122A6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893" tIns="111760" rIns="111760" bIns="111760" numCol="1" spcCol="1270" anchor="ctr" anchorCtr="0">
          <a:noAutofit/>
        </a:bodyPr>
        <a:lstStyle/>
        <a:p>
          <a:pPr marL="0" lvl="0" indent="0" algn="l" defTabSz="1955800">
            <a:lnSpc>
              <a:spcPct val="90000"/>
            </a:lnSpc>
            <a:spcBef>
              <a:spcPct val="0"/>
            </a:spcBef>
            <a:spcAft>
              <a:spcPct val="35000"/>
            </a:spcAft>
            <a:buNone/>
          </a:pPr>
          <a:r>
            <a:rPr lang="en-US" sz="4400" kern="1200" dirty="0">
              <a:latin typeface="Montserrat" panose="00000500000000000000" pitchFamily="2" charset="0"/>
            </a:rPr>
            <a:t>Unmet Needs Assessment</a:t>
          </a:r>
        </a:p>
      </dsp:txBody>
      <dsp:txXfrm>
        <a:off x="799919" y="576310"/>
        <a:ext cx="9038332" cy="1152621"/>
      </dsp:txXfrm>
    </dsp:sp>
    <dsp:sp modelId="{BD212319-B20C-4710-A400-687807D0F9C3}">
      <dsp:nvSpPr>
        <dsp:cNvPr id="0" name=""/>
        <dsp:cNvSpPr/>
      </dsp:nvSpPr>
      <dsp:spPr>
        <a:xfrm>
          <a:off x="79530" y="432233"/>
          <a:ext cx="1440777" cy="1440777"/>
        </a:xfrm>
        <a:prstGeom prst="ellipse">
          <a:avLst/>
        </a:prstGeom>
        <a:solidFill>
          <a:schemeClr val="bg1"/>
        </a:solidFill>
        <a:ln w="25400" cap="flat" cmpd="sng" algn="ctr">
          <a:solidFill>
            <a:srgbClr val="122A6B"/>
          </a:solidFill>
          <a:prstDash val="solid"/>
        </a:ln>
        <a:effectLst/>
      </dsp:spPr>
      <dsp:style>
        <a:lnRef idx="2">
          <a:scrgbClr r="0" g="0" b="0"/>
        </a:lnRef>
        <a:fillRef idx="1">
          <a:scrgbClr r="0" g="0" b="0"/>
        </a:fillRef>
        <a:effectRef idx="0">
          <a:scrgbClr r="0" g="0" b="0"/>
        </a:effectRef>
        <a:fontRef idx="minor"/>
      </dsp:style>
    </dsp:sp>
    <dsp:sp modelId="{52A50B90-A80B-4A27-A0DB-A5D89F51972B}">
      <dsp:nvSpPr>
        <dsp:cNvPr id="0" name=""/>
        <dsp:cNvSpPr/>
      </dsp:nvSpPr>
      <dsp:spPr>
        <a:xfrm>
          <a:off x="1218897" y="2305243"/>
          <a:ext cx="8619354" cy="1152621"/>
        </a:xfrm>
        <a:prstGeom prst="rect">
          <a:avLst/>
        </a:prstGeom>
        <a:solidFill>
          <a:srgbClr val="122A6B"/>
        </a:solidFill>
        <a:ln w="25400" cap="flat" cmpd="sng" algn="ctr">
          <a:solidFill>
            <a:srgbClr val="122A6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893" tIns="111760" rIns="111760" bIns="111760" numCol="1" spcCol="1270" anchor="ctr" anchorCtr="0">
          <a:noAutofit/>
        </a:bodyPr>
        <a:lstStyle/>
        <a:p>
          <a:pPr marL="0" lvl="0" indent="0" algn="l" defTabSz="1955800">
            <a:lnSpc>
              <a:spcPct val="90000"/>
            </a:lnSpc>
            <a:spcBef>
              <a:spcPct val="0"/>
            </a:spcBef>
            <a:spcAft>
              <a:spcPct val="35000"/>
            </a:spcAft>
            <a:buNone/>
          </a:pPr>
          <a:r>
            <a:rPr lang="en-US" sz="4400" kern="1200" dirty="0">
              <a:latin typeface="Montserrat" panose="00000500000000000000" pitchFamily="2" charset="0"/>
            </a:rPr>
            <a:t>Method of Distribution </a:t>
          </a:r>
        </a:p>
      </dsp:txBody>
      <dsp:txXfrm>
        <a:off x="1218897" y="2305243"/>
        <a:ext cx="8619354" cy="1152621"/>
      </dsp:txXfrm>
    </dsp:sp>
    <dsp:sp modelId="{7826CC21-A1F6-4D72-91DB-899218404697}">
      <dsp:nvSpPr>
        <dsp:cNvPr id="0" name=""/>
        <dsp:cNvSpPr/>
      </dsp:nvSpPr>
      <dsp:spPr>
        <a:xfrm>
          <a:off x="498508" y="2161165"/>
          <a:ext cx="1440777" cy="1440777"/>
        </a:xfrm>
        <a:prstGeom prst="ellipse">
          <a:avLst/>
        </a:prstGeom>
        <a:solidFill>
          <a:schemeClr val="bg1"/>
        </a:solidFill>
        <a:ln w="25400" cap="flat" cmpd="sng" algn="ctr">
          <a:solidFill>
            <a:srgbClr val="122A6B"/>
          </a:solidFill>
          <a:prstDash val="solid"/>
        </a:ln>
        <a:effectLst/>
      </dsp:spPr>
      <dsp:style>
        <a:lnRef idx="2">
          <a:scrgbClr r="0" g="0" b="0"/>
        </a:lnRef>
        <a:fillRef idx="1">
          <a:scrgbClr r="0" g="0" b="0"/>
        </a:fillRef>
        <a:effectRef idx="0">
          <a:scrgbClr r="0" g="0" b="0"/>
        </a:effectRef>
        <a:fontRef idx="minor"/>
      </dsp:style>
    </dsp:sp>
    <dsp:sp modelId="{2BB5D711-96B4-4FAF-8C5A-8F7C7211224F}">
      <dsp:nvSpPr>
        <dsp:cNvPr id="0" name=""/>
        <dsp:cNvSpPr/>
      </dsp:nvSpPr>
      <dsp:spPr>
        <a:xfrm>
          <a:off x="799919" y="4034175"/>
          <a:ext cx="9038332" cy="1152621"/>
        </a:xfrm>
        <a:prstGeom prst="rect">
          <a:avLst/>
        </a:prstGeom>
        <a:solidFill>
          <a:srgbClr val="122A6B"/>
        </a:solidFill>
        <a:ln w="25400" cap="flat" cmpd="sng" algn="ctr">
          <a:solidFill>
            <a:srgbClr val="122A6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893" tIns="111760" rIns="111760" bIns="111760" numCol="1" spcCol="1270" anchor="ctr" anchorCtr="0">
          <a:noAutofit/>
        </a:bodyPr>
        <a:lstStyle/>
        <a:p>
          <a:pPr marL="0" lvl="0" indent="0" algn="l" defTabSz="1955800">
            <a:lnSpc>
              <a:spcPct val="90000"/>
            </a:lnSpc>
            <a:spcBef>
              <a:spcPct val="0"/>
            </a:spcBef>
            <a:spcAft>
              <a:spcPct val="35000"/>
            </a:spcAft>
            <a:buNone/>
          </a:pPr>
          <a:r>
            <a:rPr lang="en-US" sz="4400" kern="1200" dirty="0">
              <a:latin typeface="Montserrat" panose="00000500000000000000" pitchFamily="2" charset="0"/>
            </a:rPr>
            <a:t>Compliance Requirements</a:t>
          </a:r>
        </a:p>
      </dsp:txBody>
      <dsp:txXfrm>
        <a:off x="799919" y="4034175"/>
        <a:ext cx="9038332" cy="1152621"/>
      </dsp:txXfrm>
    </dsp:sp>
    <dsp:sp modelId="{E3AF752A-6374-476C-8904-10A77FB70846}">
      <dsp:nvSpPr>
        <dsp:cNvPr id="0" name=""/>
        <dsp:cNvSpPr/>
      </dsp:nvSpPr>
      <dsp:spPr>
        <a:xfrm>
          <a:off x="79530" y="3890097"/>
          <a:ext cx="1440777" cy="1440777"/>
        </a:xfrm>
        <a:prstGeom prst="ellipse">
          <a:avLst/>
        </a:prstGeom>
        <a:solidFill>
          <a:schemeClr val="bg1"/>
        </a:solidFill>
        <a:ln w="25400" cap="flat" cmpd="sng" algn="ctr">
          <a:solidFill>
            <a:srgbClr val="122A6B"/>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5/20/2025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0.sv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6.png"/><Relationship Id="rId7" Type="http://schemas.openxmlformats.org/officeDocument/2006/relationships/diagramQuickStyle" Target="../diagrams/quickStyle1.xml"/><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7.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6.png"/><Relationship Id="rId7" Type="http://schemas.openxmlformats.org/officeDocument/2006/relationships/image" Target="../media/image22.sv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31.svg"/><Relationship Id="rId7" Type="http://schemas.openxmlformats.org/officeDocument/2006/relationships/image" Target="../media/image3.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1.png"/><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0.sv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hyperlink" Target="https://www.dhsem.nm.gov"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2" descr="May be an image of 3 people and text">
            <a:extLst>
              <a:ext uri="{FF2B5EF4-FFF2-40B4-BE49-F238E27FC236}">
                <a16:creationId xmlns:a16="http://schemas.microsoft.com/office/drawing/2014/main" id="{BADC5D25-4E5C-E0EC-F85F-4F1741BFDD15}"/>
              </a:ext>
            </a:extLst>
          </p:cNvPr>
          <p:cNvSpPr/>
          <p:nvPr/>
        </p:nvSpPr>
        <p:spPr>
          <a:xfrm>
            <a:off x="-123029" y="473"/>
            <a:ext cx="18534058" cy="10287001"/>
          </a:xfrm>
          <a:custGeom>
            <a:avLst/>
            <a:gdLst/>
            <a:ahLst/>
            <a:cxnLst/>
            <a:rect l="l" t="t" r="r" b="b"/>
            <a:pathLst>
              <a:path w="18534058" h="10287001">
                <a:moveTo>
                  <a:pt x="0" y="0"/>
                </a:moveTo>
                <a:lnTo>
                  <a:pt x="18534058" y="0"/>
                </a:lnTo>
                <a:lnTo>
                  <a:pt x="18534058" y="10287001"/>
                </a:lnTo>
                <a:lnTo>
                  <a:pt x="0" y="10287001"/>
                </a:lnTo>
                <a:lnTo>
                  <a:pt x="0" y="0"/>
                </a:lnTo>
                <a:close/>
              </a:path>
            </a:pathLst>
          </a:custGeom>
          <a:blipFill>
            <a:blip r:embed="rId2"/>
            <a:stretch>
              <a:fillRect l="-24965" t="-36332" r="-36278" b="-27004"/>
            </a:stretch>
          </a:blipFill>
        </p:spPr>
        <p:txBody>
          <a:bodyPr/>
          <a:lstStyle/>
          <a:p>
            <a:endParaRPr lang="en-US"/>
          </a:p>
        </p:txBody>
      </p:sp>
      <p:grpSp>
        <p:nvGrpSpPr>
          <p:cNvPr id="2" name="Group 2"/>
          <p:cNvGrpSpPr>
            <a:grpSpLocks noChangeAspect="1"/>
          </p:cNvGrpSpPr>
          <p:nvPr/>
        </p:nvGrpSpPr>
        <p:grpSpPr>
          <a:xfrm>
            <a:off x="7445246" y="-69417"/>
            <a:ext cx="14195554" cy="10355944"/>
            <a:chOff x="13103053" y="5532581"/>
            <a:chExt cx="18157292" cy="13685333"/>
          </a:xfrm>
        </p:grpSpPr>
        <p:sp>
          <p:nvSpPr>
            <p:cNvPr id="3" name="Freeform 3"/>
            <p:cNvSpPr/>
            <p:nvPr/>
          </p:nvSpPr>
          <p:spPr>
            <a:xfrm>
              <a:off x="13103053" y="5532581"/>
              <a:ext cx="18157292" cy="13685333"/>
            </a:xfrm>
            <a:custGeom>
              <a:avLst/>
              <a:gdLst/>
              <a:ahLst/>
              <a:cxnLst/>
              <a:rect l="l" t="t" r="r" b="b"/>
              <a:pathLst>
                <a:path w="29768673" h="19709257">
                  <a:moveTo>
                    <a:pt x="29768673" y="19641313"/>
                  </a:moveTo>
                  <a:cubicBezTo>
                    <a:pt x="29768673" y="19704813"/>
                    <a:pt x="29731717" y="19709257"/>
                    <a:pt x="29635577" y="19709257"/>
                  </a:cubicBezTo>
                  <a:cubicBezTo>
                    <a:pt x="19760946" y="19707988"/>
                    <a:pt x="9886823" y="19707988"/>
                    <a:pt x="12319" y="19707988"/>
                  </a:cubicBezTo>
                  <a:cubicBezTo>
                    <a:pt x="0" y="19681445"/>
                    <a:pt x="20193" y="19657315"/>
                    <a:pt x="30353" y="19632803"/>
                  </a:cubicBezTo>
                  <a:cubicBezTo>
                    <a:pt x="464438" y="18556860"/>
                    <a:pt x="898906" y="17481043"/>
                    <a:pt x="1334262" y="16405352"/>
                  </a:cubicBezTo>
                  <a:cubicBezTo>
                    <a:pt x="1955038" y="14871700"/>
                    <a:pt x="2577084" y="13338175"/>
                    <a:pt x="3197479" y="11804524"/>
                  </a:cubicBezTo>
                  <a:cubicBezTo>
                    <a:pt x="3963669" y="9910445"/>
                    <a:pt x="4728082" y="8016368"/>
                    <a:pt x="5493766" y="6122544"/>
                  </a:cubicBezTo>
                  <a:cubicBezTo>
                    <a:pt x="6271768" y="4198621"/>
                    <a:pt x="7050278" y="2274825"/>
                    <a:pt x="7830566" y="351029"/>
                  </a:cubicBezTo>
                  <a:cubicBezTo>
                    <a:pt x="7877810" y="234061"/>
                    <a:pt x="7908163" y="114427"/>
                    <a:pt x="7984998" y="1270"/>
                  </a:cubicBezTo>
                  <a:cubicBezTo>
                    <a:pt x="15202154" y="1270"/>
                    <a:pt x="22419311" y="1270"/>
                    <a:pt x="29636467" y="0"/>
                  </a:cubicBezTo>
                  <a:cubicBezTo>
                    <a:pt x="29734384" y="0"/>
                    <a:pt x="29767786" y="6604"/>
                    <a:pt x="29767786" y="68580"/>
                  </a:cubicBezTo>
                  <a:cubicBezTo>
                    <a:pt x="29765117" y="6592951"/>
                    <a:pt x="29765117" y="13117195"/>
                    <a:pt x="29768673" y="19641313"/>
                  </a:cubicBezTo>
                  <a:close/>
                </a:path>
              </a:pathLst>
            </a:custGeom>
            <a:blipFill dpi="0" rotWithShape="1">
              <a:blip r:embed="rId3"/>
              <a:srcRect/>
              <a:stretch>
                <a:fillRect l="-28" t="-6639" b="-6639"/>
              </a:stretch>
            </a:blipFill>
          </p:spPr>
          <p:txBody>
            <a:bodyPr/>
            <a:lstStyle/>
            <a:p>
              <a:endParaRPr lang="en-US"/>
            </a:p>
          </p:txBody>
        </p:sp>
      </p:grpSp>
      <p:grpSp>
        <p:nvGrpSpPr>
          <p:cNvPr id="4" name="Group 4"/>
          <p:cNvGrpSpPr/>
          <p:nvPr/>
        </p:nvGrpSpPr>
        <p:grpSpPr>
          <a:xfrm>
            <a:off x="-2398429" y="-71638"/>
            <a:ext cx="20721065" cy="10400348"/>
            <a:chOff x="10299657" y="-110851"/>
            <a:chExt cx="27628087" cy="13867131"/>
          </a:xfrm>
        </p:grpSpPr>
        <p:sp>
          <p:nvSpPr>
            <p:cNvPr id="5" name="Freeform 5"/>
            <p:cNvSpPr/>
            <p:nvPr/>
          </p:nvSpPr>
          <p:spPr>
            <a:xfrm>
              <a:off x="10299657" y="-110851"/>
              <a:ext cx="27628087" cy="13867131"/>
            </a:xfrm>
            <a:custGeom>
              <a:avLst/>
              <a:gdLst/>
              <a:ahLst/>
              <a:cxnLst/>
              <a:rect l="l" t="t" r="r" b="b"/>
              <a:pathLst>
                <a:path w="27628087" h="13867130">
                  <a:moveTo>
                    <a:pt x="0" y="0"/>
                  </a:moveTo>
                  <a:lnTo>
                    <a:pt x="27628087" y="0"/>
                  </a:lnTo>
                  <a:lnTo>
                    <a:pt x="27628087" y="13867130"/>
                  </a:lnTo>
                  <a:lnTo>
                    <a:pt x="0" y="13867130"/>
                  </a:lnTo>
                  <a:close/>
                </a:path>
              </a:pathLst>
            </a:custGeom>
            <a:solidFill>
              <a:srgbClr val="122A6B">
                <a:alpha val="38039"/>
              </a:srgbClr>
            </a:solidFill>
          </p:spPr>
          <p:txBody>
            <a:bodyPr/>
            <a:lstStyle/>
            <a:p>
              <a:endParaRPr lang="en-US"/>
            </a:p>
          </p:txBody>
        </p:sp>
      </p:grpSp>
      <p:sp>
        <p:nvSpPr>
          <p:cNvPr id="6" name="Freeform 6"/>
          <p:cNvSpPr/>
          <p:nvPr/>
        </p:nvSpPr>
        <p:spPr>
          <a:xfrm>
            <a:off x="0" y="9354098"/>
            <a:ext cx="18288000" cy="932902"/>
          </a:xfrm>
          <a:custGeom>
            <a:avLst/>
            <a:gdLst/>
            <a:ahLst/>
            <a:cxnLst/>
            <a:rect l="l" t="t" r="r" b="b"/>
            <a:pathLst>
              <a:path w="18288000" h="932902">
                <a:moveTo>
                  <a:pt x="0" y="0"/>
                </a:moveTo>
                <a:lnTo>
                  <a:pt x="18288000" y="0"/>
                </a:lnTo>
                <a:lnTo>
                  <a:pt x="18288000" y="932902"/>
                </a:lnTo>
                <a:lnTo>
                  <a:pt x="0" y="9329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7" name="Group 7"/>
          <p:cNvGrpSpPr/>
          <p:nvPr/>
        </p:nvGrpSpPr>
        <p:grpSpPr>
          <a:xfrm>
            <a:off x="252164" y="8512058"/>
            <a:ext cx="1553074" cy="1553074"/>
            <a:chOff x="0" y="0"/>
            <a:chExt cx="2070765" cy="2070765"/>
          </a:xfrm>
        </p:grpSpPr>
        <p:sp>
          <p:nvSpPr>
            <p:cNvPr id="8" name="Freeform 8"/>
            <p:cNvSpPr/>
            <p:nvPr/>
          </p:nvSpPr>
          <p:spPr>
            <a:xfrm>
              <a:off x="0" y="0"/>
              <a:ext cx="2070735" cy="2070735"/>
            </a:xfrm>
            <a:custGeom>
              <a:avLst/>
              <a:gdLst/>
              <a:ahLst/>
              <a:cxnLst/>
              <a:rect l="l" t="t" r="r" b="b"/>
              <a:pathLst>
                <a:path w="2070735" h="2070735">
                  <a:moveTo>
                    <a:pt x="0" y="0"/>
                  </a:moveTo>
                  <a:lnTo>
                    <a:pt x="2070735" y="0"/>
                  </a:lnTo>
                  <a:lnTo>
                    <a:pt x="2070735" y="2070735"/>
                  </a:lnTo>
                  <a:lnTo>
                    <a:pt x="0" y="2070735"/>
                  </a:lnTo>
                  <a:lnTo>
                    <a:pt x="0" y="0"/>
                  </a:lnTo>
                  <a:close/>
                </a:path>
              </a:pathLst>
            </a:custGeom>
            <a:blipFill>
              <a:blip r:embed="rId6"/>
              <a:stretch>
                <a:fillRect r="-1" b="-1"/>
              </a:stretch>
            </a:blipFill>
          </p:spPr>
          <p:txBody>
            <a:bodyPr/>
            <a:lstStyle/>
            <a:p>
              <a:endParaRPr lang="en-US"/>
            </a:p>
          </p:txBody>
        </p:sp>
      </p:grpSp>
      <p:grpSp>
        <p:nvGrpSpPr>
          <p:cNvPr id="9" name="Group 9"/>
          <p:cNvGrpSpPr/>
          <p:nvPr/>
        </p:nvGrpSpPr>
        <p:grpSpPr>
          <a:xfrm>
            <a:off x="6425998" y="9684908"/>
            <a:ext cx="11624618" cy="380223"/>
            <a:chOff x="0" y="0"/>
            <a:chExt cx="15499490" cy="506964"/>
          </a:xfrm>
        </p:grpSpPr>
        <p:sp>
          <p:nvSpPr>
            <p:cNvPr id="10" name="Freeform 10"/>
            <p:cNvSpPr/>
            <p:nvPr/>
          </p:nvSpPr>
          <p:spPr>
            <a:xfrm>
              <a:off x="0" y="0"/>
              <a:ext cx="15499490" cy="506964"/>
            </a:xfrm>
            <a:custGeom>
              <a:avLst/>
              <a:gdLst/>
              <a:ahLst/>
              <a:cxnLst/>
              <a:rect l="l" t="t" r="r" b="b"/>
              <a:pathLst>
                <a:path w="15499490" h="506964">
                  <a:moveTo>
                    <a:pt x="0" y="0"/>
                  </a:moveTo>
                  <a:lnTo>
                    <a:pt x="15499490" y="0"/>
                  </a:lnTo>
                  <a:lnTo>
                    <a:pt x="15499490" y="506964"/>
                  </a:lnTo>
                  <a:lnTo>
                    <a:pt x="0" y="506964"/>
                  </a:lnTo>
                  <a:close/>
                </a:path>
              </a:pathLst>
            </a:custGeom>
            <a:solidFill>
              <a:srgbClr val="000000">
                <a:alpha val="0"/>
              </a:srgbClr>
            </a:solidFill>
          </p:spPr>
          <p:txBody>
            <a:bodyPr/>
            <a:lstStyle/>
            <a:p>
              <a:endParaRPr lang="en-US"/>
            </a:p>
          </p:txBody>
        </p:sp>
        <p:sp>
          <p:nvSpPr>
            <p:cNvPr id="11" name="TextBox 11"/>
            <p:cNvSpPr txBox="1"/>
            <p:nvPr/>
          </p:nvSpPr>
          <p:spPr>
            <a:xfrm>
              <a:off x="0" y="-47625"/>
              <a:ext cx="15499490" cy="554589"/>
            </a:xfrm>
            <a:prstGeom prst="rect">
              <a:avLst/>
            </a:prstGeom>
          </p:spPr>
          <p:txBody>
            <a:bodyPr lIns="0" tIns="0" rIns="0" bIns="0" rtlCol="0" anchor="t"/>
            <a:lstStyle/>
            <a:p>
              <a:pPr algn="r">
                <a:lnSpc>
                  <a:spcPts val="3231"/>
                </a:lnSpc>
              </a:pPr>
              <a:r>
                <a:rPr lang="en-US" sz="2308">
                  <a:solidFill>
                    <a:srgbClr val="FFFFFF"/>
                  </a:solidFill>
                  <a:latin typeface="Montserrat"/>
                  <a:ea typeface="Montserrat"/>
                  <a:cs typeface="Montserrat"/>
                  <a:sym typeface="Montserrat"/>
                </a:rPr>
                <a:t>New Mexico Department of Homeland Security &amp; Emergency Management</a:t>
              </a:r>
            </a:p>
          </p:txBody>
        </p:sp>
      </p:grpSp>
      <p:grpSp>
        <p:nvGrpSpPr>
          <p:cNvPr id="12" name="Group 12"/>
          <p:cNvGrpSpPr/>
          <p:nvPr/>
        </p:nvGrpSpPr>
        <p:grpSpPr>
          <a:xfrm>
            <a:off x="1219200" y="2299292"/>
            <a:ext cx="15735300" cy="3885973"/>
            <a:chOff x="0" y="-2546571"/>
            <a:chExt cx="20980400" cy="5181296"/>
          </a:xfrm>
        </p:grpSpPr>
        <p:sp>
          <p:nvSpPr>
            <p:cNvPr id="13" name="Freeform 13"/>
            <p:cNvSpPr/>
            <p:nvPr/>
          </p:nvSpPr>
          <p:spPr>
            <a:xfrm>
              <a:off x="0" y="0"/>
              <a:ext cx="17881600" cy="2634725"/>
            </a:xfrm>
            <a:custGeom>
              <a:avLst/>
              <a:gdLst/>
              <a:ahLst/>
              <a:cxnLst/>
              <a:rect l="l" t="t" r="r" b="b"/>
              <a:pathLst>
                <a:path w="17881600" h="2634725">
                  <a:moveTo>
                    <a:pt x="0" y="0"/>
                  </a:moveTo>
                  <a:lnTo>
                    <a:pt x="17881600" y="0"/>
                  </a:lnTo>
                  <a:lnTo>
                    <a:pt x="17881600" y="2634725"/>
                  </a:lnTo>
                  <a:lnTo>
                    <a:pt x="0" y="2634725"/>
                  </a:lnTo>
                  <a:close/>
                </a:path>
              </a:pathLst>
            </a:custGeom>
            <a:solidFill>
              <a:srgbClr val="000000">
                <a:alpha val="0"/>
              </a:srgbClr>
            </a:solidFill>
          </p:spPr>
          <p:txBody>
            <a:bodyPr/>
            <a:lstStyle/>
            <a:p>
              <a:endParaRPr lang="en-US"/>
            </a:p>
          </p:txBody>
        </p:sp>
        <p:sp>
          <p:nvSpPr>
            <p:cNvPr id="14" name="TextBox 14"/>
            <p:cNvSpPr txBox="1"/>
            <p:nvPr/>
          </p:nvSpPr>
          <p:spPr>
            <a:xfrm>
              <a:off x="152400" y="-2546571"/>
              <a:ext cx="20828000" cy="5148218"/>
            </a:xfrm>
            <a:prstGeom prst="rect">
              <a:avLst/>
            </a:prstGeom>
          </p:spPr>
          <p:txBody>
            <a:bodyPr lIns="0" tIns="0" rIns="0" bIns="0" rtlCol="0" anchor="t"/>
            <a:lstStyle/>
            <a:p>
              <a:pPr algn="l">
                <a:lnSpc>
                  <a:spcPct val="114000"/>
                </a:lnSpc>
              </a:pPr>
              <a:r>
                <a:rPr lang="en-US" sz="6600" b="1" dirty="0">
                  <a:solidFill>
                    <a:srgbClr val="FFFFFF"/>
                  </a:solidFill>
                  <a:latin typeface="Montserrat Bold"/>
                  <a:ea typeface="Montserrat Bold"/>
                  <a:cs typeface="Montserrat Bold"/>
                  <a:sym typeface="Montserrat Bold"/>
                </a:rPr>
                <a:t>Community Development Block Grant </a:t>
              </a:r>
              <a:r>
                <a:rPr lang="en-US" sz="6600" b="1" dirty="0">
                  <a:solidFill>
                    <a:srgbClr val="FFFFFF"/>
                  </a:solidFill>
                  <a:latin typeface="Montserrat" panose="00000500000000000000" pitchFamily="2" charset="0"/>
                  <a:ea typeface="Montserrat Bold"/>
                  <a:cs typeface="Montserrat Bold"/>
                  <a:sym typeface="Montserrat Bold"/>
                </a:rPr>
                <a:t>– Disaster Recovery</a:t>
              </a:r>
            </a:p>
            <a:p>
              <a:pPr algn="l">
                <a:lnSpc>
                  <a:spcPct val="114000"/>
                </a:lnSpc>
              </a:pPr>
              <a:endParaRPr lang="en-US" sz="4800" b="1" dirty="0">
                <a:solidFill>
                  <a:srgbClr val="FFFFFF"/>
                </a:solidFill>
                <a:latin typeface="Montserrat" panose="00000500000000000000" pitchFamily="2" charset="0"/>
                <a:ea typeface="Montserrat Bold"/>
                <a:cs typeface="Montserrat Bold"/>
                <a:sym typeface="Montserrat Bold"/>
              </a:endParaRPr>
            </a:p>
            <a:p>
              <a:pPr algn="l">
                <a:lnSpc>
                  <a:spcPct val="114000"/>
                </a:lnSpc>
              </a:pPr>
              <a:r>
                <a:rPr lang="en-US" sz="6600" dirty="0">
                  <a:solidFill>
                    <a:srgbClr val="FFFFFF"/>
                  </a:solidFill>
                  <a:latin typeface="Montserrat" panose="00000500000000000000" pitchFamily="2" charset="0"/>
                  <a:ea typeface="Montserrat Bold"/>
                  <a:cs typeface="Montserrat Bold"/>
                  <a:sym typeface="Montserrat Bold"/>
                </a:rPr>
                <a:t>Recovery Funding for Your Community’s Unmet Needs</a:t>
              </a:r>
              <a:endParaRPr lang="en-US" sz="6600" dirty="0">
                <a:solidFill>
                  <a:srgbClr val="FFFFFF"/>
                </a:solidFill>
                <a:latin typeface="Montserrat"/>
                <a:ea typeface="Montserrat"/>
                <a:cs typeface="Montserrat"/>
                <a:sym typeface="Montserrat"/>
              </a:endParaRPr>
            </a:p>
          </p:txBody>
        </p:sp>
      </p:grpSp>
      <p:sp>
        <p:nvSpPr>
          <p:cNvPr id="15" name="Freeform 15"/>
          <p:cNvSpPr/>
          <p:nvPr/>
        </p:nvSpPr>
        <p:spPr>
          <a:xfrm>
            <a:off x="-1447800" y="-44700"/>
            <a:ext cx="11817294" cy="1247474"/>
          </a:xfrm>
          <a:custGeom>
            <a:avLst/>
            <a:gdLst/>
            <a:ahLst/>
            <a:cxnLst/>
            <a:rect l="l" t="t" r="r" b="b"/>
            <a:pathLst>
              <a:path w="11817294" h="1247474">
                <a:moveTo>
                  <a:pt x="0" y="0"/>
                </a:moveTo>
                <a:lnTo>
                  <a:pt x="11817294" y="0"/>
                </a:lnTo>
                <a:lnTo>
                  <a:pt x="11817294" y="1247474"/>
                </a:lnTo>
                <a:lnTo>
                  <a:pt x="0" y="124747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16" name="Group 16"/>
          <p:cNvGrpSpPr/>
          <p:nvPr/>
        </p:nvGrpSpPr>
        <p:grpSpPr>
          <a:xfrm>
            <a:off x="228264" y="313443"/>
            <a:ext cx="3222567" cy="396241"/>
            <a:chOff x="0" y="0"/>
            <a:chExt cx="4296756" cy="528321"/>
          </a:xfrm>
        </p:grpSpPr>
        <p:sp>
          <p:nvSpPr>
            <p:cNvPr id="17" name="Freeform 17"/>
            <p:cNvSpPr/>
            <p:nvPr/>
          </p:nvSpPr>
          <p:spPr>
            <a:xfrm>
              <a:off x="0" y="0"/>
              <a:ext cx="4296756" cy="528321"/>
            </a:xfrm>
            <a:custGeom>
              <a:avLst/>
              <a:gdLst/>
              <a:ahLst/>
              <a:cxnLst/>
              <a:rect l="l" t="t" r="r" b="b"/>
              <a:pathLst>
                <a:path w="4296756" h="528321">
                  <a:moveTo>
                    <a:pt x="0" y="0"/>
                  </a:moveTo>
                  <a:lnTo>
                    <a:pt x="4296756" y="0"/>
                  </a:lnTo>
                  <a:lnTo>
                    <a:pt x="4296756" y="528321"/>
                  </a:lnTo>
                  <a:lnTo>
                    <a:pt x="0" y="528321"/>
                  </a:lnTo>
                  <a:close/>
                </a:path>
              </a:pathLst>
            </a:custGeom>
            <a:solidFill>
              <a:srgbClr val="000000">
                <a:alpha val="0"/>
              </a:srgbClr>
            </a:solidFill>
          </p:spPr>
          <p:txBody>
            <a:bodyPr/>
            <a:lstStyle/>
            <a:p>
              <a:endParaRPr lang="en-US"/>
            </a:p>
          </p:txBody>
        </p:sp>
        <p:sp>
          <p:nvSpPr>
            <p:cNvPr id="18" name="TextBox 18"/>
            <p:cNvSpPr txBox="1"/>
            <p:nvPr/>
          </p:nvSpPr>
          <p:spPr>
            <a:xfrm>
              <a:off x="0" y="-38100"/>
              <a:ext cx="4296756" cy="566421"/>
            </a:xfrm>
            <a:prstGeom prst="rect">
              <a:avLst/>
            </a:prstGeom>
          </p:spPr>
          <p:txBody>
            <a:bodyPr lIns="0" tIns="0" rIns="0" bIns="0" rtlCol="0" anchor="t"/>
            <a:lstStyle/>
            <a:p>
              <a:pPr algn="ctr">
                <a:lnSpc>
                  <a:spcPts val="3359"/>
                </a:lnSpc>
              </a:pPr>
              <a:r>
                <a:rPr lang="en-US" sz="2399">
                  <a:solidFill>
                    <a:srgbClr val="FFFFFF"/>
                  </a:solidFill>
                  <a:latin typeface="Montserrat"/>
                  <a:ea typeface="Montserrat"/>
                  <a:cs typeface="Montserrat"/>
                  <a:sym typeface="Montserrat"/>
                </a:rPr>
                <a:t>dhsem.nm.gov</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D25ED-76E0-F96A-2620-39F88FDE5DFE}"/>
            </a:ext>
          </a:extLst>
        </p:cNvPr>
        <p:cNvGrpSpPr/>
        <p:nvPr/>
      </p:nvGrpSpPr>
      <p:grpSpPr>
        <a:xfrm>
          <a:off x="0" y="0"/>
          <a:ext cx="0" cy="0"/>
          <a:chOff x="0" y="0"/>
          <a:chExt cx="0" cy="0"/>
        </a:xfrm>
      </p:grpSpPr>
      <p:pic>
        <p:nvPicPr>
          <p:cNvPr id="33" name="Picture 32" descr="A house destroyed by a forest fire&#10;&#10;AI-generated content may be incorrect.">
            <a:extLst>
              <a:ext uri="{FF2B5EF4-FFF2-40B4-BE49-F238E27FC236}">
                <a16:creationId xmlns:a16="http://schemas.microsoft.com/office/drawing/2014/main" id="{B59F949C-44CB-D3E6-9F85-6222A1D54AF8}"/>
              </a:ext>
            </a:extLst>
          </p:cNvPr>
          <p:cNvPicPr>
            <a:picLocks noChangeAspect="1"/>
          </p:cNvPicPr>
          <p:nvPr/>
        </p:nvPicPr>
        <p:blipFill>
          <a:blip r:embed="rId2" cstate="print">
            <a:extLst>
              <a:ext uri="{28A0092B-C50C-407E-A947-70E740481C1C}">
                <a14:useLocalDpi xmlns:a14="http://schemas.microsoft.com/office/drawing/2010/main" val="0"/>
              </a:ext>
            </a:extLst>
          </a:blip>
          <a:srcRect t="31335" b="37397"/>
          <a:stretch/>
        </p:blipFill>
        <p:spPr bwMode="auto">
          <a:xfrm>
            <a:off x="7827958" y="0"/>
            <a:ext cx="10460042" cy="2452992"/>
          </a:xfrm>
          <a:prstGeom prst="rect">
            <a:avLst/>
          </a:prstGeom>
          <a:noFill/>
          <a:ln>
            <a:noFill/>
          </a:ln>
        </p:spPr>
      </p:pic>
      <p:sp>
        <p:nvSpPr>
          <p:cNvPr id="3" name="Freeform 3">
            <a:extLst>
              <a:ext uri="{FF2B5EF4-FFF2-40B4-BE49-F238E27FC236}">
                <a16:creationId xmlns:a16="http://schemas.microsoft.com/office/drawing/2014/main" id="{5A9A33EB-FF3F-95CE-B0AC-E3ABA719D3C8}"/>
              </a:ext>
            </a:extLst>
          </p:cNvPr>
          <p:cNvSpPr/>
          <p:nvPr/>
        </p:nvSpPr>
        <p:spPr>
          <a:xfrm>
            <a:off x="-4109936" y="0"/>
            <a:ext cx="15611394" cy="3376955"/>
          </a:xfrm>
          <a:custGeom>
            <a:avLst/>
            <a:gdLst/>
            <a:ahLst/>
            <a:cxnLst/>
            <a:rect l="l" t="t" r="r" b="b"/>
            <a:pathLst>
              <a:path w="15611394" h="3376955">
                <a:moveTo>
                  <a:pt x="0" y="0"/>
                </a:moveTo>
                <a:lnTo>
                  <a:pt x="15611394" y="0"/>
                </a:lnTo>
                <a:lnTo>
                  <a:pt x="15611394" y="3376955"/>
                </a:lnTo>
                <a:lnTo>
                  <a:pt x="0" y="33769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a:extLst>
              <a:ext uri="{FF2B5EF4-FFF2-40B4-BE49-F238E27FC236}">
                <a16:creationId xmlns:a16="http://schemas.microsoft.com/office/drawing/2014/main" id="{A2534A01-BD7C-ECB7-C673-277E50ED09A3}"/>
              </a:ext>
            </a:extLst>
          </p:cNvPr>
          <p:cNvGrpSpPr/>
          <p:nvPr/>
        </p:nvGrpSpPr>
        <p:grpSpPr>
          <a:xfrm>
            <a:off x="249174" y="250284"/>
            <a:ext cx="8302438" cy="2474138"/>
            <a:chOff x="0" y="0"/>
            <a:chExt cx="11069917" cy="3298850"/>
          </a:xfrm>
        </p:grpSpPr>
        <p:sp>
          <p:nvSpPr>
            <p:cNvPr id="5" name="Freeform 5">
              <a:extLst>
                <a:ext uri="{FF2B5EF4-FFF2-40B4-BE49-F238E27FC236}">
                  <a16:creationId xmlns:a16="http://schemas.microsoft.com/office/drawing/2014/main" id="{295125DC-7EA1-E671-075C-918E2D27584E}"/>
                </a:ext>
              </a:extLst>
            </p:cNvPr>
            <p:cNvSpPr/>
            <p:nvPr/>
          </p:nvSpPr>
          <p:spPr>
            <a:xfrm>
              <a:off x="0" y="0"/>
              <a:ext cx="11060681" cy="3222650"/>
            </a:xfrm>
            <a:custGeom>
              <a:avLst/>
              <a:gdLst/>
              <a:ahLst/>
              <a:cxnLst/>
              <a:rect l="l" t="t" r="r" b="b"/>
              <a:pathLst>
                <a:path w="11060681" h="3222650">
                  <a:moveTo>
                    <a:pt x="0" y="0"/>
                  </a:moveTo>
                  <a:lnTo>
                    <a:pt x="11060681" y="0"/>
                  </a:lnTo>
                  <a:lnTo>
                    <a:pt x="11060681" y="3222650"/>
                  </a:lnTo>
                  <a:lnTo>
                    <a:pt x="0" y="3222650"/>
                  </a:lnTo>
                  <a:close/>
                </a:path>
              </a:pathLst>
            </a:custGeom>
            <a:solidFill>
              <a:srgbClr val="000000">
                <a:alpha val="0"/>
              </a:srgbClr>
            </a:solidFill>
          </p:spPr>
          <p:txBody>
            <a:bodyPr/>
            <a:lstStyle/>
            <a:p>
              <a:endParaRPr lang="en-US"/>
            </a:p>
          </p:txBody>
        </p:sp>
        <p:sp>
          <p:nvSpPr>
            <p:cNvPr id="6" name="TextBox 6">
              <a:extLst>
                <a:ext uri="{FF2B5EF4-FFF2-40B4-BE49-F238E27FC236}">
                  <a16:creationId xmlns:a16="http://schemas.microsoft.com/office/drawing/2014/main" id="{162FB129-AF19-5911-6D83-DBB13B7B03CB}"/>
                </a:ext>
              </a:extLst>
            </p:cNvPr>
            <p:cNvSpPr txBox="1"/>
            <p:nvPr/>
          </p:nvSpPr>
          <p:spPr>
            <a:xfrm>
              <a:off x="9236" y="0"/>
              <a:ext cx="11060681" cy="3298850"/>
            </a:xfrm>
            <a:prstGeom prst="rect">
              <a:avLst/>
            </a:prstGeom>
          </p:spPr>
          <p:txBody>
            <a:bodyPr lIns="0" tIns="0" rIns="0" bIns="0" rtlCol="0" anchor="t"/>
            <a:lstStyle/>
            <a:p>
              <a:pPr algn="l">
                <a:lnSpc>
                  <a:spcPts val="8640"/>
                </a:lnSpc>
              </a:pPr>
              <a:r>
                <a:rPr lang="en-US" sz="7200" b="1" dirty="0">
                  <a:solidFill>
                    <a:srgbClr val="FFFFFF"/>
                  </a:solidFill>
                  <a:latin typeface="Montserrat Bold"/>
                  <a:ea typeface="Montserrat Bold"/>
                  <a:cs typeface="Montserrat Bold"/>
                  <a:sym typeface="Montserrat Bold"/>
                </a:rPr>
                <a:t>What is </a:t>
              </a:r>
              <a:r>
                <a:rPr lang="en-US" sz="7200" dirty="0">
                  <a:solidFill>
                    <a:srgbClr val="FFFFFF"/>
                  </a:solidFill>
                  <a:latin typeface="Montserrat"/>
                  <a:ea typeface="Montserrat"/>
                  <a:cs typeface="Montserrat"/>
                  <a:sym typeface="Montserrat"/>
                </a:rPr>
                <a:t>CDBG-DR?</a:t>
              </a:r>
            </a:p>
          </p:txBody>
        </p:sp>
      </p:grpSp>
      <p:sp>
        <p:nvSpPr>
          <p:cNvPr id="10" name="Freeform 10">
            <a:extLst>
              <a:ext uri="{FF2B5EF4-FFF2-40B4-BE49-F238E27FC236}">
                <a16:creationId xmlns:a16="http://schemas.microsoft.com/office/drawing/2014/main" id="{00702299-2BB4-CC24-D610-7E44918ACB58}"/>
              </a:ext>
            </a:extLst>
          </p:cNvPr>
          <p:cNvSpPr/>
          <p:nvPr/>
        </p:nvSpPr>
        <p:spPr>
          <a:xfrm>
            <a:off x="0" y="9354098"/>
            <a:ext cx="18288000" cy="932902"/>
          </a:xfrm>
          <a:custGeom>
            <a:avLst/>
            <a:gdLst/>
            <a:ahLst/>
            <a:cxnLst/>
            <a:rect l="l" t="t" r="r" b="b"/>
            <a:pathLst>
              <a:path w="18288000" h="932902">
                <a:moveTo>
                  <a:pt x="0" y="0"/>
                </a:moveTo>
                <a:lnTo>
                  <a:pt x="18288000" y="0"/>
                </a:lnTo>
                <a:lnTo>
                  <a:pt x="18288000" y="932902"/>
                </a:lnTo>
                <a:lnTo>
                  <a:pt x="0" y="9329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1" name="Group 11">
            <a:extLst>
              <a:ext uri="{FF2B5EF4-FFF2-40B4-BE49-F238E27FC236}">
                <a16:creationId xmlns:a16="http://schemas.microsoft.com/office/drawing/2014/main" id="{F1A3E9E7-F0B1-B928-EEC3-D305DDF7A834}"/>
              </a:ext>
            </a:extLst>
          </p:cNvPr>
          <p:cNvGrpSpPr/>
          <p:nvPr/>
        </p:nvGrpSpPr>
        <p:grpSpPr>
          <a:xfrm>
            <a:off x="252164" y="8569712"/>
            <a:ext cx="1553074" cy="1553074"/>
            <a:chOff x="0" y="0"/>
            <a:chExt cx="2070765" cy="2070765"/>
          </a:xfrm>
        </p:grpSpPr>
        <p:sp>
          <p:nvSpPr>
            <p:cNvPr id="12" name="Freeform 12">
              <a:extLst>
                <a:ext uri="{FF2B5EF4-FFF2-40B4-BE49-F238E27FC236}">
                  <a16:creationId xmlns:a16="http://schemas.microsoft.com/office/drawing/2014/main" id="{1704794A-5F44-9470-F9C6-28D47C110B3C}"/>
                </a:ext>
              </a:extLst>
            </p:cNvPr>
            <p:cNvSpPr/>
            <p:nvPr/>
          </p:nvSpPr>
          <p:spPr>
            <a:xfrm>
              <a:off x="0" y="0"/>
              <a:ext cx="2070735" cy="2070735"/>
            </a:xfrm>
            <a:custGeom>
              <a:avLst/>
              <a:gdLst/>
              <a:ahLst/>
              <a:cxnLst/>
              <a:rect l="l" t="t" r="r" b="b"/>
              <a:pathLst>
                <a:path w="2070735" h="2070735">
                  <a:moveTo>
                    <a:pt x="0" y="0"/>
                  </a:moveTo>
                  <a:lnTo>
                    <a:pt x="2070735" y="0"/>
                  </a:lnTo>
                  <a:lnTo>
                    <a:pt x="2070735" y="2070735"/>
                  </a:lnTo>
                  <a:lnTo>
                    <a:pt x="0" y="2070735"/>
                  </a:lnTo>
                  <a:lnTo>
                    <a:pt x="0" y="0"/>
                  </a:lnTo>
                  <a:close/>
                </a:path>
              </a:pathLst>
            </a:custGeom>
            <a:blipFill>
              <a:blip r:embed="rId7"/>
              <a:stretch>
                <a:fillRect r="-1" b="-1"/>
              </a:stretch>
            </a:blipFill>
          </p:spPr>
          <p:txBody>
            <a:bodyPr/>
            <a:lstStyle/>
            <a:p>
              <a:endParaRPr lang="en-US"/>
            </a:p>
          </p:txBody>
        </p:sp>
      </p:grpSp>
      <p:grpSp>
        <p:nvGrpSpPr>
          <p:cNvPr id="13" name="Group 13">
            <a:extLst>
              <a:ext uri="{FF2B5EF4-FFF2-40B4-BE49-F238E27FC236}">
                <a16:creationId xmlns:a16="http://schemas.microsoft.com/office/drawing/2014/main" id="{A20E31D6-7C16-1C48-7B3E-ABA01C09C761}"/>
              </a:ext>
            </a:extLst>
          </p:cNvPr>
          <p:cNvGrpSpPr/>
          <p:nvPr/>
        </p:nvGrpSpPr>
        <p:grpSpPr>
          <a:xfrm>
            <a:off x="6425998" y="9742562"/>
            <a:ext cx="11624618" cy="380223"/>
            <a:chOff x="0" y="0"/>
            <a:chExt cx="15499490" cy="506964"/>
          </a:xfrm>
        </p:grpSpPr>
        <p:sp>
          <p:nvSpPr>
            <p:cNvPr id="14" name="Freeform 14">
              <a:extLst>
                <a:ext uri="{FF2B5EF4-FFF2-40B4-BE49-F238E27FC236}">
                  <a16:creationId xmlns:a16="http://schemas.microsoft.com/office/drawing/2014/main" id="{CA9B22F9-3C20-24EB-8B8F-9412CF8324BD}"/>
                </a:ext>
              </a:extLst>
            </p:cNvPr>
            <p:cNvSpPr/>
            <p:nvPr/>
          </p:nvSpPr>
          <p:spPr>
            <a:xfrm>
              <a:off x="0" y="0"/>
              <a:ext cx="15499490" cy="506964"/>
            </a:xfrm>
            <a:custGeom>
              <a:avLst/>
              <a:gdLst/>
              <a:ahLst/>
              <a:cxnLst/>
              <a:rect l="l" t="t" r="r" b="b"/>
              <a:pathLst>
                <a:path w="15499490" h="506964">
                  <a:moveTo>
                    <a:pt x="0" y="0"/>
                  </a:moveTo>
                  <a:lnTo>
                    <a:pt x="15499490" y="0"/>
                  </a:lnTo>
                  <a:lnTo>
                    <a:pt x="15499490" y="506964"/>
                  </a:lnTo>
                  <a:lnTo>
                    <a:pt x="0" y="506964"/>
                  </a:lnTo>
                  <a:close/>
                </a:path>
              </a:pathLst>
            </a:custGeom>
            <a:solidFill>
              <a:srgbClr val="000000">
                <a:alpha val="0"/>
              </a:srgbClr>
            </a:solidFill>
          </p:spPr>
          <p:txBody>
            <a:bodyPr/>
            <a:lstStyle/>
            <a:p>
              <a:endParaRPr lang="en-US"/>
            </a:p>
          </p:txBody>
        </p:sp>
        <p:sp>
          <p:nvSpPr>
            <p:cNvPr id="15" name="TextBox 15">
              <a:extLst>
                <a:ext uri="{FF2B5EF4-FFF2-40B4-BE49-F238E27FC236}">
                  <a16:creationId xmlns:a16="http://schemas.microsoft.com/office/drawing/2014/main" id="{038E96CB-4864-E38B-5CA4-CE4ED5C2BE99}"/>
                </a:ext>
              </a:extLst>
            </p:cNvPr>
            <p:cNvSpPr txBox="1"/>
            <p:nvPr/>
          </p:nvSpPr>
          <p:spPr>
            <a:xfrm>
              <a:off x="0" y="-47625"/>
              <a:ext cx="15499490" cy="554589"/>
            </a:xfrm>
            <a:prstGeom prst="rect">
              <a:avLst/>
            </a:prstGeom>
          </p:spPr>
          <p:txBody>
            <a:bodyPr lIns="0" tIns="0" rIns="0" bIns="0" rtlCol="0" anchor="t"/>
            <a:lstStyle/>
            <a:p>
              <a:pPr algn="r">
                <a:lnSpc>
                  <a:spcPts val="3231"/>
                </a:lnSpc>
              </a:pPr>
              <a:r>
                <a:rPr lang="en-US" sz="2308">
                  <a:solidFill>
                    <a:srgbClr val="FFFFFF"/>
                  </a:solidFill>
                  <a:latin typeface="Montserrat"/>
                  <a:ea typeface="Montserrat"/>
                  <a:cs typeface="Montserrat"/>
                  <a:sym typeface="Montserrat"/>
                </a:rPr>
                <a:t>New Mexico Department of Homeland Security &amp; Emergency Management</a:t>
              </a:r>
            </a:p>
          </p:txBody>
        </p:sp>
      </p:grpSp>
      <p:sp>
        <p:nvSpPr>
          <p:cNvPr id="34" name="TextBox 12">
            <a:extLst>
              <a:ext uri="{FF2B5EF4-FFF2-40B4-BE49-F238E27FC236}">
                <a16:creationId xmlns:a16="http://schemas.microsoft.com/office/drawing/2014/main" id="{B7D081B5-B6EC-DEA4-4C49-017B84964D03}"/>
              </a:ext>
            </a:extLst>
          </p:cNvPr>
          <p:cNvSpPr txBox="1"/>
          <p:nvPr/>
        </p:nvSpPr>
        <p:spPr>
          <a:xfrm>
            <a:off x="-1178421" y="3420620"/>
            <a:ext cx="20644841" cy="459869"/>
          </a:xfrm>
          <a:prstGeom prst="rect">
            <a:avLst/>
          </a:prstGeom>
        </p:spPr>
        <p:txBody>
          <a:bodyPr wrap="square" lIns="0" tIns="0" rIns="0" bIns="0" rtlCol="0" anchor="t">
            <a:spAutoFit/>
          </a:bodyPr>
          <a:lstStyle/>
          <a:p>
            <a:pPr algn="ctr">
              <a:lnSpc>
                <a:spcPts val="3219"/>
              </a:lnSpc>
            </a:pPr>
            <a:r>
              <a:rPr lang="en-US" sz="4400" b="1" dirty="0">
                <a:solidFill>
                  <a:srgbClr val="000000"/>
                </a:solidFill>
                <a:latin typeface="Montserrat Bold"/>
                <a:ea typeface="Montserrat Bold"/>
                <a:cs typeface="Montserrat Bold"/>
                <a:sym typeface="Montserrat Bold"/>
              </a:rPr>
              <a:t>These funds are here to to fill in the gaps in recovery.</a:t>
            </a:r>
          </a:p>
        </p:txBody>
      </p:sp>
      <p:sp>
        <p:nvSpPr>
          <p:cNvPr id="38" name="Rectangle 37">
            <a:extLst>
              <a:ext uri="{FF2B5EF4-FFF2-40B4-BE49-F238E27FC236}">
                <a16:creationId xmlns:a16="http://schemas.microsoft.com/office/drawing/2014/main" id="{FEC6830D-019D-7578-2DA9-35A4ACD72161}"/>
              </a:ext>
            </a:extLst>
          </p:cNvPr>
          <p:cNvSpPr/>
          <p:nvPr/>
        </p:nvSpPr>
        <p:spPr>
          <a:xfrm>
            <a:off x="1028689" y="4355037"/>
            <a:ext cx="4991111" cy="378584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Montserrat" panose="00000500000000000000" pitchFamily="2" charset="0"/>
              </a:rPr>
              <a:t>The State of New Mexico received </a:t>
            </a:r>
          </a:p>
          <a:p>
            <a:pPr algn="ctr"/>
            <a:r>
              <a:rPr lang="en-US" sz="4000" b="1" dirty="0">
                <a:latin typeface="Montserrat" panose="00000500000000000000" pitchFamily="2" charset="0"/>
              </a:rPr>
              <a:t>$137M in CDBG-DR </a:t>
            </a:r>
            <a:r>
              <a:rPr lang="en-US" sz="4000" dirty="0">
                <a:latin typeface="Montserrat" panose="00000500000000000000" pitchFamily="2" charset="0"/>
              </a:rPr>
              <a:t>funding.</a:t>
            </a:r>
          </a:p>
        </p:txBody>
      </p:sp>
      <p:sp>
        <p:nvSpPr>
          <p:cNvPr id="40" name="Rectangle 39">
            <a:extLst>
              <a:ext uri="{FF2B5EF4-FFF2-40B4-BE49-F238E27FC236}">
                <a16:creationId xmlns:a16="http://schemas.microsoft.com/office/drawing/2014/main" id="{DA38EBB1-10E1-8831-67FD-2826738F4388}"/>
              </a:ext>
            </a:extLst>
          </p:cNvPr>
          <p:cNvSpPr/>
          <p:nvPr/>
        </p:nvSpPr>
        <p:spPr>
          <a:xfrm>
            <a:off x="6648443" y="4370107"/>
            <a:ext cx="4991111" cy="378584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Montserrat" panose="00000500000000000000" pitchFamily="2" charset="0"/>
              </a:rPr>
              <a:t>Funds are allocated by </a:t>
            </a:r>
            <a:r>
              <a:rPr lang="en-US" sz="4000" b="1" dirty="0">
                <a:latin typeface="Montserrat" panose="00000500000000000000" pitchFamily="2" charset="0"/>
              </a:rPr>
              <a:t>U.S. Dept. of Housing and Urban Development</a:t>
            </a:r>
            <a:r>
              <a:rPr lang="en-US" sz="4000" dirty="0">
                <a:latin typeface="Montserrat" panose="00000500000000000000" pitchFamily="2" charset="0"/>
              </a:rPr>
              <a:t>.</a:t>
            </a:r>
          </a:p>
        </p:txBody>
      </p:sp>
      <p:sp>
        <p:nvSpPr>
          <p:cNvPr id="41" name="Rectangle 40">
            <a:extLst>
              <a:ext uri="{FF2B5EF4-FFF2-40B4-BE49-F238E27FC236}">
                <a16:creationId xmlns:a16="http://schemas.microsoft.com/office/drawing/2014/main" id="{6A224E9C-BEA8-46B5-8378-ED37EE20C101}"/>
              </a:ext>
            </a:extLst>
          </p:cNvPr>
          <p:cNvSpPr/>
          <p:nvPr/>
        </p:nvSpPr>
        <p:spPr>
          <a:xfrm>
            <a:off x="12268200" y="4370107"/>
            <a:ext cx="4991111" cy="378584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atin typeface="Montserrat" panose="00000500000000000000" pitchFamily="2" charset="0"/>
              </a:rPr>
              <a:t>All funding must be used to recover from disasters which were federally declared in </a:t>
            </a:r>
            <a:r>
              <a:rPr lang="en-US" sz="4000" b="1" dirty="0">
                <a:latin typeface="Montserrat" panose="00000500000000000000" pitchFamily="2" charset="0"/>
              </a:rPr>
              <a:t>2024</a:t>
            </a:r>
            <a:r>
              <a:rPr lang="en-US" sz="4000" dirty="0">
                <a:latin typeface="Montserrat" panose="00000500000000000000" pitchFamily="2" charset="0"/>
              </a:rPr>
              <a:t>.</a:t>
            </a:r>
          </a:p>
        </p:txBody>
      </p:sp>
    </p:spTree>
    <p:extLst>
      <p:ext uri="{BB962C8B-B14F-4D97-AF65-F5344CB8AC3E}">
        <p14:creationId xmlns:p14="http://schemas.microsoft.com/office/powerpoint/2010/main" val="3840138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F4265C-CA66-026B-E481-0BFF92E14E03}"/>
            </a:ext>
          </a:extLst>
        </p:cNvPr>
        <p:cNvGrpSpPr/>
        <p:nvPr/>
      </p:nvGrpSpPr>
      <p:grpSpPr>
        <a:xfrm>
          <a:off x="0" y="0"/>
          <a:ext cx="0" cy="0"/>
          <a:chOff x="0" y="0"/>
          <a:chExt cx="0" cy="0"/>
        </a:xfrm>
      </p:grpSpPr>
      <p:grpSp>
        <p:nvGrpSpPr>
          <p:cNvPr id="65" name="Group 4">
            <a:extLst>
              <a:ext uri="{FF2B5EF4-FFF2-40B4-BE49-F238E27FC236}">
                <a16:creationId xmlns:a16="http://schemas.microsoft.com/office/drawing/2014/main" id="{BA1C9B63-218F-5112-ADC2-4B44686D1DDE}"/>
              </a:ext>
            </a:extLst>
          </p:cNvPr>
          <p:cNvGrpSpPr/>
          <p:nvPr/>
        </p:nvGrpSpPr>
        <p:grpSpPr>
          <a:xfrm>
            <a:off x="7944118" y="-68362"/>
            <a:ext cx="11988813" cy="2443901"/>
            <a:chOff x="0" y="0"/>
            <a:chExt cx="15985084" cy="3258535"/>
          </a:xfrm>
        </p:grpSpPr>
        <p:sp>
          <p:nvSpPr>
            <p:cNvPr id="66" name="Freeform 5">
              <a:extLst>
                <a:ext uri="{FF2B5EF4-FFF2-40B4-BE49-F238E27FC236}">
                  <a16:creationId xmlns:a16="http://schemas.microsoft.com/office/drawing/2014/main" id="{947F284B-69BB-3098-9859-AFDDA48685C7}"/>
                </a:ext>
              </a:extLst>
            </p:cNvPr>
            <p:cNvSpPr/>
            <p:nvPr/>
          </p:nvSpPr>
          <p:spPr>
            <a:xfrm>
              <a:off x="0" y="0"/>
              <a:ext cx="15985110" cy="3258566"/>
            </a:xfrm>
            <a:custGeom>
              <a:avLst/>
              <a:gdLst/>
              <a:ahLst/>
              <a:cxnLst/>
              <a:rect l="l" t="t" r="r" b="b"/>
              <a:pathLst>
                <a:path w="15985110" h="3258566">
                  <a:moveTo>
                    <a:pt x="0" y="0"/>
                  </a:moveTo>
                  <a:lnTo>
                    <a:pt x="15985110" y="0"/>
                  </a:lnTo>
                  <a:lnTo>
                    <a:pt x="15985110" y="3258566"/>
                  </a:lnTo>
                  <a:lnTo>
                    <a:pt x="0" y="3258566"/>
                  </a:lnTo>
                  <a:lnTo>
                    <a:pt x="0" y="0"/>
                  </a:lnTo>
                  <a:close/>
                </a:path>
              </a:pathLst>
            </a:custGeom>
            <a:blipFill>
              <a:blip r:embed="rId2"/>
              <a:stretch>
                <a:fillRect t="-133958" b="-133957"/>
              </a:stretch>
            </a:blipFill>
          </p:spPr>
          <p:txBody>
            <a:bodyPr/>
            <a:lstStyle/>
            <a:p>
              <a:endParaRPr lang="en-US"/>
            </a:p>
          </p:txBody>
        </p:sp>
      </p:grpSp>
      <p:sp>
        <p:nvSpPr>
          <p:cNvPr id="6" name="Freeform 6">
            <a:extLst>
              <a:ext uri="{FF2B5EF4-FFF2-40B4-BE49-F238E27FC236}">
                <a16:creationId xmlns:a16="http://schemas.microsoft.com/office/drawing/2014/main" id="{6F9BD3FE-851C-3E80-B7AA-C9B2603BAC72}"/>
              </a:ext>
            </a:extLst>
          </p:cNvPr>
          <p:cNvSpPr/>
          <p:nvPr/>
        </p:nvSpPr>
        <p:spPr>
          <a:xfrm>
            <a:off x="-4109936" y="0"/>
            <a:ext cx="15611394" cy="3376955"/>
          </a:xfrm>
          <a:custGeom>
            <a:avLst/>
            <a:gdLst/>
            <a:ahLst/>
            <a:cxnLst/>
            <a:rect l="l" t="t" r="r" b="b"/>
            <a:pathLst>
              <a:path w="15611394" h="3376955">
                <a:moveTo>
                  <a:pt x="0" y="0"/>
                </a:moveTo>
                <a:lnTo>
                  <a:pt x="15611394" y="0"/>
                </a:lnTo>
                <a:lnTo>
                  <a:pt x="15611394" y="3376955"/>
                </a:lnTo>
                <a:lnTo>
                  <a:pt x="0" y="33769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E5FCA5AF-3C65-637C-6263-F9F1BE19E548}"/>
              </a:ext>
            </a:extLst>
          </p:cNvPr>
          <p:cNvSpPr/>
          <p:nvPr/>
        </p:nvSpPr>
        <p:spPr>
          <a:xfrm>
            <a:off x="0" y="9411752"/>
            <a:ext cx="18288000" cy="932902"/>
          </a:xfrm>
          <a:custGeom>
            <a:avLst/>
            <a:gdLst/>
            <a:ahLst/>
            <a:cxnLst/>
            <a:rect l="l" t="t" r="r" b="b"/>
            <a:pathLst>
              <a:path w="18288000" h="932902">
                <a:moveTo>
                  <a:pt x="0" y="0"/>
                </a:moveTo>
                <a:lnTo>
                  <a:pt x="18288000" y="0"/>
                </a:lnTo>
                <a:lnTo>
                  <a:pt x="18288000" y="932902"/>
                </a:lnTo>
                <a:lnTo>
                  <a:pt x="0" y="9329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8" name="Group 8">
            <a:extLst>
              <a:ext uri="{FF2B5EF4-FFF2-40B4-BE49-F238E27FC236}">
                <a16:creationId xmlns:a16="http://schemas.microsoft.com/office/drawing/2014/main" id="{DC6C88ED-3911-8779-7024-B460789595A6}"/>
              </a:ext>
            </a:extLst>
          </p:cNvPr>
          <p:cNvGrpSpPr/>
          <p:nvPr/>
        </p:nvGrpSpPr>
        <p:grpSpPr>
          <a:xfrm>
            <a:off x="252164" y="8569712"/>
            <a:ext cx="1553074" cy="1553074"/>
            <a:chOff x="0" y="0"/>
            <a:chExt cx="2070765" cy="2070765"/>
          </a:xfrm>
        </p:grpSpPr>
        <p:sp>
          <p:nvSpPr>
            <p:cNvPr id="9" name="Freeform 9">
              <a:extLst>
                <a:ext uri="{FF2B5EF4-FFF2-40B4-BE49-F238E27FC236}">
                  <a16:creationId xmlns:a16="http://schemas.microsoft.com/office/drawing/2014/main" id="{26F805C5-4B0A-A1AC-DA5D-BA3EB6D84B5A}"/>
                </a:ext>
              </a:extLst>
            </p:cNvPr>
            <p:cNvSpPr/>
            <p:nvPr/>
          </p:nvSpPr>
          <p:spPr>
            <a:xfrm>
              <a:off x="0" y="0"/>
              <a:ext cx="2070735" cy="2070735"/>
            </a:xfrm>
            <a:custGeom>
              <a:avLst/>
              <a:gdLst/>
              <a:ahLst/>
              <a:cxnLst/>
              <a:rect l="l" t="t" r="r" b="b"/>
              <a:pathLst>
                <a:path w="2070735" h="2070735">
                  <a:moveTo>
                    <a:pt x="0" y="0"/>
                  </a:moveTo>
                  <a:lnTo>
                    <a:pt x="2070735" y="0"/>
                  </a:lnTo>
                  <a:lnTo>
                    <a:pt x="2070735" y="2070735"/>
                  </a:lnTo>
                  <a:lnTo>
                    <a:pt x="0" y="2070735"/>
                  </a:lnTo>
                  <a:lnTo>
                    <a:pt x="0" y="0"/>
                  </a:lnTo>
                  <a:close/>
                </a:path>
              </a:pathLst>
            </a:custGeom>
            <a:blipFill>
              <a:blip r:embed="rId7"/>
              <a:stretch>
                <a:fillRect r="-1" b="-1"/>
              </a:stretch>
            </a:blipFill>
          </p:spPr>
          <p:txBody>
            <a:bodyPr/>
            <a:lstStyle/>
            <a:p>
              <a:endParaRPr lang="en-US"/>
            </a:p>
          </p:txBody>
        </p:sp>
      </p:grpSp>
      <p:grpSp>
        <p:nvGrpSpPr>
          <p:cNvPr id="10" name="Group 10">
            <a:extLst>
              <a:ext uri="{FF2B5EF4-FFF2-40B4-BE49-F238E27FC236}">
                <a16:creationId xmlns:a16="http://schemas.microsoft.com/office/drawing/2014/main" id="{E3D25480-5BC6-700A-CE16-B80C4572B2B5}"/>
              </a:ext>
            </a:extLst>
          </p:cNvPr>
          <p:cNvGrpSpPr/>
          <p:nvPr/>
        </p:nvGrpSpPr>
        <p:grpSpPr>
          <a:xfrm>
            <a:off x="6425998" y="9742562"/>
            <a:ext cx="11624618" cy="380223"/>
            <a:chOff x="0" y="0"/>
            <a:chExt cx="15499490" cy="506964"/>
          </a:xfrm>
        </p:grpSpPr>
        <p:sp>
          <p:nvSpPr>
            <p:cNvPr id="11" name="Freeform 11">
              <a:extLst>
                <a:ext uri="{FF2B5EF4-FFF2-40B4-BE49-F238E27FC236}">
                  <a16:creationId xmlns:a16="http://schemas.microsoft.com/office/drawing/2014/main" id="{6CB22734-0FAF-FC12-6B0D-F6C992F2C98F}"/>
                </a:ext>
              </a:extLst>
            </p:cNvPr>
            <p:cNvSpPr/>
            <p:nvPr/>
          </p:nvSpPr>
          <p:spPr>
            <a:xfrm>
              <a:off x="0" y="0"/>
              <a:ext cx="15499490" cy="506964"/>
            </a:xfrm>
            <a:custGeom>
              <a:avLst/>
              <a:gdLst/>
              <a:ahLst/>
              <a:cxnLst/>
              <a:rect l="l" t="t" r="r" b="b"/>
              <a:pathLst>
                <a:path w="15499490" h="506964">
                  <a:moveTo>
                    <a:pt x="0" y="0"/>
                  </a:moveTo>
                  <a:lnTo>
                    <a:pt x="15499490" y="0"/>
                  </a:lnTo>
                  <a:lnTo>
                    <a:pt x="15499490" y="506964"/>
                  </a:lnTo>
                  <a:lnTo>
                    <a:pt x="0" y="506964"/>
                  </a:lnTo>
                  <a:close/>
                </a:path>
              </a:pathLst>
            </a:custGeom>
            <a:solidFill>
              <a:srgbClr val="000000">
                <a:alpha val="0"/>
              </a:srgbClr>
            </a:solidFill>
          </p:spPr>
          <p:txBody>
            <a:bodyPr/>
            <a:lstStyle/>
            <a:p>
              <a:endParaRPr lang="en-US"/>
            </a:p>
          </p:txBody>
        </p:sp>
        <p:sp>
          <p:nvSpPr>
            <p:cNvPr id="12" name="TextBox 12">
              <a:extLst>
                <a:ext uri="{FF2B5EF4-FFF2-40B4-BE49-F238E27FC236}">
                  <a16:creationId xmlns:a16="http://schemas.microsoft.com/office/drawing/2014/main" id="{1D715597-E670-582D-C9AA-A77418F64396}"/>
                </a:ext>
              </a:extLst>
            </p:cNvPr>
            <p:cNvSpPr txBox="1"/>
            <p:nvPr/>
          </p:nvSpPr>
          <p:spPr>
            <a:xfrm>
              <a:off x="0" y="-47625"/>
              <a:ext cx="15499490" cy="554589"/>
            </a:xfrm>
            <a:prstGeom prst="rect">
              <a:avLst/>
            </a:prstGeom>
          </p:spPr>
          <p:txBody>
            <a:bodyPr lIns="0" tIns="0" rIns="0" bIns="0" rtlCol="0" anchor="t"/>
            <a:lstStyle/>
            <a:p>
              <a:pPr algn="r">
                <a:lnSpc>
                  <a:spcPts val="3231"/>
                </a:lnSpc>
              </a:pPr>
              <a:r>
                <a:rPr lang="en-US" sz="2308">
                  <a:solidFill>
                    <a:srgbClr val="FFFFFF"/>
                  </a:solidFill>
                  <a:latin typeface="Montserrat"/>
                  <a:ea typeface="Montserrat"/>
                  <a:cs typeface="Montserrat"/>
                  <a:sym typeface="Montserrat"/>
                </a:rPr>
                <a:t>New Mexico Department of Homeland Security &amp; Emergency Management</a:t>
              </a:r>
            </a:p>
          </p:txBody>
        </p:sp>
      </p:grpSp>
      <p:grpSp>
        <p:nvGrpSpPr>
          <p:cNvPr id="17" name="Group 17">
            <a:extLst>
              <a:ext uri="{FF2B5EF4-FFF2-40B4-BE49-F238E27FC236}">
                <a16:creationId xmlns:a16="http://schemas.microsoft.com/office/drawing/2014/main" id="{D66E2049-E283-E16B-65AC-5F7317D981F5}"/>
              </a:ext>
            </a:extLst>
          </p:cNvPr>
          <p:cNvGrpSpPr/>
          <p:nvPr/>
        </p:nvGrpSpPr>
        <p:grpSpPr>
          <a:xfrm>
            <a:off x="249174" y="250284"/>
            <a:ext cx="8295511" cy="2190750"/>
            <a:chOff x="0" y="0"/>
            <a:chExt cx="11060681" cy="2921000"/>
          </a:xfrm>
        </p:grpSpPr>
        <p:sp>
          <p:nvSpPr>
            <p:cNvPr id="18" name="Freeform 18">
              <a:extLst>
                <a:ext uri="{FF2B5EF4-FFF2-40B4-BE49-F238E27FC236}">
                  <a16:creationId xmlns:a16="http://schemas.microsoft.com/office/drawing/2014/main" id="{57D70563-9218-CAE5-7F6E-58D98E016694}"/>
                </a:ext>
              </a:extLst>
            </p:cNvPr>
            <p:cNvSpPr/>
            <p:nvPr/>
          </p:nvSpPr>
          <p:spPr>
            <a:xfrm>
              <a:off x="0" y="0"/>
              <a:ext cx="11060681" cy="2921000"/>
            </a:xfrm>
            <a:custGeom>
              <a:avLst/>
              <a:gdLst/>
              <a:ahLst/>
              <a:cxnLst/>
              <a:rect l="l" t="t" r="r" b="b"/>
              <a:pathLst>
                <a:path w="11060681" h="2921000">
                  <a:moveTo>
                    <a:pt x="0" y="0"/>
                  </a:moveTo>
                  <a:lnTo>
                    <a:pt x="11060681" y="0"/>
                  </a:lnTo>
                  <a:lnTo>
                    <a:pt x="11060681" y="2921000"/>
                  </a:lnTo>
                  <a:lnTo>
                    <a:pt x="0" y="2921000"/>
                  </a:lnTo>
                  <a:close/>
                </a:path>
              </a:pathLst>
            </a:custGeom>
            <a:solidFill>
              <a:srgbClr val="000000">
                <a:alpha val="0"/>
              </a:srgbClr>
            </a:solidFill>
          </p:spPr>
          <p:txBody>
            <a:bodyPr/>
            <a:lstStyle/>
            <a:p>
              <a:endParaRPr lang="en-US"/>
            </a:p>
          </p:txBody>
        </p:sp>
        <p:sp>
          <p:nvSpPr>
            <p:cNvPr id="19" name="TextBox 19">
              <a:extLst>
                <a:ext uri="{FF2B5EF4-FFF2-40B4-BE49-F238E27FC236}">
                  <a16:creationId xmlns:a16="http://schemas.microsoft.com/office/drawing/2014/main" id="{CD51B996-E836-A82D-EEBD-870349ACECA2}"/>
                </a:ext>
              </a:extLst>
            </p:cNvPr>
            <p:cNvSpPr txBox="1"/>
            <p:nvPr/>
          </p:nvSpPr>
          <p:spPr>
            <a:xfrm>
              <a:off x="0" y="-76200"/>
              <a:ext cx="11060681" cy="2997200"/>
            </a:xfrm>
            <a:prstGeom prst="rect">
              <a:avLst/>
            </a:prstGeom>
          </p:spPr>
          <p:txBody>
            <a:bodyPr lIns="0" tIns="0" rIns="0" bIns="0" rtlCol="0" anchor="t"/>
            <a:lstStyle/>
            <a:p>
              <a:pPr algn="l">
                <a:lnSpc>
                  <a:spcPts val="8640"/>
                </a:lnSpc>
              </a:pPr>
              <a:r>
                <a:rPr lang="en-US" sz="6600" b="1" dirty="0">
                  <a:solidFill>
                    <a:srgbClr val="FFFFFF"/>
                  </a:solidFill>
                  <a:latin typeface="Montserrat Bold"/>
                  <a:ea typeface="Montserrat"/>
                  <a:cs typeface="Montserrat"/>
                  <a:sym typeface="Montserrat Bold"/>
                </a:rPr>
                <a:t>Method of </a:t>
              </a:r>
              <a:r>
                <a:rPr lang="en-US" sz="6600" dirty="0">
                  <a:solidFill>
                    <a:srgbClr val="FFFFFF"/>
                  </a:solidFill>
                  <a:latin typeface="Montserrat"/>
                  <a:ea typeface="Montserrat"/>
                  <a:cs typeface="Montserrat"/>
                  <a:sym typeface="Montserrat"/>
                </a:rPr>
                <a:t>Distribution</a:t>
              </a:r>
            </a:p>
          </p:txBody>
        </p:sp>
      </p:grpSp>
      <p:pic>
        <p:nvPicPr>
          <p:cNvPr id="20" name="Picture 19">
            <a:extLst>
              <a:ext uri="{FF2B5EF4-FFF2-40B4-BE49-F238E27FC236}">
                <a16:creationId xmlns:a16="http://schemas.microsoft.com/office/drawing/2014/main" id="{72C3336F-4624-F55A-D259-6B1E3FC112EE}"/>
              </a:ext>
            </a:extLst>
          </p:cNvPr>
          <p:cNvPicPr>
            <a:picLocks noChangeAspect="1"/>
          </p:cNvPicPr>
          <p:nvPr/>
        </p:nvPicPr>
        <p:blipFill>
          <a:blip r:embed="rId8"/>
          <a:stretch>
            <a:fillRect/>
          </a:stretch>
        </p:blipFill>
        <p:spPr>
          <a:xfrm>
            <a:off x="1143000" y="3672046"/>
            <a:ext cx="9802533" cy="4367054"/>
          </a:xfrm>
          <a:prstGeom prst="rect">
            <a:avLst/>
          </a:prstGeom>
        </p:spPr>
      </p:pic>
      <p:pic>
        <p:nvPicPr>
          <p:cNvPr id="22" name="Picture 21">
            <a:extLst>
              <a:ext uri="{FF2B5EF4-FFF2-40B4-BE49-F238E27FC236}">
                <a16:creationId xmlns:a16="http://schemas.microsoft.com/office/drawing/2014/main" id="{DCBAA19B-9E50-E468-B6DE-2C0E8D27881F}"/>
              </a:ext>
            </a:extLst>
          </p:cNvPr>
          <p:cNvPicPr>
            <a:picLocks noChangeAspect="1"/>
          </p:cNvPicPr>
          <p:nvPr/>
        </p:nvPicPr>
        <p:blipFill>
          <a:blip r:embed="rId9"/>
          <a:stretch>
            <a:fillRect/>
          </a:stretch>
        </p:blipFill>
        <p:spPr>
          <a:xfrm rot="10800000">
            <a:off x="12220019" y="3376955"/>
            <a:ext cx="5257800" cy="4918587"/>
          </a:xfrm>
          <a:prstGeom prst="rect">
            <a:avLst/>
          </a:prstGeom>
        </p:spPr>
      </p:pic>
      <p:cxnSp>
        <p:nvCxnSpPr>
          <p:cNvPr id="24" name="Straight Connector 23">
            <a:extLst>
              <a:ext uri="{FF2B5EF4-FFF2-40B4-BE49-F238E27FC236}">
                <a16:creationId xmlns:a16="http://schemas.microsoft.com/office/drawing/2014/main" id="{69FA506C-E34A-199B-45D9-B151B9F623F6}"/>
              </a:ext>
            </a:extLst>
          </p:cNvPr>
          <p:cNvCxnSpPr>
            <a:cxnSpLocks/>
          </p:cNvCxnSpPr>
          <p:nvPr/>
        </p:nvCxnSpPr>
        <p:spPr>
          <a:xfrm>
            <a:off x="10945533" y="4305300"/>
            <a:ext cx="2313267" cy="0"/>
          </a:xfrm>
          <a:prstGeom prst="line">
            <a:avLst/>
          </a:prstGeom>
          <a:ln w="76200">
            <a:solidFill>
              <a:srgbClr val="122A6B"/>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C52F134-EDC2-3CE5-2612-E8C1F9907343}"/>
              </a:ext>
            </a:extLst>
          </p:cNvPr>
          <p:cNvCxnSpPr>
            <a:cxnSpLocks/>
          </p:cNvCxnSpPr>
          <p:nvPr/>
        </p:nvCxnSpPr>
        <p:spPr>
          <a:xfrm>
            <a:off x="10945533" y="5836248"/>
            <a:ext cx="5742267" cy="0"/>
          </a:xfrm>
          <a:prstGeom prst="line">
            <a:avLst/>
          </a:prstGeom>
          <a:ln w="76200">
            <a:solidFill>
              <a:srgbClr val="ED1C24"/>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F6899A1-C018-AE0D-68FE-816D2E3573F4}"/>
              </a:ext>
            </a:extLst>
          </p:cNvPr>
          <p:cNvCxnSpPr>
            <a:cxnSpLocks/>
          </p:cNvCxnSpPr>
          <p:nvPr/>
        </p:nvCxnSpPr>
        <p:spPr>
          <a:xfrm>
            <a:off x="10945532" y="7581900"/>
            <a:ext cx="4675468" cy="0"/>
          </a:xfrm>
          <a:prstGeom prst="line">
            <a:avLst/>
          </a:prstGeom>
          <a:ln w="76200">
            <a:solidFill>
              <a:srgbClr val="518F5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378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8EB75-FC1D-609F-9E4F-CA46DA3AEEF5}"/>
            </a:ext>
          </a:extLst>
        </p:cNvPr>
        <p:cNvGrpSpPr/>
        <p:nvPr/>
      </p:nvGrpSpPr>
      <p:grpSpPr>
        <a:xfrm>
          <a:off x="0" y="0"/>
          <a:ext cx="0" cy="0"/>
          <a:chOff x="0" y="0"/>
          <a:chExt cx="0" cy="0"/>
        </a:xfrm>
      </p:grpSpPr>
      <p:grpSp>
        <p:nvGrpSpPr>
          <p:cNvPr id="17" name="Group 6">
            <a:extLst>
              <a:ext uri="{FF2B5EF4-FFF2-40B4-BE49-F238E27FC236}">
                <a16:creationId xmlns:a16="http://schemas.microsoft.com/office/drawing/2014/main" id="{D248AAE0-2679-DFFA-DD74-27C85AEF85C6}"/>
              </a:ext>
            </a:extLst>
          </p:cNvPr>
          <p:cNvGrpSpPr/>
          <p:nvPr/>
        </p:nvGrpSpPr>
        <p:grpSpPr>
          <a:xfrm rot="-10800000">
            <a:off x="6450567" y="2903631"/>
            <a:ext cx="13292283" cy="6884003"/>
            <a:chOff x="-664486" y="-38100"/>
            <a:chExt cx="3325299" cy="1267348"/>
          </a:xfrm>
        </p:grpSpPr>
        <p:sp>
          <p:nvSpPr>
            <p:cNvPr id="18" name="Freeform 7">
              <a:extLst>
                <a:ext uri="{FF2B5EF4-FFF2-40B4-BE49-F238E27FC236}">
                  <a16:creationId xmlns:a16="http://schemas.microsoft.com/office/drawing/2014/main" id="{B83D241F-A325-D731-997C-DF21BFE3C17B}"/>
                </a:ext>
              </a:extLst>
            </p:cNvPr>
            <p:cNvSpPr/>
            <p:nvPr/>
          </p:nvSpPr>
          <p:spPr>
            <a:xfrm>
              <a:off x="-664486" y="102862"/>
              <a:ext cx="2775113" cy="1126386"/>
            </a:xfrm>
            <a:custGeom>
              <a:avLst/>
              <a:gdLst/>
              <a:ahLst/>
              <a:cxnLst/>
              <a:rect l="l" t="t" r="r" b="b"/>
              <a:pathLst>
                <a:path w="2775113" h="1126386">
                  <a:moveTo>
                    <a:pt x="2571913" y="0"/>
                  </a:moveTo>
                  <a:lnTo>
                    <a:pt x="0" y="0"/>
                  </a:lnTo>
                  <a:lnTo>
                    <a:pt x="0" y="1126386"/>
                  </a:lnTo>
                  <a:lnTo>
                    <a:pt x="2571913" y="1126386"/>
                  </a:lnTo>
                  <a:lnTo>
                    <a:pt x="2775113" y="563193"/>
                  </a:lnTo>
                  <a:lnTo>
                    <a:pt x="2571913" y="0"/>
                  </a:lnTo>
                  <a:close/>
                </a:path>
              </a:pathLst>
            </a:custGeom>
            <a:gradFill rotWithShape="1">
              <a:gsLst>
                <a:gs pos="0">
                  <a:srgbClr val="122A6B">
                    <a:alpha val="86000"/>
                  </a:srgbClr>
                </a:gs>
                <a:gs pos="100000">
                  <a:srgbClr val="FF5757">
                    <a:alpha val="86000"/>
                  </a:srgbClr>
                </a:gs>
              </a:gsLst>
              <a:lin ang="0"/>
            </a:gradFill>
          </p:spPr>
          <p:txBody>
            <a:bodyPr/>
            <a:lstStyle/>
            <a:p>
              <a:endParaRPr lang="en-US" dirty="0"/>
            </a:p>
          </p:txBody>
        </p:sp>
        <p:sp>
          <p:nvSpPr>
            <p:cNvPr id="19" name="TextBox 8">
              <a:extLst>
                <a:ext uri="{FF2B5EF4-FFF2-40B4-BE49-F238E27FC236}">
                  <a16:creationId xmlns:a16="http://schemas.microsoft.com/office/drawing/2014/main" id="{8F5AEF05-5EB4-B293-EFF1-32B6F07D59DB}"/>
                </a:ext>
              </a:extLst>
            </p:cNvPr>
            <p:cNvSpPr txBox="1"/>
            <p:nvPr/>
          </p:nvSpPr>
          <p:spPr>
            <a:xfrm>
              <a:off x="0" y="-38100"/>
              <a:ext cx="2660813" cy="1164486"/>
            </a:xfrm>
            <a:prstGeom prst="rect">
              <a:avLst/>
            </a:prstGeom>
          </p:spPr>
          <p:txBody>
            <a:bodyPr lIns="50800" tIns="50800" rIns="50800" bIns="50800" rtlCol="0" anchor="ctr"/>
            <a:lstStyle/>
            <a:p>
              <a:pPr algn="ctr">
                <a:lnSpc>
                  <a:spcPts val="2100"/>
                </a:lnSpc>
              </a:pPr>
              <a:endParaRPr/>
            </a:p>
          </p:txBody>
        </p:sp>
      </p:grpSp>
      <p:pic>
        <p:nvPicPr>
          <p:cNvPr id="2" name="Picture 1">
            <a:extLst>
              <a:ext uri="{FF2B5EF4-FFF2-40B4-BE49-F238E27FC236}">
                <a16:creationId xmlns:a16="http://schemas.microsoft.com/office/drawing/2014/main" id="{8D562BAD-F14E-A78B-2000-65F63BA2FD35}"/>
              </a:ext>
            </a:extLst>
          </p:cNvPr>
          <p:cNvPicPr>
            <a:picLocks noChangeAspect="1"/>
          </p:cNvPicPr>
          <p:nvPr/>
        </p:nvPicPr>
        <p:blipFill>
          <a:blip r:embed="rId2"/>
          <a:srcRect t="56548" b="24567"/>
          <a:stretch/>
        </p:blipFill>
        <p:spPr>
          <a:xfrm>
            <a:off x="7783085" y="-21146"/>
            <a:ext cx="10549788" cy="2474138"/>
          </a:xfrm>
          <a:prstGeom prst="rect">
            <a:avLst/>
          </a:prstGeom>
        </p:spPr>
      </p:pic>
      <p:sp>
        <p:nvSpPr>
          <p:cNvPr id="3" name="Freeform 3">
            <a:extLst>
              <a:ext uri="{FF2B5EF4-FFF2-40B4-BE49-F238E27FC236}">
                <a16:creationId xmlns:a16="http://schemas.microsoft.com/office/drawing/2014/main" id="{D5311759-E102-ADD4-3B9C-B56FB9641510}"/>
              </a:ext>
            </a:extLst>
          </p:cNvPr>
          <p:cNvSpPr/>
          <p:nvPr/>
        </p:nvSpPr>
        <p:spPr>
          <a:xfrm>
            <a:off x="-4109936" y="0"/>
            <a:ext cx="16835336" cy="3376955"/>
          </a:xfrm>
          <a:custGeom>
            <a:avLst/>
            <a:gdLst/>
            <a:ahLst/>
            <a:cxnLst/>
            <a:rect l="l" t="t" r="r" b="b"/>
            <a:pathLst>
              <a:path w="15611394" h="3376955">
                <a:moveTo>
                  <a:pt x="0" y="0"/>
                </a:moveTo>
                <a:lnTo>
                  <a:pt x="15611394" y="0"/>
                </a:lnTo>
                <a:lnTo>
                  <a:pt x="15611394" y="3376955"/>
                </a:lnTo>
                <a:lnTo>
                  <a:pt x="0" y="33769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a:extLst>
              <a:ext uri="{FF2B5EF4-FFF2-40B4-BE49-F238E27FC236}">
                <a16:creationId xmlns:a16="http://schemas.microsoft.com/office/drawing/2014/main" id="{416633E9-4F4C-86E5-9D33-59778ADAFC90}"/>
              </a:ext>
            </a:extLst>
          </p:cNvPr>
          <p:cNvGrpSpPr/>
          <p:nvPr/>
        </p:nvGrpSpPr>
        <p:grpSpPr>
          <a:xfrm>
            <a:off x="249174" y="250284"/>
            <a:ext cx="9199626" cy="2474138"/>
            <a:chOff x="0" y="0"/>
            <a:chExt cx="12266168" cy="3298850"/>
          </a:xfrm>
        </p:grpSpPr>
        <p:sp>
          <p:nvSpPr>
            <p:cNvPr id="5" name="Freeform 5">
              <a:extLst>
                <a:ext uri="{FF2B5EF4-FFF2-40B4-BE49-F238E27FC236}">
                  <a16:creationId xmlns:a16="http://schemas.microsoft.com/office/drawing/2014/main" id="{4E833432-D145-ACEA-3EA8-1475EE7207F0}"/>
                </a:ext>
              </a:extLst>
            </p:cNvPr>
            <p:cNvSpPr/>
            <p:nvPr/>
          </p:nvSpPr>
          <p:spPr>
            <a:xfrm>
              <a:off x="0" y="0"/>
              <a:ext cx="11060681" cy="3222650"/>
            </a:xfrm>
            <a:custGeom>
              <a:avLst/>
              <a:gdLst/>
              <a:ahLst/>
              <a:cxnLst/>
              <a:rect l="l" t="t" r="r" b="b"/>
              <a:pathLst>
                <a:path w="11060681" h="3222650">
                  <a:moveTo>
                    <a:pt x="0" y="0"/>
                  </a:moveTo>
                  <a:lnTo>
                    <a:pt x="11060681" y="0"/>
                  </a:lnTo>
                  <a:lnTo>
                    <a:pt x="11060681" y="3222650"/>
                  </a:lnTo>
                  <a:lnTo>
                    <a:pt x="0" y="3222650"/>
                  </a:lnTo>
                  <a:close/>
                </a:path>
              </a:pathLst>
            </a:custGeom>
            <a:solidFill>
              <a:srgbClr val="000000">
                <a:alpha val="0"/>
              </a:srgbClr>
            </a:solidFill>
          </p:spPr>
          <p:txBody>
            <a:bodyPr/>
            <a:lstStyle/>
            <a:p>
              <a:endParaRPr lang="en-US"/>
            </a:p>
          </p:txBody>
        </p:sp>
        <p:sp>
          <p:nvSpPr>
            <p:cNvPr id="6" name="TextBox 6">
              <a:extLst>
                <a:ext uri="{FF2B5EF4-FFF2-40B4-BE49-F238E27FC236}">
                  <a16:creationId xmlns:a16="http://schemas.microsoft.com/office/drawing/2014/main" id="{2FFC1125-A443-BF02-7D79-61A4734AC39E}"/>
                </a:ext>
              </a:extLst>
            </p:cNvPr>
            <p:cNvSpPr txBox="1"/>
            <p:nvPr/>
          </p:nvSpPr>
          <p:spPr>
            <a:xfrm>
              <a:off x="9236" y="0"/>
              <a:ext cx="12256932" cy="3298850"/>
            </a:xfrm>
            <a:prstGeom prst="rect">
              <a:avLst/>
            </a:prstGeom>
          </p:spPr>
          <p:txBody>
            <a:bodyPr lIns="0" tIns="0" rIns="0" bIns="0" rtlCol="0" anchor="t"/>
            <a:lstStyle/>
            <a:p>
              <a:pPr algn="l">
                <a:lnSpc>
                  <a:spcPts val="8640"/>
                </a:lnSpc>
              </a:pPr>
              <a:r>
                <a:rPr lang="en-US" sz="7200" b="1" dirty="0">
                  <a:solidFill>
                    <a:srgbClr val="FFFFFF"/>
                  </a:solidFill>
                  <a:latin typeface="Montserrat Bold"/>
                  <a:ea typeface="Montserrat Bold"/>
                  <a:cs typeface="Montserrat Bold"/>
                  <a:sym typeface="Montserrat Bold"/>
                </a:rPr>
                <a:t>Required </a:t>
              </a:r>
              <a:r>
                <a:rPr lang="en-US" sz="7200" dirty="0">
                  <a:solidFill>
                    <a:srgbClr val="FFFFFF"/>
                  </a:solidFill>
                  <a:latin typeface="Montserrat" panose="00000500000000000000" pitchFamily="2" charset="0"/>
                  <a:ea typeface="Montserrat Bold"/>
                  <a:cs typeface="Montserrat Bold"/>
                  <a:sym typeface="Montserrat Bold"/>
                </a:rPr>
                <a:t>Spending Targets</a:t>
              </a:r>
              <a:endParaRPr lang="en-US" sz="7200" dirty="0">
                <a:solidFill>
                  <a:srgbClr val="FFFFFF"/>
                </a:solidFill>
                <a:latin typeface="Montserrat" panose="00000500000000000000" pitchFamily="2" charset="0"/>
                <a:ea typeface="Montserrat"/>
                <a:cs typeface="Montserrat"/>
                <a:sym typeface="Montserrat"/>
              </a:endParaRPr>
            </a:p>
          </p:txBody>
        </p:sp>
      </p:grpSp>
      <p:sp>
        <p:nvSpPr>
          <p:cNvPr id="10" name="Freeform 10">
            <a:extLst>
              <a:ext uri="{FF2B5EF4-FFF2-40B4-BE49-F238E27FC236}">
                <a16:creationId xmlns:a16="http://schemas.microsoft.com/office/drawing/2014/main" id="{4FAFC5E1-2B0E-F042-B2D9-18338F562EC0}"/>
              </a:ext>
            </a:extLst>
          </p:cNvPr>
          <p:cNvSpPr/>
          <p:nvPr/>
        </p:nvSpPr>
        <p:spPr>
          <a:xfrm>
            <a:off x="0" y="9354098"/>
            <a:ext cx="18288000" cy="932902"/>
          </a:xfrm>
          <a:custGeom>
            <a:avLst/>
            <a:gdLst/>
            <a:ahLst/>
            <a:cxnLst/>
            <a:rect l="l" t="t" r="r" b="b"/>
            <a:pathLst>
              <a:path w="18288000" h="932902">
                <a:moveTo>
                  <a:pt x="0" y="0"/>
                </a:moveTo>
                <a:lnTo>
                  <a:pt x="18288000" y="0"/>
                </a:lnTo>
                <a:lnTo>
                  <a:pt x="18288000" y="932902"/>
                </a:lnTo>
                <a:lnTo>
                  <a:pt x="0" y="9329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11" name="Group 11">
            <a:extLst>
              <a:ext uri="{FF2B5EF4-FFF2-40B4-BE49-F238E27FC236}">
                <a16:creationId xmlns:a16="http://schemas.microsoft.com/office/drawing/2014/main" id="{24E37367-B60A-E3B2-0C1F-5AB37CD6F99D}"/>
              </a:ext>
            </a:extLst>
          </p:cNvPr>
          <p:cNvGrpSpPr/>
          <p:nvPr/>
        </p:nvGrpSpPr>
        <p:grpSpPr>
          <a:xfrm>
            <a:off x="252164" y="8569712"/>
            <a:ext cx="1553074" cy="1553074"/>
            <a:chOff x="0" y="0"/>
            <a:chExt cx="2070765" cy="2070765"/>
          </a:xfrm>
        </p:grpSpPr>
        <p:sp>
          <p:nvSpPr>
            <p:cNvPr id="12" name="Freeform 12">
              <a:extLst>
                <a:ext uri="{FF2B5EF4-FFF2-40B4-BE49-F238E27FC236}">
                  <a16:creationId xmlns:a16="http://schemas.microsoft.com/office/drawing/2014/main" id="{AB2A60B7-28B9-328E-06F4-D36BF0B42756}"/>
                </a:ext>
              </a:extLst>
            </p:cNvPr>
            <p:cNvSpPr/>
            <p:nvPr/>
          </p:nvSpPr>
          <p:spPr>
            <a:xfrm>
              <a:off x="0" y="0"/>
              <a:ext cx="2070735" cy="2070735"/>
            </a:xfrm>
            <a:custGeom>
              <a:avLst/>
              <a:gdLst/>
              <a:ahLst/>
              <a:cxnLst/>
              <a:rect l="l" t="t" r="r" b="b"/>
              <a:pathLst>
                <a:path w="2070735" h="2070735">
                  <a:moveTo>
                    <a:pt x="0" y="0"/>
                  </a:moveTo>
                  <a:lnTo>
                    <a:pt x="2070735" y="0"/>
                  </a:lnTo>
                  <a:lnTo>
                    <a:pt x="2070735" y="2070735"/>
                  </a:lnTo>
                  <a:lnTo>
                    <a:pt x="0" y="2070735"/>
                  </a:lnTo>
                  <a:lnTo>
                    <a:pt x="0" y="0"/>
                  </a:lnTo>
                  <a:close/>
                </a:path>
              </a:pathLst>
            </a:custGeom>
            <a:blipFill>
              <a:blip r:embed="rId7"/>
              <a:stretch>
                <a:fillRect r="-1" b="-1"/>
              </a:stretch>
            </a:blipFill>
          </p:spPr>
          <p:txBody>
            <a:bodyPr/>
            <a:lstStyle/>
            <a:p>
              <a:endParaRPr lang="en-US"/>
            </a:p>
          </p:txBody>
        </p:sp>
      </p:grpSp>
      <p:grpSp>
        <p:nvGrpSpPr>
          <p:cNvPr id="13" name="Group 13">
            <a:extLst>
              <a:ext uri="{FF2B5EF4-FFF2-40B4-BE49-F238E27FC236}">
                <a16:creationId xmlns:a16="http://schemas.microsoft.com/office/drawing/2014/main" id="{514BEFBF-5266-9686-D598-8A1CFD545B83}"/>
              </a:ext>
            </a:extLst>
          </p:cNvPr>
          <p:cNvGrpSpPr/>
          <p:nvPr/>
        </p:nvGrpSpPr>
        <p:grpSpPr>
          <a:xfrm>
            <a:off x="6425998" y="9742562"/>
            <a:ext cx="11624618" cy="380223"/>
            <a:chOff x="0" y="0"/>
            <a:chExt cx="15499490" cy="506964"/>
          </a:xfrm>
        </p:grpSpPr>
        <p:sp>
          <p:nvSpPr>
            <p:cNvPr id="14" name="Freeform 14">
              <a:extLst>
                <a:ext uri="{FF2B5EF4-FFF2-40B4-BE49-F238E27FC236}">
                  <a16:creationId xmlns:a16="http://schemas.microsoft.com/office/drawing/2014/main" id="{0D28FAB9-F4A4-40C0-3E4A-EDB0F4BFBEDB}"/>
                </a:ext>
              </a:extLst>
            </p:cNvPr>
            <p:cNvSpPr/>
            <p:nvPr/>
          </p:nvSpPr>
          <p:spPr>
            <a:xfrm>
              <a:off x="0" y="0"/>
              <a:ext cx="15499490" cy="506964"/>
            </a:xfrm>
            <a:custGeom>
              <a:avLst/>
              <a:gdLst/>
              <a:ahLst/>
              <a:cxnLst/>
              <a:rect l="l" t="t" r="r" b="b"/>
              <a:pathLst>
                <a:path w="15499490" h="506964">
                  <a:moveTo>
                    <a:pt x="0" y="0"/>
                  </a:moveTo>
                  <a:lnTo>
                    <a:pt x="15499490" y="0"/>
                  </a:lnTo>
                  <a:lnTo>
                    <a:pt x="15499490" y="506964"/>
                  </a:lnTo>
                  <a:lnTo>
                    <a:pt x="0" y="506964"/>
                  </a:lnTo>
                  <a:close/>
                </a:path>
              </a:pathLst>
            </a:custGeom>
            <a:solidFill>
              <a:srgbClr val="000000">
                <a:alpha val="0"/>
              </a:srgbClr>
            </a:solidFill>
          </p:spPr>
          <p:txBody>
            <a:bodyPr/>
            <a:lstStyle/>
            <a:p>
              <a:endParaRPr lang="en-US"/>
            </a:p>
          </p:txBody>
        </p:sp>
        <p:sp>
          <p:nvSpPr>
            <p:cNvPr id="15" name="TextBox 15">
              <a:extLst>
                <a:ext uri="{FF2B5EF4-FFF2-40B4-BE49-F238E27FC236}">
                  <a16:creationId xmlns:a16="http://schemas.microsoft.com/office/drawing/2014/main" id="{75A53909-04DD-73BD-751E-FF2F776E6B02}"/>
                </a:ext>
              </a:extLst>
            </p:cNvPr>
            <p:cNvSpPr txBox="1"/>
            <p:nvPr/>
          </p:nvSpPr>
          <p:spPr>
            <a:xfrm>
              <a:off x="0" y="-47625"/>
              <a:ext cx="15499490" cy="554589"/>
            </a:xfrm>
            <a:prstGeom prst="rect">
              <a:avLst/>
            </a:prstGeom>
          </p:spPr>
          <p:txBody>
            <a:bodyPr lIns="0" tIns="0" rIns="0" bIns="0" rtlCol="0" anchor="t"/>
            <a:lstStyle/>
            <a:p>
              <a:pPr algn="r">
                <a:lnSpc>
                  <a:spcPts val="3231"/>
                </a:lnSpc>
              </a:pPr>
              <a:r>
                <a:rPr lang="en-US" sz="2308">
                  <a:solidFill>
                    <a:srgbClr val="FFFFFF"/>
                  </a:solidFill>
                  <a:latin typeface="Montserrat"/>
                  <a:ea typeface="Montserrat"/>
                  <a:cs typeface="Montserrat"/>
                  <a:sym typeface="Montserrat"/>
                </a:rPr>
                <a:t>New Mexico Department of Homeland Security &amp; Emergency Management</a:t>
              </a:r>
            </a:p>
          </p:txBody>
        </p:sp>
      </p:grpSp>
      <p:sp>
        <p:nvSpPr>
          <p:cNvPr id="7" name="TextBox 6">
            <a:extLst>
              <a:ext uri="{FF2B5EF4-FFF2-40B4-BE49-F238E27FC236}">
                <a16:creationId xmlns:a16="http://schemas.microsoft.com/office/drawing/2014/main" id="{B7D5347C-8A09-1BEC-5E13-CA3BBDB779E9}"/>
              </a:ext>
            </a:extLst>
          </p:cNvPr>
          <p:cNvSpPr txBox="1"/>
          <p:nvPr/>
        </p:nvSpPr>
        <p:spPr>
          <a:xfrm>
            <a:off x="2446628" y="3820061"/>
            <a:ext cx="5572885" cy="2646878"/>
          </a:xfrm>
          <a:prstGeom prst="rect">
            <a:avLst/>
          </a:prstGeom>
          <a:noFill/>
        </p:spPr>
        <p:txBody>
          <a:bodyPr wrap="square" rtlCol="0">
            <a:spAutoFit/>
          </a:bodyPr>
          <a:lstStyle/>
          <a:p>
            <a:pPr algn="ctr"/>
            <a:r>
              <a:rPr lang="en-US" sz="16600" b="1" dirty="0">
                <a:solidFill>
                  <a:schemeClr val="bg1">
                    <a:lumMod val="75000"/>
                  </a:schemeClr>
                </a:solidFill>
                <a:latin typeface="Montserrat" panose="00000500000000000000" pitchFamily="2" charset="0"/>
              </a:rPr>
              <a:t>70%</a:t>
            </a:r>
          </a:p>
        </p:txBody>
      </p:sp>
      <p:sp>
        <p:nvSpPr>
          <p:cNvPr id="8" name="TextBox 7">
            <a:extLst>
              <a:ext uri="{FF2B5EF4-FFF2-40B4-BE49-F238E27FC236}">
                <a16:creationId xmlns:a16="http://schemas.microsoft.com/office/drawing/2014/main" id="{A2F0DE39-A08E-0300-1E4C-788CE2B597C8}"/>
              </a:ext>
            </a:extLst>
          </p:cNvPr>
          <p:cNvSpPr txBox="1"/>
          <p:nvPr/>
        </p:nvSpPr>
        <p:spPr>
          <a:xfrm>
            <a:off x="10271536" y="3820061"/>
            <a:ext cx="5572885" cy="2646878"/>
          </a:xfrm>
          <a:prstGeom prst="rect">
            <a:avLst/>
          </a:prstGeom>
          <a:noFill/>
        </p:spPr>
        <p:txBody>
          <a:bodyPr wrap="square" rtlCol="0">
            <a:spAutoFit/>
          </a:bodyPr>
          <a:lstStyle/>
          <a:p>
            <a:pPr algn="ctr"/>
            <a:r>
              <a:rPr lang="en-US" sz="16600" b="1" dirty="0">
                <a:solidFill>
                  <a:schemeClr val="bg1"/>
                </a:solidFill>
                <a:latin typeface="Montserrat" panose="00000500000000000000" pitchFamily="2" charset="0"/>
              </a:rPr>
              <a:t>80%</a:t>
            </a:r>
          </a:p>
        </p:txBody>
      </p:sp>
      <p:sp>
        <p:nvSpPr>
          <p:cNvPr id="9" name="TextBox 8">
            <a:extLst>
              <a:ext uri="{FF2B5EF4-FFF2-40B4-BE49-F238E27FC236}">
                <a16:creationId xmlns:a16="http://schemas.microsoft.com/office/drawing/2014/main" id="{60EAD22F-979F-2096-DE55-40909EE89A6B}"/>
              </a:ext>
            </a:extLst>
          </p:cNvPr>
          <p:cNvSpPr txBox="1"/>
          <p:nvPr/>
        </p:nvSpPr>
        <p:spPr>
          <a:xfrm>
            <a:off x="2049881" y="6017419"/>
            <a:ext cx="6501731" cy="2308324"/>
          </a:xfrm>
          <a:prstGeom prst="rect">
            <a:avLst/>
          </a:prstGeom>
          <a:noFill/>
        </p:spPr>
        <p:txBody>
          <a:bodyPr wrap="square" rtlCol="0">
            <a:spAutoFit/>
          </a:bodyPr>
          <a:lstStyle/>
          <a:p>
            <a:pPr algn="ctr"/>
            <a:r>
              <a:rPr lang="en-US" sz="4800" b="1" dirty="0">
                <a:latin typeface="Montserrat" panose="00000500000000000000" pitchFamily="2" charset="0"/>
              </a:rPr>
              <a:t>spent on low- to moderate-income persons.</a:t>
            </a:r>
          </a:p>
        </p:txBody>
      </p:sp>
      <p:sp>
        <p:nvSpPr>
          <p:cNvPr id="16" name="TextBox 15">
            <a:extLst>
              <a:ext uri="{FF2B5EF4-FFF2-40B4-BE49-F238E27FC236}">
                <a16:creationId xmlns:a16="http://schemas.microsoft.com/office/drawing/2014/main" id="{A9BEA97F-267B-7373-D8CE-4DA1A569E7AB}"/>
              </a:ext>
            </a:extLst>
          </p:cNvPr>
          <p:cNvSpPr txBox="1"/>
          <p:nvPr/>
        </p:nvSpPr>
        <p:spPr>
          <a:xfrm>
            <a:off x="9807112" y="6017419"/>
            <a:ext cx="6501731" cy="2308324"/>
          </a:xfrm>
          <a:prstGeom prst="rect">
            <a:avLst/>
          </a:prstGeom>
          <a:noFill/>
        </p:spPr>
        <p:txBody>
          <a:bodyPr wrap="square" rtlCol="0">
            <a:spAutoFit/>
          </a:bodyPr>
          <a:lstStyle/>
          <a:p>
            <a:pPr algn="ctr"/>
            <a:r>
              <a:rPr lang="en-US" sz="4800" b="1" dirty="0">
                <a:latin typeface="Montserrat" panose="00000500000000000000" pitchFamily="2" charset="0"/>
              </a:rPr>
              <a:t>spent on most impacted and distressed areas.</a:t>
            </a:r>
          </a:p>
        </p:txBody>
      </p:sp>
    </p:spTree>
    <p:extLst>
      <p:ext uri="{BB962C8B-B14F-4D97-AF65-F5344CB8AC3E}">
        <p14:creationId xmlns:p14="http://schemas.microsoft.com/office/powerpoint/2010/main" val="36522845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May be an image of 1 person and text">
            <a:extLst>
              <a:ext uri="{FF2B5EF4-FFF2-40B4-BE49-F238E27FC236}">
                <a16:creationId xmlns:a16="http://schemas.microsoft.com/office/drawing/2014/main" id="{E2D6242E-369C-F419-55FB-7D667BCB5E0F}"/>
              </a:ext>
            </a:extLst>
          </p:cNvPr>
          <p:cNvPicPr>
            <a:picLocks noChangeAspect="1"/>
          </p:cNvPicPr>
          <p:nvPr/>
        </p:nvPicPr>
        <p:blipFill>
          <a:blip r:embed="rId2" cstate="print">
            <a:extLst>
              <a:ext uri="{28A0092B-C50C-407E-A947-70E740481C1C}">
                <a14:useLocalDpi xmlns:a14="http://schemas.microsoft.com/office/drawing/2010/main" val="0"/>
              </a:ext>
            </a:extLst>
          </a:blip>
          <a:srcRect l="-168" t="23180" r="168" b="44538"/>
          <a:stretch/>
        </p:blipFill>
        <p:spPr bwMode="auto">
          <a:xfrm>
            <a:off x="5876184" y="-3"/>
            <a:ext cx="12391030" cy="2247903"/>
          </a:xfrm>
          <a:prstGeom prst="rect">
            <a:avLst/>
          </a:prstGeom>
          <a:noFill/>
          <a:ln>
            <a:noFill/>
          </a:ln>
        </p:spPr>
      </p:pic>
      <p:grpSp>
        <p:nvGrpSpPr>
          <p:cNvPr id="3" name="Group 3"/>
          <p:cNvGrpSpPr/>
          <p:nvPr/>
        </p:nvGrpSpPr>
        <p:grpSpPr>
          <a:xfrm rot="-10800000">
            <a:off x="-4109936" y="-190500"/>
            <a:ext cx="14168336" cy="2881816"/>
            <a:chOff x="0" y="0"/>
            <a:chExt cx="736505" cy="149553"/>
          </a:xfrm>
        </p:grpSpPr>
        <p:sp>
          <p:nvSpPr>
            <p:cNvPr id="4" name="Freeform 4"/>
            <p:cNvSpPr/>
            <p:nvPr/>
          </p:nvSpPr>
          <p:spPr>
            <a:xfrm>
              <a:off x="0" y="0"/>
              <a:ext cx="736505" cy="149553"/>
            </a:xfrm>
            <a:custGeom>
              <a:avLst/>
              <a:gdLst/>
              <a:ahLst/>
              <a:cxnLst/>
              <a:rect l="l" t="t" r="r" b="b"/>
              <a:pathLst>
                <a:path w="736505" h="149553">
                  <a:moveTo>
                    <a:pt x="203200" y="0"/>
                  </a:moveTo>
                  <a:lnTo>
                    <a:pt x="533305" y="0"/>
                  </a:lnTo>
                  <a:lnTo>
                    <a:pt x="736505" y="149553"/>
                  </a:lnTo>
                  <a:lnTo>
                    <a:pt x="0" y="149553"/>
                  </a:lnTo>
                  <a:lnTo>
                    <a:pt x="203200" y="0"/>
                  </a:lnTo>
                  <a:close/>
                </a:path>
              </a:pathLst>
            </a:custGeom>
            <a:solidFill>
              <a:srgbClr val="122A6B"/>
            </a:solidFill>
          </p:spPr>
          <p:txBody>
            <a:bodyPr/>
            <a:lstStyle/>
            <a:p>
              <a:endParaRPr lang="en-US"/>
            </a:p>
          </p:txBody>
        </p:sp>
        <p:sp>
          <p:nvSpPr>
            <p:cNvPr id="5" name="TextBox 5"/>
            <p:cNvSpPr txBox="1"/>
            <p:nvPr/>
          </p:nvSpPr>
          <p:spPr>
            <a:xfrm>
              <a:off x="127000" y="-38100"/>
              <a:ext cx="482505" cy="187653"/>
            </a:xfrm>
            <a:prstGeom prst="rect">
              <a:avLst/>
            </a:prstGeom>
          </p:spPr>
          <p:txBody>
            <a:bodyPr lIns="50800" tIns="50800" rIns="50800" bIns="50800" rtlCol="0" anchor="ctr"/>
            <a:lstStyle/>
            <a:p>
              <a:pPr algn="ctr">
                <a:lnSpc>
                  <a:spcPts val="2100"/>
                </a:lnSpc>
              </a:pPr>
              <a:endParaRPr/>
            </a:p>
          </p:txBody>
        </p:sp>
      </p:grpSp>
      <p:grpSp>
        <p:nvGrpSpPr>
          <p:cNvPr id="6" name="Group 6"/>
          <p:cNvGrpSpPr/>
          <p:nvPr/>
        </p:nvGrpSpPr>
        <p:grpSpPr>
          <a:xfrm>
            <a:off x="0" y="8512058"/>
            <a:ext cx="18288000" cy="1774942"/>
            <a:chOff x="0" y="0"/>
            <a:chExt cx="24384000" cy="2366589"/>
          </a:xfrm>
        </p:grpSpPr>
        <p:grpSp>
          <p:nvGrpSpPr>
            <p:cNvPr id="7" name="Group 7"/>
            <p:cNvGrpSpPr/>
            <p:nvPr/>
          </p:nvGrpSpPr>
          <p:grpSpPr>
            <a:xfrm>
              <a:off x="0" y="1315601"/>
              <a:ext cx="24384000" cy="1050988"/>
              <a:chOff x="0" y="0"/>
              <a:chExt cx="4816593" cy="207603"/>
            </a:xfrm>
          </p:grpSpPr>
          <p:sp>
            <p:nvSpPr>
              <p:cNvPr id="8" name="Freeform 8"/>
              <p:cNvSpPr/>
              <p:nvPr/>
            </p:nvSpPr>
            <p:spPr>
              <a:xfrm>
                <a:off x="0" y="0"/>
                <a:ext cx="4816592" cy="207603"/>
              </a:xfrm>
              <a:custGeom>
                <a:avLst/>
                <a:gdLst/>
                <a:ahLst/>
                <a:cxnLst/>
                <a:rect l="l" t="t" r="r" b="b"/>
                <a:pathLst>
                  <a:path w="4816592" h="207603">
                    <a:moveTo>
                      <a:pt x="0" y="0"/>
                    </a:moveTo>
                    <a:lnTo>
                      <a:pt x="4816592" y="0"/>
                    </a:lnTo>
                    <a:lnTo>
                      <a:pt x="4816592" y="207603"/>
                    </a:lnTo>
                    <a:lnTo>
                      <a:pt x="0" y="207603"/>
                    </a:lnTo>
                    <a:close/>
                  </a:path>
                </a:pathLst>
              </a:custGeom>
              <a:solidFill>
                <a:srgbClr val="122A6B"/>
              </a:solidFill>
            </p:spPr>
            <p:txBody>
              <a:bodyPr/>
              <a:lstStyle/>
              <a:p>
                <a:endParaRPr lang="en-US"/>
              </a:p>
            </p:txBody>
          </p:sp>
          <p:sp>
            <p:nvSpPr>
              <p:cNvPr id="9" name="TextBox 9"/>
              <p:cNvSpPr txBox="1"/>
              <p:nvPr/>
            </p:nvSpPr>
            <p:spPr>
              <a:xfrm>
                <a:off x="0" y="-38100"/>
                <a:ext cx="4816593" cy="245703"/>
              </a:xfrm>
              <a:prstGeom prst="rect">
                <a:avLst/>
              </a:prstGeom>
            </p:spPr>
            <p:txBody>
              <a:bodyPr lIns="50800" tIns="50800" rIns="50800" bIns="50800" rtlCol="0" anchor="ctr"/>
              <a:lstStyle/>
              <a:p>
                <a:pPr algn="ctr">
                  <a:lnSpc>
                    <a:spcPts val="2100"/>
                  </a:lnSpc>
                </a:pPr>
                <a:endParaRPr/>
              </a:p>
            </p:txBody>
          </p:sp>
        </p:grpSp>
        <p:sp>
          <p:nvSpPr>
            <p:cNvPr id="10" name="Freeform 10"/>
            <p:cNvSpPr/>
            <p:nvPr/>
          </p:nvSpPr>
          <p:spPr>
            <a:xfrm>
              <a:off x="336218" y="0"/>
              <a:ext cx="2070765" cy="2070765"/>
            </a:xfrm>
            <a:custGeom>
              <a:avLst/>
              <a:gdLst/>
              <a:ahLst/>
              <a:cxnLst/>
              <a:rect l="l" t="t" r="r" b="b"/>
              <a:pathLst>
                <a:path w="2070765" h="2070765">
                  <a:moveTo>
                    <a:pt x="0" y="0"/>
                  </a:moveTo>
                  <a:lnTo>
                    <a:pt x="2070764" y="0"/>
                  </a:lnTo>
                  <a:lnTo>
                    <a:pt x="2070764" y="2070765"/>
                  </a:lnTo>
                  <a:lnTo>
                    <a:pt x="0" y="2070765"/>
                  </a:lnTo>
                  <a:lnTo>
                    <a:pt x="0" y="0"/>
                  </a:lnTo>
                  <a:close/>
                </a:path>
              </a:pathLst>
            </a:custGeom>
            <a:blipFill>
              <a:blip r:embed="rId3"/>
              <a:stretch>
                <a:fillRect/>
              </a:stretch>
            </a:blipFill>
          </p:spPr>
          <p:txBody>
            <a:bodyPr/>
            <a:lstStyle/>
            <a:p>
              <a:endParaRPr lang="en-US"/>
            </a:p>
          </p:txBody>
        </p:sp>
        <p:sp>
          <p:nvSpPr>
            <p:cNvPr id="11" name="TextBox 11"/>
            <p:cNvSpPr txBox="1"/>
            <p:nvPr/>
          </p:nvSpPr>
          <p:spPr>
            <a:xfrm>
              <a:off x="8567998" y="1563800"/>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grpSp>
      <p:sp>
        <p:nvSpPr>
          <p:cNvPr id="14" name="TextBox 14"/>
          <p:cNvSpPr txBox="1"/>
          <p:nvPr/>
        </p:nvSpPr>
        <p:spPr>
          <a:xfrm>
            <a:off x="258699" y="250284"/>
            <a:ext cx="7560719" cy="2205732"/>
          </a:xfrm>
          <a:prstGeom prst="rect">
            <a:avLst/>
          </a:prstGeom>
        </p:spPr>
        <p:txBody>
          <a:bodyPr lIns="0" tIns="0" rIns="0" bIns="0" rtlCol="0" anchor="t">
            <a:spAutoFit/>
          </a:bodyPr>
          <a:lstStyle/>
          <a:p>
            <a:pPr algn="l">
              <a:lnSpc>
                <a:spcPts val="8640"/>
              </a:lnSpc>
            </a:pPr>
            <a:r>
              <a:rPr lang="en-US" sz="7200" b="1" dirty="0">
                <a:solidFill>
                  <a:srgbClr val="FFFFFF"/>
                </a:solidFill>
                <a:latin typeface="Montserrat" panose="00000500000000000000" pitchFamily="2" charset="0"/>
                <a:ea typeface="Montserrat Bold"/>
                <a:cs typeface="Montserrat Bold"/>
                <a:sym typeface="Montserrat Bold"/>
              </a:rPr>
              <a:t>Public </a:t>
            </a:r>
            <a:r>
              <a:rPr lang="en-US" sz="7200" dirty="0">
                <a:solidFill>
                  <a:srgbClr val="FFFFFF"/>
                </a:solidFill>
                <a:latin typeface="Montserrat" panose="00000500000000000000" pitchFamily="2" charset="0"/>
                <a:ea typeface="Montserrat Bold"/>
                <a:cs typeface="Montserrat Bold"/>
                <a:sym typeface="Montserrat Bold"/>
              </a:rPr>
              <a:t>Action Plan</a:t>
            </a:r>
            <a:endParaRPr lang="en-US" sz="7200" dirty="0">
              <a:solidFill>
                <a:srgbClr val="FFFFFF"/>
              </a:solidFill>
              <a:latin typeface="Montserrat Bold"/>
              <a:ea typeface="Montserrat Bold"/>
              <a:cs typeface="Montserrat Bold"/>
              <a:sym typeface="Montserrat Bold"/>
            </a:endParaRPr>
          </a:p>
        </p:txBody>
      </p:sp>
      <p:pic>
        <p:nvPicPr>
          <p:cNvPr id="17" name="Picture 16">
            <a:extLst>
              <a:ext uri="{FF2B5EF4-FFF2-40B4-BE49-F238E27FC236}">
                <a16:creationId xmlns:a16="http://schemas.microsoft.com/office/drawing/2014/main" id="{215BD2EB-1B64-A89A-1320-F403DB2C8521}"/>
              </a:ext>
            </a:extLst>
          </p:cNvPr>
          <p:cNvPicPr>
            <a:picLocks noChangeAspect="1"/>
          </p:cNvPicPr>
          <p:nvPr/>
        </p:nvPicPr>
        <p:blipFill>
          <a:blip r:embed="rId4"/>
          <a:stretch>
            <a:fillRect/>
          </a:stretch>
        </p:blipFill>
        <p:spPr>
          <a:xfrm>
            <a:off x="2308022" y="2992015"/>
            <a:ext cx="4663225" cy="6061384"/>
          </a:xfrm>
          <a:prstGeom prst="rect">
            <a:avLst/>
          </a:prstGeom>
          <a:effectLst>
            <a:outerShdw blurRad="50800" dist="38100" dir="2700000" algn="tl" rotWithShape="0">
              <a:prstClr val="black">
                <a:alpha val="40000"/>
              </a:prstClr>
            </a:outerShdw>
          </a:effectLst>
        </p:spPr>
      </p:pic>
      <p:graphicFrame>
        <p:nvGraphicFramePr>
          <p:cNvPr id="18" name="Diagram 17">
            <a:extLst>
              <a:ext uri="{FF2B5EF4-FFF2-40B4-BE49-F238E27FC236}">
                <a16:creationId xmlns:a16="http://schemas.microsoft.com/office/drawing/2014/main" id="{620BB69C-DCCB-B768-7F6F-B4BACAF329DD}"/>
              </a:ext>
            </a:extLst>
          </p:cNvPr>
          <p:cNvGraphicFramePr/>
          <p:nvPr>
            <p:extLst>
              <p:ext uri="{D42A27DB-BD31-4B8C-83A1-F6EECF244321}">
                <p14:modId xmlns:p14="http://schemas.microsoft.com/office/powerpoint/2010/main" val="362321403"/>
              </p:ext>
            </p:extLst>
          </p:nvPr>
        </p:nvGraphicFramePr>
        <p:xfrm>
          <a:off x="7615269" y="3141153"/>
          <a:ext cx="9917783" cy="57631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7DCEC-9435-2757-DE15-EF71813220D7}"/>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D4C1BCC9-4D5F-8D26-A036-827723507FB5}"/>
              </a:ext>
            </a:extLst>
          </p:cNvPr>
          <p:cNvGrpSpPr/>
          <p:nvPr/>
        </p:nvGrpSpPr>
        <p:grpSpPr>
          <a:xfrm>
            <a:off x="4419600" y="-29786"/>
            <a:ext cx="16754929" cy="2506264"/>
            <a:chOff x="0" y="0"/>
            <a:chExt cx="22339905" cy="3341685"/>
          </a:xfrm>
        </p:grpSpPr>
        <p:sp>
          <p:nvSpPr>
            <p:cNvPr id="7" name="Freeform 5">
              <a:extLst>
                <a:ext uri="{FF2B5EF4-FFF2-40B4-BE49-F238E27FC236}">
                  <a16:creationId xmlns:a16="http://schemas.microsoft.com/office/drawing/2014/main" id="{296D1BF8-FBFA-2519-90FB-0C534D350674}"/>
                </a:ext>
              </a:extLst>
            </p:cNvPr>
            <p:cNvSpPr/>
            <p:nvPr/>
          </p:nvSpPr>
          <p:spPr>
            <a:xfrm>
              <a:off x="0" y="0"/>
              <a:ext cx="22339936" cy="3341624"/>
            </a:xfrm>
            <a:custGeom>
              <a:avLst/>
              <a:gdLst/>
              <a:ahLst/>
              <a:cxnLst/>
              <a:rect l="l" t="t" r="r" b="b"/>
              <a:pathLst>
                <a:path w="22339936" h="3341624">
                  <a:moveTo>
                    <a:pt x="0" y="0"/>
                  </a:moveTo>
                  <a:lnTo>
                    <a:pt x="22339936" y="0"/>
                  </a:lnTo>
                  <a:lnTo>
                    <a:pt x="22339936" y="3341624"/>
                  </a:lnTo>
                  <a:lnTo>
                    <a:pt x="0" y="3341624"/>
                  </a:lnTo>
                  <a:lnTo>
                    <a:pt x="0" y="0"/>
                  </a:lnTo>
                  <a:close/>
                </a:path>
              </a:pathLst>
            </a:custGeom>
            <a:blipFill>
              <a:blip r:embed="rId2"/>
              <a:stretch>
                <a:fillRect t="-172843" b="-172845"/>
              </a:stretch>
            </a:blipFill>
          </p:spPr>
          <p:txBody>
            <a:bodyPr/>
            <a:lstStyle/>
            <a:p>
              <a:endParaRPr lang="en-US" dirty="0"/>
            </a:p>
          </p:txBody>
        </p:sp>
      </p:grpSp>
      <p:grpSp>
        <p:nvGrpSpPr>
          <p:cNvPr id="9" name="Group 9">
            <a:extLst>
              <a:ext uri="{FF2B5EF4-FFF2-40B4-BE49-F238E27FC236}">
                <a16:creationId xmlns:a16="http://schemas.microsoft.com/office/drawing/2014/main" id="{CFEF076D-CB3A-8E3E-B0A8-98D9B8F2EDE8}"/>
              </a:ext>
            </a:extLst>
          </p:cNvPr>
          <p:cNvGrpSpPr/>
          <p:nvPr/>
        </p:nvGrpSpPr>
        <p:grpSpPr>
          <a:xfrm rot="-10800000">
            <a:off x="-4109936" y="-342901"/>
            <a:ext cx="14148332" cy="3241847"/>
            <a:chOff x="0" y="0"/>
            <a:chExt cx="786206" cy="161091"/>
          </a:xfrm>
        </p:grpSpPr>
        <p:sp>
          <p:nvSpPr>
            <p:cNvPr id="10" name="Freeform 10">
              <a:extLst>
                <a:ext uri="{FF2B5EF4-FFF2-40B4-BE49-F238E27FC236}">
                  <a16:creationId xmlns:a16="http://schemas.microsoft.com/office/drawing/2014/main" id="{E7B725D5-49EA-060B-D1D4-7986E05C2E45}"/>
                </a:ext>
              </a:extLst>
            </p:cNvPr>
            <p:cNvSpPr/>
            <p:nvPr/>
          </p:nvSpPr>
          <p:spPr>
            <a:xfrm>
              <a:off x="0" y="0"/>
              <a:ext cx="786206" cy="161091"/>
            </a:xfrm>
            <a:custGeom>
              <a:avLst/>
              <a:gdLst/>
              <a:ahLst/>
              <a:cxnLst/>
              <a:rect l="l" t="t" r="r" b="b"/>
              <a:pathLst>
                <a:path w="786206" h="161091">
                  <a:moveTo>
                    <a:pt x="203200" y="0"/>
                  </a:moveTo>
                  <a:lnTo>
                    <a:pt x="583006" y="0"/>
                  </a:lnTo>
                  <a:lnTo>
                    <a:pt x="786206" y="161091"/>
                  </a:lnTo>
                  <a:lnTo>
                    <a:pt x="0" y="161091"/>
                  </a:lnTo>
                  <a:lnTo>
                    <a:pt x="203200" y="0"/>
                  </a:lnTo>
                  <a:close/>
                </a:path>
              </a:pathLst>
            </a:custGeom>
            <a:solidFill>
              <a:srgbClr val="122A6B"/>
            </a:solidFill>
          </p:spPr>
          <p:txBody>
            <a:bodyPr/>
            <a:lstStyle/>
            <a:p>
              <a:endParaRPr lang="en-US"/>
            </a:p>
          </p:txBody>
        </p:sp>
        <p:sp>
          <p:nvSpPr>
            <p:cNvPr id="11" name="TextBox 11">
              <a:extLst>
                <a:ext uri="{FF2B5EF4-FFF2-40B4-BE49-F238E27FC236}">
                  <a16:creationId xmlns:a16="http://schemas.microsoft.com/office/drawing/2014/main" id="{F944940B-5630-A2E3-F067-2C2FAE84CF42}"/>
                </a:ext>
              </a:extLst>
            </p:cNvPr>
            <p:cNvSpPr txBox="1"/>
            <p:nvPr/>
          </p:nvSpPr>
          <p:spPr>
            <a:xfrm>
              <a:off x="127000" y="-38100"/>
              <a:ext cx="532206" cy="199191"/>
            </a:xfrm>
            <a:prstGeom prst="rect">
              <a:avLst/>
            </a:prstGeom>
          </p:spPr>
          <p:txBody>
            <a:bodyPr lIns="50800" tIns="50800" rIns="50800" bIns="50800" rtlCol="0" anchor="ctr"/>
            <a:lstStyle/>
            <a:p>
              <a:pPr algn="ctr">
                <a:lnSpc>
                  <a:spcPts val="2100"/>
                </a:lnSpc>
              </a:pPr>
              <a:endParaRPr/>
            </a:p>
          </p:txBody>
        </p:sp>
      </p:grpSp>
      <p:grpSp>
        <p:nvGrpSpPr>
          <p:cNvPr id="12" name="Group 12">
            <a:extLst>
              <a:ext uri="{FF2B5EF4-FFF2-40B4-BE49-F238E27FC236}">
                <a16:creationId xmlns:a16="http://schemas.microsoft.com/office/drawing/2014/main" id="{66BEF7C2-A6F6-5B1A-B3F9-798EF9079ECF}"/>
              </a:ext>
            </a:extLst>
          </p:cNvPr>
          <p:cNvGrpSpPr/>
          <p:nvPr/>
        </p:nvGrpSpPr>
        <p:grpSpPr>
          <a:xfrm>
            <a:off x="0" y="8512058"/>
            <a:ext cx="18288000" cy="1774942"/>
            <a:chOff x="0" y="0"/>
            <a:chExt cx="24384000" cy="2366589"/>
          </a:xfrm>
        </p:grpSpPr>
        <p:grpSp>
          <p:nvGrpSpPr>
            <p:cNvPr id="13" name="Group 13">
              <a:extLst>
                <a:ext uri="{FF2B5EF4-FFF2-40B4-BE49-F238E27FC236}">
                  <a16:creationId xmlns:a16="http://schemas.microsoft.com/office/drawing/2014/main" id="{34FC418C-4040-2C2E-902E-4066F192C957}"/>
                </a:ext>
              </a:extLst>
            </p:cNvPr>
            <p:cNvGrpSpPr/>
            <p:nvPr/>
          </p:nvGrpSpPr>
          <p:grpSpPr>
            <a:xfrm>
              <a:off x="0" y="1315601"/>
              <a:ext cx="24384000" cy="1050988"/>
              <a:chOff x="0" y="0"/>
              <a:chExt cx="4816593" cy="207603"/>
            </a:xfrm>
          </p:grpSpPr>
          <p:sp>
            <p:nvSpPr>
              <p:cNvPr id="14" name="Freeform 14">
                <a:extLst>
                  <a:ext uri="{FF2B5EF4-FFF2-40B4-BE49-F238E27FC236}">
                    <a16:creationId xmlns:a16="http://schemas.microsoft.com/office/drawing/2014/main" id="{519E252E-4EA5-754F-CCD2-91086AF851D4}"/>
                  </a:ext>
                </a:extLst>
              </p:cNvPr>
              <p:cNvSpPr/>
              <p:nvPr/>
            </p:nvSpPr>
            <p:spPr>
              <a:xfrm>
                <a:off x="0" y="0"/>
                <a:ext cx="4816592" cy="207603"/>
              </a:xfrm>
              <a:custGeom>
                <a:avLst/>
                <a:gdLst/>
                <a:ahLst/>
                <a:cxnLst/>
                <a:rect l="l" t="t" r="r" b="b"/>
                <a:pathLst>
                  <a:path w="4816592" h="207603">
                    <a:moveTo>
                      <a:pt x="0" y="0"/>
                    </a:moveTo>
                    <a:lnTo>
                      <a:pt x="4816592" y="0"/>
                    </a:lnTo>
                    <a:lnTo>
                      <a:pt x="4816592" y="207603"/>
                    </a:lnTo>
                    <a:lnTo>
                      <a:pt x="0" y="207603"/>
                    </a:lnTo>
                    <a:close/>
                  </a:path>
                </a:pathLst>
              </a:custGeom>
              <a:solidFill>
                <a:srgbClr val="122A6B"/>
              </a:solidFill>
            </p:spPr>
            <p:txBody>
              <a:bodyPr/>
              <a:lstStyle/>
              <a:p>
                <a:endParaRPr lang="en-US"/>
              </a:p>
            </p:txBody>
          </p:sp>
          <p:sp>
            <p:nvSpPr>
              <p:cNvPr id="15" name="TextBox 15">
                <a:extLst>
                  <a:ext uri="{FF2B5EF4-FFF2-40B4-BE49-F238E27FC236}">
                    <a16:creationId xmlns:a16="http://schemas.microsoft.com/office/drawing/2014/main" id="{B6815C00-5577-0212-C3B3-0A04D7EC7C23}"/>
                  </a:ext>
                </a:extLst>
              </p:cNvPr>
              <p:cNvSpPr txBox="1"/>
              <p:nvPr/>
            </p:nvSpPr>
            <p:spPr>
              <a:xfrm>
                <a:off x="0" y="-38100"/>
                <a:ext cx="4816593" cy="245703"/>
              </a:xfrm>
              <a:prstGeom prst="rect">
                <a:avLst/>
              </a:prstGeom>
            </p:spPr>
            <p:txBody>
              <a:bodyPr lIns="50800" tIns="50800" rIns="50800" bIns="50800" rtlCol="0" anchor="ctr"/>
              <a:lstStyle/>
              <a:p>
                <a:pPr algn="ctr">
                  <a:lnSpc>
                    <a:spcPts val="2100"/>
                  </a:lnSpc>
                </a:pPr>
                <a:endParaRPr/>
              </a:p>
            </p:txBody>
          </p:sp>
        </p:grpSp>
        <p:sp>
          <p:nvSpPr>
            <p:cNvPr id="16" name="Freeform 16">
              <a:extLst>
                <a:ext uri="{FF2B5EF4-FFF2-40B4-BE49-F238E27FC236}">
                  <a16:creationId xmlns:a16="http://schemas.microsoft.com/office/drawing/2014/main" id="{5C811B54-5197-4258-A398-0BAD94A03A02}"/>
                </a:ext>
              </a:extLst>
            </p:cNvPr>
            <p:cNvSpPr/>
            <p:nvPr/>
          </p:nvSpPr>
          <p:spPr>
            <a:xfrm>
              <a:off x="336218" y="0"/>
              <a:ext cx="2070765" cy="2070765"/>
            </a:xfrm>
            <a:custGeom>
              <a:avLst/>
              <a:gdLst/>
              <a:ahLst/>
              <a:cxnLst/>
              <a:rect l="l" t="t" r="r" b="b"/>
              <a:pathLst>
                <a:path w="2070765" h="2070765">
                  <a:moveTo>
                    <a:pt x="0" y="0"/>
                  </a:moveTo>
                  <a:lnTo>
                    <a:pt x="2070764" y="0"/>
                  </a:lnTo>
                  <a:lnTo>
                    <a:pt x="2070764" y="2070765"/>
                  </a:lnTo>
                  <a:lnTo>
                    <a:pt x="0" y="2070765"/>
                  </a:lnTo>
                  <a:lnTo>
                    <a:pt x="0" y="0"/>
                  </a:lnTo>
                  <a:close/>
                </a:path>
              </a:pathLst>
            </a:custGeom>
            <a:blipFill>
              <a:blip r:embed="rId3"/>
              <a:stretch>
                <a:fillRect/>
              </a:stretch>
            </a:blipFill>
          </p:spPr>
          <p:txBody>
            <a:bodyPr/>
            <a:lstStyle/>
            <a:p>
              <a:endParaRPr lang="en-US"/>
            </a:p>
          </p:txBody>
        </p:sp>
        <p:sp>
          <p:nvSpPr>
            <p:cNvPr id="17" name="TextBox 17">
              <a:extLst>
                <a:ext uri="{FF2B5EF4-FFF2-40B4-BE49-F238E27FC236}">
                  <a16:creationId xmlns:a16="http://schemas.microsoft.com/office/drawing/2014/main" id="{8F2465A2-C87D-1921-ABFB-0B63B2A2EE3E}"/>
                </a:ext>
              </a:extLst>
            </p:cNvPr>
            <p:cNvSpPr txBox="1"/>
            <p:nvPr/>
          </p:nvSpPr>
          <p:spPr>
            <a:xfrm>
              <a:off x="8567998" y="1563800"/>
              <a:ext cx="15499490" cy="506964"/>
            </a:xfrm>
            <a:prstGeom prst="rect">
              <a:avLst/>
            </a:prstGeom>
          </p:spPr>
          <p:txBody>
            <a:bodyPr lIns="0" tIns="0" rIns="0" bIns="0" rtlCol="0" anchor="t">
              <a:spAutoFit/>
            </a:bodyPr>
            <a:lstStyle/>
            <a:p>
              <a:pPr algn="r">
                <a:lnSpc>
                  <a:spcPts val="3232"/>
                </a:lnSpc>
              </a:pPr>
              <a:endParaRPr/>
            </a:p>
          </p:txBody>
        </p:sp>
      </p:grpSp>
      <p:sp>
        <p:nvSpPr>
          <p:cNvPr id="18" name="TextBox 18">
            <a:extLst>
              <a:ext uri="{FF2B5EF4-FFF2-40B4-BE49-F238E27FC236}">
                <a16:creationId xmlns:a16="http://schemas.microsoft.com/office/drawing/2014/main" id="{EBAC3175-FFD0-5C02-5463-21CD9FC8C30E}"/>
              </a:ext>
            </a:extLst>
          </p:cNvPr>
          <p:cNvSpPr txBox="1"/>
          <p:nvPr/>
        </p:nvSpPr>
        <p:spPr>
          <a:xfrm>
            <a:off x="258699" y="470090"/>
            <a:ext cx="7560719" cy="1949252"/>
          </a:xfrm>
          <a:prstGeom prst="rect">
            <a:avLst/>
          </a:prstGeom>
        </p:spPr>
        <p:txBody>
          <a:bodyPr lIns="0" tIns="0" rIns="0" bIns="0" rtlCol="0" anchor="t">
            <a:spAutoFit/>
          </a:bodyPr>
          <a:lstStyle/>
          <a:p>
            <a:pPr algn="l">
              <a:lnSpc>
                <a:spcPts val="7560"/>
              </a:lnSpc>
            </a:pPr>
            <a:r>
              <a:rPr lang="en-US" sz="6600" b="1" dirty="0">
                <a:solidFill>
                  <a:srgbClr val="FFFFFF"/>
                </a:solidFill>
                <a:latin typeface="Montserrat Bold"/>
                <a:ea typeface="Montserrat Bold"/>
                <a:cs typeface="Montserrat Bold"/>
                <a:sym typeface="Montserrat Bold"/>
              </a:rPr>
              <a:t>CDBG-DR </a:t>
            </a:r>
            <a:r>
              <a:rPr lang="en-US" sz="6600" dirty="0">
                <a:solidFill>
                  <a:srgbClr val="FFFFFF"/>
                </a:solidFill>
                <a:latin typeface="Montserrat" panose="00000500000000000000" pitchFamily="2" charset="0"/>
                <a:ea typeface="Montserrat Bold"/>
                <a:cs typeface="Montserrat Bold"/>
                <a:sym typeface="Montserrat Bold"/>
              </a:rPr>
              <a:t>Needs Formula </a:t>
            </a:r>
            <a:endParaRPr lang="en-US" sz="6600" dirty="0">
              <a:solidFill>
                <a:srgbClr val="FFFFFF"/>
              </a:solidFill>
              <a:latin typeface="Montserrat" panose="00000500000000000000" pitchFamily="2" charset="0"/>
              <a:ea typeface="Montserrat"/>
              <a:cs typeface="Montserrat"/>
              <a:sym typeface="Montserrat"/>
            </a:endParaRPr>
          </a:p>
        </p:txBody>
      </p:sp>
      <p:grpSp>
        <p:nvGrpSpPr>
          <p:cNvPr id="27" name="Group 26">
            <a:extLst>
              <a:ext uri="{FF2B5EF4-FFF2-40B4-BE49-F238E27FC236}">
                <a16:creationId xmlns:a16="http://schemas.microsoft.com/office/drawing/2014/main" id="{3DAB67EA-09F8-EAFB-3464-34C2499F0CE2}"/>
              </a:ext>
            </a:extLst>
          </p:cNvPr>
          <p:cNvGrpSpPr/>
          <p:nvPr/>
        </p:nvGrpSpPr>
        <p:grpSpPr>
          <a:xfrm>
            <a:off x="1453591" y="5657509"/>
            <a:ext cx="11981807" cy="2755258"/>
            <a:chOff x="1379699" y="4449818"/>
            <a:chExt cx="11981807" cy="2755258"/>
          </a:xfrm>
        </p:grpSpPr>
        <p:grpSp>
          <p:nvGrpSpPr>
            <p:cNvPr id="21" name="Group 20">
              <a:extLst>
                <a:ext uri="{FF2B5EF4-FFF2-40B4-BE49-F238E27FC236}">
                  <a16:creationId xmlns:a16="http://schemas.microsoft.com/office/drawing/2014/main" id="{38528FB6-DB07-628C-B39B-9850D0A80D89}"/>
                </a:ext>
              </a:extLst>
            </p:cNvPr>
            <p:cNvGrpSpPr/>
            <p:nvPr/>
          </p:nvGrpSpPr>
          <p:grpSpPr>
            <a:xfrm>
              <a:off x="1797864" y="4449818"/>
              <a:ext cx="10098023" cy="2755258"/>
              <a:chOff x="2398775" y="4795645"/>
              <a:chExt cx="10098023" cy="2755258"/>
            </a:xfrm>
          </p:grpSpPr>
          <p:pic>
            <p:nvPicPr>
              <p:cNvPr id="6" name="Graphic 5" descr="House with solid fill">
                <a:extLst>
                  <a:ext uri="{FF2B5EF4-FFF2-40B4-BE49-F238E27FC236}">
                    <a16:creationId xmlns:a16="http://schemas.microsoft.com/office/drawing/2014/main" id="{B1A71082-CD4F-FCC9-147B-3ABCCD78AC8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98775" y="4795645"/>
                <a:ext cx="2743200" cy="2743200"/>
              </a:xfrm>
              <a:prstGeom prst="rect">
                <a:avLst/>
              </a:prstGeom>
            </p:spPr>
          </p:pic>
          <p:pic>
            <p:nvPicPr>
              <p:cNvPr id="8" name="Graphic 7" descr="Piggy Bank with solid fill">
                <a:extLst>
                  <a:ext uri="{FF2B5EF4-FFF2-40B4-BE49-F238E27FC236}">
                    <a16:creationId xmlns:a16="http://schemas.microsoft.com/office/drawing/2014/main" id="{C092A5EB-2E9D-7535-DC09-9CE3F46760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076186" y="4807703"/>
                <a:ext cx="2743200" cy="2743200"/>
              </a:xfrm>
              <a:prstGeom prst="rect">
                <a:avLst/>
              </a:prstGeom>
            </p:spPr>
          </p:pic>
          <p:pic>
            <p:nvPicPr>
              <p:cNvPr id="20" name="Graphic 19" descr="Excavator with solid fill">
                <a:extLst>
                  <a:ext uri="{FF2B5EF4-FFF2-40B4-BE49-F238E27FC236}">
                    <a16:creationId xmlns:a16="http://schemas.microsoft.com/office/drawing/2014/main" id="{C94C8EA4-C149-CFAB-666D-9AC153B3A7E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753598" y="4795645"/>
                <a:ext cx="2743200" cy="2743200"/>
              </a:xfrm>
              <a:prstGeom prst="rect">
                <a:avLst/>
              </a:prstGeom>
            </p:spPr>
          </p:pic>
        </p:grpSp>
        <p:sp>
          <p:nvSpPr>
            <p:cNvPr id="22" name="TextBox 21">
              <a:extLst>
                <a:ext uri="{FF2B5EF4-FFF2-40B4-BE49-F238E27FC236}">
                  <a16:creationId xmlns:a16="http://schemas.microsoft.com/office/drawing/2014/main" id="{B7A687A4-5834-1316-A297-8A69D3DD4ADF}"/>
                </a:ext>
              </a:extLst>
            </p:cNvPr>
            <p:cNvSpPr txBox="1"/>
            <p:nvPr/>
          </p:nvSpPr>
          <p:spPr>
            <a:xfrm>
              <a:off x="1379699" y="4762252"/>
              <a:ext cx="3579529" cy="769441"/>
            </a:xfrm>
            <a:prstGeom prst="rect">
              <a:avLst/>
            </a:prstGeom>
            <a:noFill/>
          </p:spPr>
          <p:txBody>
            <a:bodyPr wrap="square" rtlCol="0">
              <a:spAutoFit/>
            </a:bodyPr>
            <a:lstStyle/>
            <a:p>
              <a:pPr algn="ctr"/>
              <a:r>
                <a:rPr lang="en-US" sz="4400" b="1" dirty="0">
                  <a:solidFill>
                    <a:srgbClr val="122A6B"/>
                  </a:solidFill>
                  <a:latin typeface="Montserrat" panose="00000500000000000000" pitchFamily="2" charset="0"/>
                </a:rPr>
                <a:t>Housing</a:t>
              </a:r>
            </a:p>
          </p:txBody>
        </p:sp>
        <p:sp>
          <p:nvSpPr>
            <p:cNvPr id="23" name="TextBox 22">
              <a:extLst>
                <a:ext uri="{FF2B5EF4-FFF2-40B4-BE49-F238E27FC236}">
                  <a16:creationId xmlns:a16="http://schemas.microsoft.com/office/drawing/2014/main" id="{2FE9229B-908F-DD67-C009-ED72C7E28C0C}"/>
                </a:ext>
              </a:extLst>
            </p:cNvPr>
            <p:cNvSpPr txBox="1"/>
            <p:nvPr/>
          </p:nvSpPr>
          <p:spPr>
            <a:xfrm>
              <a:off x="5057110" y="4799284"/>
              <a:ext cx="3579529" cy="769441"/>
            </a:xfrm>
            <a:prstGeom prst="rect">
              <a:avLst/>
            </a:prstGeom>
            <a:noFill/>
          </p:spPr>
          <p:txBody>
            <a:bodyPr wrap="square" rtlCol="0">
              <a:spAutoFit/>
            </a:bodyPr>
            <a:lstStyle/>
            <a:p>
              <a:pPr algn="ctr"/>
              <a:r>
                <a:rPr lang="en-US" sz="4400" b="1" dirty="0">
                  <a:solidFill>
                    <a:srgbClr val="122A6B"/>
                  </a:solidFill>
                  <a:latin typeface="Montserrat" panose="00000500000000000000" pitchFamily="2" charset="0"/>
                </a:rPr>
                <a:t>Economy</a:t>
              </a:r>
            </a:p>
          </p:txBody>
        </p:sp>
        <p:sp>
          <p:nvSpPr>
            <p:cNvPr id="24" name="TextBox 23">
              <a:extLst>
                <a:ext uri="{FF2B5EF4-FFF2-40B4-BE49-F238E27FC236}">
                  <a16:creationId xmlns:a16="http://schemas.microsoft.com/office/drawing/2014/main" id="{BB3F76EB-A22B-2BBA-0CCE-F3CCA89CA891}"/>
                </a:ext>
              </a:extLst>
            </p:cNvPr>
            <p:cNvSpPr txBox="1"/>
            <p:nvPr/>
          </p:nvSpPr>
          <p:spPr>
            <a:xfrm>
              <a:off x="8218475" y="4799283"/>
              <a:ext cx="5143031" cy="769441"/>
            </a:xfrm>
            <a:prstGeom prst="rect">
              <a:avLst/>
            </a:prstGeom>
            <a:noFill/>
          </p:spPr>
          <p:txBody>
            <a:bodyPr wrap="square" rtlCol="0">
              <a:spAutoFit/>
            </a:bodyPr>
            <a:lstStyle/>
            <a:p>
              <a:pPr algn="ctr"/>
              <a:r>
                <a:rPr lang="en-US" sz="4400" b="1" dirty="0">
                  <a:solidFill>
                    <a:srgbClr val="122A6B"/>
                  </a:solidFill>
                  <a:latin typeface="Montserrat" panose="00000500000000000000" pitchFamily="2" charset="0"/>
                </a:rPr>
                <a:t>Infrastructure</a:t>
              </a:r>
            </a:p>
          </p:txBody>
        </p:sp>
      </p:grpSp>
      <p:sp>
        <p:nvSpPr>
          <p:cNvPr id="26" name="TextBox 25">
            <a:extLst>
              <a:ext uri="{FF2B5EF4-FFF2-40B4-BE49-F238E27FC236}">
                <a16:creationId xmlns:a16="http://schemas.microsoft.com/office/drawing/2014/main" id="{43F5D6EB-0B43-87A7-4343-95C316A0BC43}"/>
              </a:ext>
            </a:extLst>
          </p:cNvPr>
          <p:cNvSpPr txBox="1"/>
          <p:nvPr/>
        </p:nvSpPr>
        <p:spPr>
          <a:xfrm>
            <a:off x="1200147" y="3462803"/>
            <a:ext cx="15887702" cy="2062103"/>
          </a:xfrm>
          <a:prstGeom prst="rect">
            <a:avLst/>
          </a:prstGeom>
          <a:noFill/>
        </p:spPr>
        <p:txBody>
          <a:bodyPr wrap="square" rtlCol="0">
            <a:spAutoFit/>
          </a:bodyPr>
          <a:lstStyle/>
          <a:p>
            <a:pPr algn="ctr">
              <a:spcAft>
                <a:spcPts val="1200"/>
              </a:spcAft>
            </a:pPr>
            <a:r>
              <a:rPr lang="en-US" sz="3200" dirty="0">
                <a:latin typeface="Montserrat "/>
              </a:rPr>
              <a:t>HUD’s formula identifies levels of need using FEMA data. Unmet needs are based on these levels of need, minus the assistance provided through programs like Individual Assistance, Public Assistance, and Small Business Administration Loans. Needs are assessed in four main categories:</a:t>
            </a:r>
          </a:p>
        </p:txBody>
      </p:sp>
      <p:pic>
        <p:nvPicPr>
          <p:cNvPr id="3" name="Graphic 2" descr="Checklist with solid fill">
            <a:extLst>
              <a:ext uri="{FF2B5EF4-FFF2-40B4-BE49-F238E27FC236}">
                <a16:creationId xmlns:a16="http://schemas.microsoft.com/office/drawing/2014/main" id="{D43DE5DA-0592-F1A0-4B34-088D19922FB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3435398" y="5875482"/>
            <a:ext cx="2286000" cy="2286000"/>
          </a:xfrm>
          <a:prstGeom prst="rect">
            <a:avLst/>
          </a:prstGeom>
        </p:spPr>
      </p:pic>
      <p:sp>
        <p:nvSpPr>
          <p:cNvPr id="4" name="TextBox 3">
            <a:extLst>
              <a:ext uri="{FF2B5EF4-FFF2-40B4-BE49-F238E27FC236}">
                <a16:creationId xmlns:a16="http://schemas.microsoft.com/office/drawing/2014/main" id="{3C51BD6C-7C11-3342-562F-601E12DF7334}"/>
              </a:ext>
            </a:extLst>
          </p:cNvPr>
          <p:cNvSpPr txBox="1"/>
          <p:nvPr/>
        </p:nvSpPr>
        <p:spPr>
          <a:xfrm>
            <a:off x="12006883" y="6023507"/>
            <a:ext cx="5143031" cy="769441"/>
          </a:xfrm>
          <a:prstGeom prst="rect">
            <a:avLst/>
          </a:prstGeom>
          <a:noFill/>
        </p:spPr>
        <p:txBody>
          <a:bodyPr wrap="square" rtlCol="0">
            <a:spAutoFit/>
          </a:bodyPr>
          <a:lstStyle/>
          <a:p>
            <a:pPr algn="ctr"/>
            <a:r>
              <a:rPr lang="en-US" sz="4400" b="1" dirty="0">
                <a:solidFill>
                  <a:srgbClr val="122A6B"/>
                </a:solidFill>
                <a:latin typeface="Montserrat" panose="00000500000000000000" pitchFamily="2" charset="0"/>
              </a:rPr>
              <a:t>Planning</a:t>
            </a:r>
          </a:p>
        </p:txBody>
      </p:sp>
      <p:sp>
        <p:nvSpPr>
          <p:cNvPr id="19" name="TextBox 18">
            <a:extLst>
              <a:ext uri="{FF2B5EF4-FFF2-40B4-BE49-F238E27FC236}">
                <a16:creationId xmlns:a16="http://schemas.microsoft.com/office/drawing/2014/main" id="{5B938DD2-C312-DBC4-7B10-0E5B92C481BE}"/>
              </a:ext>
            </a:extLst>
          </p:cNvPr>
          <p:cNvSpPr txBox="1"/>
          <p:nvPr/>
        </p:nvSpPr>
        <p:spPr>
          <a:xfrm>
            <a:off x="1453590" y="6952192"/>
            <a:ext cx="3579529" cy="1015663"/>
          </a:xfrm>
          <a:prstGeom prst="rect">
            <a:avLst/>
          </a:prstGeom>
          <a:noFill/>
        </p:spPr>
        <p:txBody>
          <a:bodyPr wrap="square" rtlCol="0">
            <a:spAutoFit/>
          </a:bodyPr>
          <a:lstStyle/>
          <a:p>
            <a:pPr algn="ctr"/>
            <a:r>
              <a:rPr lang="en-US" sz="6000" b="1" dirty="0">
                <a:solidFill>
                  <a:srgbClr val="ED1C24"/>
                </a:solidFill>
                <a:latin typeface="Montserrat" panose="00000500000000000000" pitchFamily="2" charset="0"/>
              </a:rPr>
              <a:t>$102M</a:t>
            </a:r>
          </a:p>
        </p:txBody>
      </p:sp>
      <p:sp>
        <p:nvSpPr>
          <p:cNvPr id="25" name="TextBox 24">
            <a:extLst>
              <a:ext uri="{FF2B5EF4-FFF2-40B4-BE49-F238E27FC236}">
                <a16:creationId xmlns:a16="http://schemas.microsoft.com/office/drawing/2014/main" id="{F56913E0-64EE-CF35-0FC0-37134A9AEA0F}"/>
              </a:ext>
            </a:extLst>
          </p:cNvPr>
          <p:cNvSpPr txBox="1"/>
          <p:nvPr/>
        </p:nvSpPr>
        <p:spPr>
          <a:xfrm>
            <a:off x="4932792" y="6915026"/>
            <a:ext cx="3579529" cy="1015663"/>
          </a:xfrm>
          <a:prstGeom prst="rect">
            <a:avLst/>
          </a:prstGeom>
          <a:noFill/>
        </p:spPr>
        <p:txBody>
          <a:bodyPr wrap="square" rtlCol="0">
            <a:spAutoFit/>
          </a:bodyPr>
          <a:lstStyle/>
          <a:p>
            <a:pPr algn="ctr"/>
            <a:r>
              <a:rPr lang="en-US" sz="6000" b="1" dirty="0">
                <a:solidFill>
                  <a:srgbClr val="ED1C24"/>
                </a:solidFill>
                <a:latin typeface="Montserrat" panose="00000500000000000000" pitchFamily="2" charset="0"/>
              </a:rPr>
              <a:t>$61M</a:t>
            </a:r>
          </a:p>
        </p:txBody>
      </p:sp>
      <p:sp>
        <p:nvSpPr>
          <p:cNvPr id="29" name="TextBox 28">
            <a:extLst>
              <a:ext uri="{FF2B5EF4-FFF2-40B4-BE49-F238E27FC236}">
                <a16:creationId xmlns:a16="http://schemas.microsoft.com/office/drawing/2014/main" id="{F03CAD45-682D-3961-D109-96161BAFF239}"/>
              </a:ext>
            </a:extLst>
          </p:cNvPr>
          <p:cNvSpPr txBox="1"/>
          <p:nvPr/>
        </p:nvSpPr>
        <p:spPr>
          <a:xfrm>
            <a:off x="8512321" y="6940750"/>
            <a:ext cx="3579529" cy="1015663"/>
          </a:xfrm>
          <a:prstGeom prst="rect">
            <a:avLst/>
          </a:prstGeom>
          <a:noFill/>
        </p:spPr>
        <p:txBody>
          <a:bodyPr wrap="square" rtlCol="0">
            <a:spAutoFit/>
          </a:bodyPr>
          <a:lstStyle/>
          <a:p>
            <a:pPr algn="ctr"/>
            <a:r>
              <a:rPr lang="en-US" sz="6000" b="1" dirty="0">
                <a:solidFill>
                  <a:srgbClr val="ED1C24"/>
                </a:solidFill>
                <a:latin typeface="Montserrat" panose="00000500000000000000" pitchFamily="2" charset="0"/>
              </a:rPr>
              <a:t>$153M</a:t>
            </a:r>
          </a:p>
        </p:txBody>
      </p:sp>
      <p:sp>
        <p:nvSpPr>
          <p:cNvPr id="30" name="TextBox 29">
            <a:extLst>
              <a:ext uri="{FF2B5EF4-FFF2-40B4-BE49-F238E27FC236}">
                <a16:creationId xmlns:a16="http://schemas.microsoft.com/office/drawing/2014/main" id="{72F4435F-B3C2-5D2C-AADA-A5BF039EE33F}"/>
              </a:ext>
            </a:extLst>
          </p:cNvPr>
          <p:cNvSpPr txBox="1"/>
          <p:nvPr/>
        </p:nvSpPr>
        <p:spPr>
          <a:xfrm>
            <a:off x="12788633" y="6886023"/>
            <a:ext cx="3579529" cy="1015663"/>
          </a:xfrm>
          <a:prstGeom prst="rect">
            <a:avLst/>
          </a:prstGeom>
          <a:noFill/>
        </p:spPr>
        <p:txBody>
          <a:bodyPr wrap="square" rtlCol="0">
            <a:spAutoFit/>
          </a:bodyPr>
          <a:lstStyle/>
          <a:p>
            <a:pPr algn="ctr"/>
            <a:r>
              <a:rPr lang="en-US" sz="6000" b="1" dirty="0">
                <a:solidFill>
                  <a:srgbClr val="ED1C24"/>
                </a:solidFill>
                <a:latin typeface="Montserrat" panose="00000500000000000000" pitchFamily="2" charset="0"/>
              </a:rPr>
              <a:t>$12M</a:t>
            </a:r>
          </a:p>
        </p:txBody>
      </p:sp>
    </p:spTree>
    <p:extLst>
      <p:ext uri="{BB962C8B-B14F-4D97-AF65-F5344CB8AC3E}">
        <p14:creationId xmlns:p14="http://schemas.microsoft.com/office/powerpoint/2010/main" val="1242577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0F7AD-6344-16A0-C5E6-A054F60F2BA4}"/>
            </a:ext>
          </a:extLst>
        </p:cNvPr>
        <p:cNvGrpSpPr/>
        <p:nvPr/>
      </p:nvGrpSpPr>
      <p:grpSpPr>
        <a:xfrm>
          <a:off x="0" y="0"/>
          <a:ext cx="0" cy="0"/>
          <a:chOff x="0" y="0"/>
          <a:chExt cx="0" cy="0"/>
        </a:xfrm>
      </p:grpSpPr>
      <p:grpSp>
        <p:nvGrpSpPr>
          <p:cNvPr id="65" name="Group 4">
            <a:extLst>
              <a:ext uri="{FF2B5EF4-FFF2-40B4-BE49-F238E27FC236}">
                <a16:creationId xmlns:a16="http://schemas.microsoft.com/office/drawing/2014/main" id="{1E321E87-DD06-DBA7-AF0B-C117AC49F4B1}"/>
              </a:ext>
            </a:extLst>
          </p:cNvPr>
          <p:cNvGrpSpPr/>
          <p:nvPr/>
        </p:nvGrpSpPr>
        <p:grpSpPr>
          <a:xfrm>
            <a:off x="7944118" y="-68362"/>
            <a:ext cx="11988813" cy="2443901"/>
            <a:chOff x="0" y="0"/>
            <a:chExt cx="15985084" cy="3258535"/>
          </a:xfrm>
        </p:grpSpPr>
        <p:sp>
          <p:nvSpPr>
            <p:cNvPr id="66" name="Freeform 5">
              <a:extLst>
                <a:ext uri="{FF2B5EF4-FFF2-40B4-BE49-F238E27FC236}">
                  <a16:creationId xmlns:a16="http://schemas.microsoft.com/office/drawing/2014/main" id="{B79DB7D3-C177-8B46-1DEC-0EB9AEBC97EF}"/>
                </a:ext>
              </a:extLst>
            </p:cNvPr>
            <p:cNvSpPr/>
            <p:nvPr/>
          </p:nvSpPr>
          <p:spPr>
            <a:xfrm>
              <a:off x="0" y="0"/>
              <a:ext cx="15985110" cy="3258566"/>
            </a:xfrm>
            <a:custGeom>
              <a:avLst/>
              <a:gdLst/>
              <a:ahLst/>
              <a:cxnLst/>
              <a:rect l="l" t="t" r="r" b="b"/>
              <a:pathLst>
                <a:path w="15985110" h="3258566">
                  <a:moveTo>
                    <a:pt x="0" y="0"/>
                  </a:moveTo>
                  <a:lnTo>
                    <a:pt x="15985110" y="0"/>
                  </a:lnTo>
                  <a:lnTo>
                    <a:pt x="15985110" y="3258566"/>
                  </a:lnTo>
                  <a:lnTo>
                    <a:pt x="0" y="3258566"/>
                  </a:lnTo>
                  <a:lnTo>
                    <a:pt x="0" y="0"/>
                  </a:lnTo>
                  <a:close/>
                </a:path>
              </a:pathLst>
            </a:custGeom>
            <a:blipFill>
              <a:blip r:embed="rId2"/>
              <a:stretch>
                <a:fillRect t="-133958" b="-133957"/>
              </a:stretch>
            </a:blipFill>
          </p:spPr>
          <p:txBody>
            <a:bodyPr/>
            <a:lstStyle/>
            <a:p>
              <a:endParaRPr lang="en-US"/>
            </a:p>
          </p:txBody>
        </p:sp>
      </p:grpSp>
      <p:sp>
        <p:nvSpPr>
          <p:cNvPr id="6" name="Freeform 6">
            <a:extLst>
              <a:ext uri="{FF2B5EF4-FFF2-40B4-BE49-F238E27FC236}">
                <a16:creationId xmlns:a16="http://schemas.microsoft.com/office/drawing/2014/main" id="{CF95CADE-B59D-4C42-2581-2CD1D8BD16BB}"/>
              </a:ext>
            </a:extLst>
          </p:cNvPr>
          <p:cNvSpPr/>
          <p:nvPr/>
        </p:nvSpPr>
        <p:spPr>
          <a:xfrm>
            <a:off x="-4109936" y="0"/>
            <a:ext cx="15611394" cy="3376955"/>
          </a:xfrm>
          <a:custGeom>
            <a:avLst/>
            <a:gdLst/>
            <a:ahLst/>
            <a:cxnLst/>
            <a:rect l="l" t="t" r="r" b="b"/>
            <a:pathLst>
              <a:path w="15611394" h="3376955">
                <a:moveTo>
                  <a:pt x="0" y="0"/>
                </a:moveTo>
                <a:lnTo>
                  <a:pt x="15611394" y="0"/>
                </a:lnTo>
                <a:lnTo>
                  <a:pt x="15611394" y="3376955"/>
                </a:lnTo>
                <a:lnTo>
                  <a:pt x="0" y="33769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9856B5B2-248D-24D7-B293-245731DBFB9B}"/>
              </a:ext>
            </a:extLst>
          </p:cNvPr>
          <p:cNvSpPr/>
          <p:nvPr/>
        </p:nvSpPr>
        <p:spPr>
          <a:xfrm>
            <a:off x="0" y="9411752"/>
            <a:ext cx="18288000" cy="932902"/>
          </a:xfrm>
          <a:custGeom>
            <a:avLst/>
            <a:gdLst/>
            <a:ahLst/>
            <a:cxnLst/>
            <a:rect l="l" t="t" r="r" b="b"/>
            <a:pathLst>
              <a:path w="18288000" h="932902">
                <a:moveTo>
                  <a:pt x="0" y="0"/>
                </a:moveTo>
                <a:lnTo>
                  <a:pt x="18288000" y="0"/>
                </a:lnTo>
                <a:lnTo>
                  <a:pt x="18288000" y="932902"/>
                </a:lnTo>
                <a:lnTo>
                  <a:pt x="0" y="9329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8" name="Group 8">
            <a:extLst>
              <a:ext uri="{FF2B5EF4-FFF2-40B4-BE49-F238E27FC236}">
                <a16:creationId xmlns:a16="http://schemas.microsoft.com/office/drawing/2014/main" id="{C844BDC6-72AB-7F56-660A-AE9C38400F73}"/>
              </a:ext>
            </a:extLst>
          </p:cNvPr>
          <p:cNvGrpSpPr/>
          <p:nvPr/>
        </p:nvGrpSpPr>
        <p:grpSpPr>
          <a:xfrm>
            <a:off x="252164" y="8569712"/>
            <a:ext cx="1553074" cy="1553074"/>
            <a:chOff x="0" y="0"/>
            <a:chExt cx="2070765" cy="2070765"/>
          </a:xfrm>
        </p:grpSpPr>
        <p:sp>
          <p:nvSpPr>
            <p:cNvPr id="9" name="Freeform 9">
              <a:extLst>
                <a:ext uri="{FF2B5EF4-FFF2-40B4-BE49-F238E27FC236}">
                  <a16:creationId xmlns:a16="http://schemas.microsoft.com/office/drawing/2014/main" id="{9112C54D-7B47-B523-D3EA-BFCA25DDB9E3}"/>
                </a:ext>
              </a:extLst>
            </p:cNvPr>
            <p:cNvSpPr/>
            <p:nvPr/>
          </p:nvSpPr>
          <p:spPr>
            <a:xfrm>
              <a:off x="0" y="0"/>
              <a:ext cx="2070735" cy="2070735"/>
            </a:xfrm>
            <a:custGeom>
              <a:avLst/>
              <a:gdLst/>
              <a:ahLst/>
              <a:cxnLst/>
              <a:rect l="l" t="t" r="r" b="b"/>
              <a:pathLst>
                <a:path w="2070735" h="2070735">
                  <a:moveTo>
                    <a:pt x="0" y="0"/>
                  </a:moveTo>
                  <a:lnTo>
                    <a:pt x="2070735" y="0"/>
                  </a:lnTo>
                  <a:lnTo>
                    <a:pt x="2070735" y="2070735"/>
                  </a:lnTo>
                  <a:lnTo>
                    <a:pt x="0" y="2070735"/>
                  </a:lnTo>
                  <a:lnTo>
                    <a:pt x="0" y="0"/>
                  </a:lnTo>
                  <a:close/>
                </a:path>
              </a:pathLst>
            </a:custGeom>
            <a:blipFill>
              <a:blip r:embed="rId7"/>
              <a:stretch>
                <a:fillRect r="-1" b="-1"/>
              </a:stretch>
            </a:blipFill>
          </p:spPr>
          <p:txBody>
            <a:bodyPr/>
            <a:lstStyle/>
            <a:p>
              <a:endParaRPr lang="en-US"/>
            </a:p>
          </p:txBody>
        </p:sp>
      </p:grpSp>
      <p:grpSp>
        <p:nvGrpSpPr>
          <p:cNvPr id="10" name="Group 10">
            <a:extLst>
              <a:ext uri="{FF2B5EF4-FFF2-40B4-BE49-F238E27FC236}">
                <a16:creationId xmlns:a16="http://schemas.microsoft.com/office/drawing/2014/main" id="{EDA9CEE3-ABD9-5B26-9363-CB1A083733CD}"/>
              </a:ext>
            </a:extLst>
          </p:cNvPr>
          <p:cNvGrpSpPr/>
          <p:nvPr/>
        </p:nvGrpSpPr>
        <p:grpSpPr>
          <a:xfrm>
            <a:off x="6425998" y="9742562"/>
            <a:ext cx="11624618" cy="380223"/>
            <a:chOff x="0" y="0"/>
            <a:chExt cx="15499490" cy="506964"/>
          </a:xfrm>
        </p:grpSpPr>
        <p:sp>
          <p:nvSpPr>
            <p:cNvPr id="11" name="Freeform 11">
              <a:extLst>
                <a:ext uri="{FF2B5EF4-FFF2-40B4-BE49-F238E27FC236}">
                  <a16:creationId xmlns:a16="http://schemas.microsoft.com/office/drawing/2014/main" id="{56878ADC-AE50-1FE9-C4A8-81B667147BF4}"/>
                </a:ext>
              </a:extLst>
            </p:cNvPr>
            <p:cNvSpPr/>
            <p:nvPr/>
          </p:nvSpPr>
          <p:spPr>
            <a:xfrm>
              <a:off x="0" y="0"/>
              <a:ext cx="15499490" cy="506964"/>
            </a:xfrm>
            <a:custGeom>
              <a:avLst/>
              <a:gdLst/>
              <a:ahLst/>
              <a:cxnLst/>
              <a:rect l="l" t="t" r="r" b="b"/>
              <a:pathLst>
                <a:path w="15499490" h="506964">
                  <a:moveTo>
                    <a:pt x="0" y="0"/>
                  </a:moveTo>
                  <a:lnTo>
                    <a:pt x="15499490" y="0"/>
                  </a:lnTo>
                  <a:lnTo>
                    <a:pt x="15499490" y="506964"/>
                  </a:lnTo>
                  <a:lnTo>
                    <a:pt x="0" y="506964"/>
                  </a:lnTo>
                  <a:close/>
                </a:path>
              </a:pathLst>
            </a:custGeom>
            <a:solidFill>
              <a:srgbClr val="000000">
                <a:alpha val="0"/>
              </a:srgbClr>
            </a:solidFill>
          </p:spPr>
          <p:txBody>
            <a:bodyPr/>
            <a:lstStyle/>
            <a:p>
              <a:endParaRPr lang="en-US"/>
            </a:p>
          </p:txBody>
        </p:sp>
        <p:sp>
          <p:nvSpPr>
            <p:cNvPr id="12" name="TextBox 12">
              <a:extLst>
                <a:ext uri="{FF2B5EF4-FFF2-40B4-BE49-F238E27FC236}">
                  <a16:creationId xmlns:a16="http://schemas.microsoft.com/office/drawing/2014/main" id="{A40D2F65-086C-9B40-DB82-E03ED7D2424E}"/>
                </a:ext>
              </a:extLst>
            </p:cNvPr>
            <p:cNvSpPr txBox="1"/>
            <p:nvPr/>
          </p:nvSpPr>
          <p:spPr>
            <a:xfrm>
              <a:off x="0" y="-47625"/>
              <a:ext cx="15499490" cy="554589"/>
            </a:xfrm>
            <a:prstGeom prst="rect">
              <a:avLst/>
            </a:prstGeom>
          </p:spPr>
          <p:txBody>
            <a:bodyPr lIns="0" tIns="0" rIns="0" bIns="0" rtlCol="0" anchor="t"/>
            <a:lstStyle/>
            <a:p>
              <a:pPr algn="r">
                <a:lnSpc>
                  <a:spcPts val="3231"/>
                </a:lnSpc>
              </a:pPr>
              <a:r>
                <a:rPr lang="en-US" sz="2308">
                  <a:solidFill>
                    <a:srgbClr val="FFFFFF"/>
                  </a:solidFill>
                  <a:latin typeface="Montserrat"/>
                  <a:ea typeface="Montserrat"/>
                  <a:cs typeface="Montserrat"/>
                  <a:sym typeface="Montserrat"/>
                </a:rPr>
                <a:t>New Mexico Department of Homeland Security &amp; Emergency Management</a:t>
              </a:r>
            </a:p>
          </p:txBody>
        </p:sp>
      </p:grpSp>
      <p:grpSp>
        <p:nvGrpSpPr>
          <p:cNvPr id="17" name="Group 17">
            <a:extLst>
              <a:ext uri="{FF2B5EF4-FFF2-40B4-BE49-F238E27FC236}">
                <a16:creationId xmlns:a16="http://schemas.microsoft.com/office/drawing/2014/main" id="{B4630A9C-873A-CCE9-F874-29E910F199A8}"/>
              </a:ext>
            </a:extLst>
          </p:cNvPr>
          <p:cNvGrpSpPr/>
          <p:nvPr/>
        </p:nvGrpSpPr>
        <p:grpSpPr>
          <a:xfrm>
            <a:off x="249174" y="250284"/>
            <a:ext cx="8295511" cy="2190750"/>
            <a:chOff x="0" y="0"/>
            <a:chExt cx="11060681" cy="2921000"/>
          </a:xfrm>
        </p:grpSpPr>
        <p:sp>
          <p:nvSpPr>
            <p:cNvPr id="18" name="Freeform 18">
              <a:extLst>
                <a:ext uri="{FF2B5EF4-FFF2-40B4-BE49-F238E27FC236}">
                  <a16:creationId xmlns:a16="http://schemas.microsoft.com/office/drawing/2014/main" id="{7AA4837D-725D-AF27-99FA-85C55F405D9D}"/>
                </a:ext>
              </a:extLst>
            </p:cNvPr>
            <p:cNvSpPr/>
            <p:nvPr/>
          </p:nvSpPr>
          <p:spPr>
            <a:xfrm>
              <a:off x="0" y="0"/>
              <a:ext cx="11060681" cy="2921000"/>
            </a:xfrm>
            <a:custGeom>
              <a:avLst/>
              <a:gdLst/>
              <a:ahLst/>
              <a:cxnLst/>
              <a:rect l="l" t="t" r="r" b="b"/>
              <a:pathLst>
                <a:path w="11060681" h="2921000">
                  <a:moveTo>
                    <a:pt x="0" y="0"/>
                  </a:moveTo>
                  <a:lnTo>
                    <a:pt x="11060681" y="0"/>
                  </a:lnTo>
                  <a:lnTo>
                    <a:pt x="11060681" y="2921000"/>
                  </a:lnTo>
                  <a:lnTo>
                    <a:pt x="0" y="2921000"/>
                  </a:lnTo>
                  <a:close/>
                </a:path>
              </a:pathLst>
            </a:custGeom>
            <a:solidFill>
              <a:srgbClr val="000000">
                <a:alpha val="0"/>
              </a:srgbClr>
            </a:solidFill>
          </p:spPr>
          <p:txBody>
            <a:bodyPr/>
            <a:lstStyle/>
            <a:p>
              <a:endParaRPr lang="en-US"/>
            </a:p>
          </p:txBody>
        </p:sp>
        <p:sp>
          <p:nvSpPr>
            <p:cNvPr id="19" name="TextBox 19">
              <a:extLst>
                <a:ext uri="{FF2B5EF4-FFF2-40B4-BE49-F238E27FC236}">
                  <a16:creationId xmlns:a16="http://schemas.microsoft.com/office/drawing/2014/main" id="{2B37E906-54F0-C371-14A5-91857484E6AB}"/>
                </a:ext>
              </a:extLst>
            </p:cNvPr>
            <p:cNvSpPr txBox="1"/>
            <p:nvPr/>
          </p:nvSpPr>
          <p:spPr>
            <a:xfrm>
              <a:off x="0" y="-76200"/>
              <a:ext cx="11060681" cy="2997200"/>
            </a:xfrm>
            <a:prstGeom prst="rect">
              <a:avLst/>
            </a:prstGeom>
          </p:spPr>
          <p:txBody>
            <a:bodyPr lIns="0" tIns="0" rIns="0" bIns="0" rtlCol="0" anchor="t"/>
            <a:lstStyle/>
            <a:p>
              <a:pPr algn="l">
                <a:lnSpc>
                  <a:spcPts val="8640"/>
                </a:lnSpc>
              </a:pPr>
              <a:r>
                <a:rPr lang="en-US" sz="6600" b="1" dirty="0">
                  <a:solidFill>
                    <a:srgbClr val="FFFFFF"/>
                  </a:solidFill>
                  <a:latin typeface="Montserrat Bold"/>
                  <a:ea typeface="Montserrat"/>
                  <a:cs typeface="Montserrat"/>
                  <a:sym typeface="Montserrat Bold"/>
                </a:rPr>
                <a:t>Housing </a:t>
              </a:r>
              <a:r>
                <a:rPr lang="en-US" sz="6600" dirty="0">
                  <a:solidFill>
                    <a:srgbClr val="FFFFFF"/>
                  </a:solidFill>
                  <a:latin typeface="Montserrat"/>
                  <a:ea typeface="Montserrat"/>
                  <a:cs typeface="Montserrat"/>
                  <a:sym typeface="Montserrat"/>
                </a:rPr>
                <a:t>Recovery Program</a:t>
              </a:r>
            </a:p>
          </p:txBody>
        </p:sp>
      </p:grpSp>
      <p:pic>
        <p:nvPicPr>
          <p:cNvPr id="2" name="Picture 1">
            <a:extLst>
              <a:ext uri="{FF2B5EF4-FFF2-40B4-BE49-F238E27FC236}">
                <a16:creationId xmlns:a16="http://schemas.microsoft.com/office/drawing/2014/main" id="{A47B7707-B3B3-533D-BF22-842DD0696077}"/>
              </a:ext>
            </a:extLst>
          </p:cNvPr>
          <p:cNvPicPr>
            <a:picLocks noChangeAspect="1"/>
          </p:cNvPicPr>
          <p:nvPr/>
        </p:nvPicPr>
        <p:blipFill>
          <a:blip r:embed="rId8"/>
          <a:srcRect r="15306"/>
          <a:stretch/>
        </p:blipFill>
        <p:spPr>
          <a:xfrm>
            <a:off x="2057379" y="3031701"/>
            <a:ext cx="15018514" cy="6232505"/>
          </a:xfrm>
          <a:prstGeom prst="rect">
            <a:avLst/>
          </a:prstGeom>
        </p:spPr>
      </p:pic>
    </p:spTree>
    <p:extLst>
      <p:ext uri="{BB962C8B-B14F-4D97-AF65-F5344CB8AC3E}">
        <p14:creationId xmlns:p14="http://schemas.microsoft.com/office/powerpoint/2010/main" val="3915734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20C98-238B-AC96-3CAB-F84ABE670B38}"/>
            </a:ext>
          </a:extLst>
        </p:cNvPr>
        <p:cNvGrpSpPr/>
        <p:nvPr/>
      </p:nvGrpSpPr>
      <p:grpSpPr>
        <a:xfrm>
          <a:off x="0" y="0"/>
          <a:ext cx="0" cy="0"/>
          <a:chOff x="0" y="0"/>
          <a:chExt cx="0" cy="0"/>
        </a:xfrm>
      </p:grpSpPr>
      <p:grpSp>
        <p:nvGrpSpPr>
          <p:cNvPr id="65" name="Group 4">
            <a:extLst>
              <a:ext uri="{FF2B5EF4-FFF2-40B4-BE49-F238E27FC236}">
                <a16:creationId xmlns:a16="http://schemas.microsoft.com/office/drawing/2014/main" id="{AE258D17-7855-741B-64E8-F774B6A1B2D5}"/>
              </a:ext>
            </a:extLst>
          </p:cNvPr>
          <p:cNvGrpSpPr/>
          <p:nvPr/>
        </p:nvGrpSpPr>
        <p:grpSpPr>
          <a:xfrm>
            <a:off x="7944118" y="-68362"/>
            <a:ext cx="11988813" cy="2443901"/>
            <a:chOff x="0" y="0"/>
            <a:chExt cx="15985084" cy="3258535"/>
          </a:xfrm>
        </p:grpSpPr>
        <p:sp>
          <p:nvSpPr>
            <p:cNvPr id="66" name="Freeform 5">
              <a:extLst>
                <a:ext uri="{FF2B5EF4-FFF2-40B4-BE49-F238E27FC236}">
                  <a16:creationId xmlns:a16="http://schemas.microsoft.com/office/drawing/2014/main" id="{A952EF38-2108-8B69-D4AA-EC90FF0E935F}"/>
                </a:ext>
              </a:extLst>
            </p:cNvPr>
            <p:cNvSpPr/>
            <p:nvPr/>
          </p:nvSpPr>
          <p:spPr>
            <a:xfrm>
              <a:off x="0" y="0"/>
              <a:ext cx="15985110" cy="3258566"/>
            </a:xfrm>
            <a:custGeom>
              <a:avLst/>
              <a:gdLst/>
              <a:ahLst/>
              <a:cxnLst/>
              <a:rect l="l" t="t" r="r" b="b"/>
              <a:pathLst>
                <a:path w="15985110" h="3258566">
                  <a:moveTo>
                    <a:pt x="0" y="0"/>
                  </a:moveTo>
                  <a:lnTo>
                    <a:pt x="15985110" y="0"/>
                  </a:lnTo>
                  <a:lnTo>
                    <a:pt x="15985110" y="3258566"/>
                  </a:lnTo>
                  <a:lnTo>
                    <a:pt x="0" y="3258566"/>
                  </a:lnTo>
                  <a:lnTo>
                    <a:pt x="0" y="0"/>
                  </a:lnTo>
                  <a:close/>
                </a:path>
              </a:pathLst>
            </a:custGeom>
            <a:blipFill>
              <a:blip r:embed="rId2"/>
              <a:stretch>
                <a:fillRect t="-133958" b="-133957"/>
              </a:stretch>
            </a:blipFill>
          </p:spPr>
          <p:txBody>
            <a:bodyPr/>
            <a:lstStyle/>
            <a:p>
              <a:endParaRPr lang="en-US"/>
            </a:p>
          </p:txBody>
        </p:sp>
      </p:grpSp>
      <p:sp>
        <p:nvSpPr>
          <p:cNvPr id="6" name="Freeform 6">
            <a:extLst>
              <a:ext uri="{FF2B5EF4-FFF2-40B4-BE49-F238E27FC236}">
                <a16:creationId xmlns:a16="http://schemas.microsoft.com/office/drawing/2014/main" id="{E29DD6A8-5382-FD8E-772B-A6655D129804}"/>
              </a:ext>
            </a:extLst>
          </p:cNvPr>
          <p:cNvSpPr/>
          <p:nvPr/>
        </p:nvSpPr>
        <p:spPr>
          <a:xfrm>
            <a:off x="-4109936" y="0"/>
            <a:ext cx="15611394" cy="3376955"/>
          </a:xfrm>
          <a:custGeom>
            <a:avLst/>
            <a:gdLst/>
            <a:ahLst/>
            <a:cxnLst/>
            <a:rect l="l" t="t" r="r" b="b"/>
            <a:pathLst>
              <a:path w="15611394" h="3376955">
                <a:moveTo>
                  <a:pt x="0" y="0"/>
                </a:moveTo>
                <a:lnTo>
                  <a:pt x="15611394" y="0"/>
                </a:lnTo>
                <a:lnTo>
                  <a:pt x="15611394" y="3376955"/>
                </a:lnTo>
                <a:lnTo>
                  <a:pt x="0" y="33769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4C321984-7300-64D4-0E86-B266E5ABB205}"/>
              </a:ext>
            </a:extLst>
          </p:cNvPr>
          <p:cNvSpPr/>
          <p:nvPr/>
        </p:nvSpPr>
        <p:spPr>
          <a:xfrm>
            <a:off x="0" y="9411752"/>
            <a:ext cx="18288000" cy="932902"/>
          </a:xfrm>
          <a:custGeom>
            <a:avLst/>
            <a:gdLst/>
            <a:ahLst/>
            <a:cxnLst/>
            <a:rect l="l" t="t" r="r" b="b"/>
            <a:pathLst>
              <a:path w="18288000" h="932902">
                <a:moveTo>
                  <a:pt x="0" y="0"/>
                </a:moveTo>
                <a:lnTo>
                  <a:pt x="18288000" y="0"/>
                </a:lnTo>
                <a:lnTo>
                  <a:pt x="18288000" y="932902"/>
                </a:lnTo>
                <a:lnTo>
                  <a:pt x="0" y="9329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8" name="Group 8">
            <a:extLst>
              <a:ext uri="{FF2B5EF4-FFF2-40B4-BE49-F238E27FC236}">
                <a16:creationId xmlns:a16="http://schemas.microsoft.com/office/drawing/2014/main" id="{58E74CD7-562F-8E32-D189-8B55AF67106D}"/>
              </a:ext>
            </a:extLst>
          </p:cNvPr>
          <p:cNvGrpSpPr/>
          <p:nvPr/>
        </p:nvGrpSpPr>
        <p:grpSpPr>
          <a:xfrm>
            <a:off x="252164" y="8569712"/>
            <a:ext cx="1553074" cy="1553074"/>
            <a:chOff x="0" y="0"/>
            <a:chExt cx="2070765" cy="2070765"/>
          </a:xfrm>
        </p:grpSpPr>
        <p:sp>
          <p:nvSpPr>
            <p:cNvPr id="9" name="Freeform 9">
              <a:extLst>
                <a:ext uri="{FF2B5EF4-FFF2-40B4-BE49-F238E27FC236}">
                  <a16:creationId xmlns:a16="http://schemas.microsoft.com/office/drawing/2014/main" id="{0E698782-8ABC-7D11-F757-B7944F8E2551}"/>
                </a:ext>
              </a:extLst>
            </p:cNvPr>
            <p:cNvSpPr/>
            <p:nvPr/>
          </p:nvSpPr>
          <p:spPr>
            <a:xfrm>
              <a:off x="0" y="0"/>
              <a:ext cx="2070735" cy="2070735"/>
            </a:xfrm>
            <a:custGeom>
              <a:avLst/>
              <a:gdLst/>
              <a:ahLst/>
              <a:cxnLst/>
              <a:rect l="l" t="t" r="r" b="b"/>
              <a:pathLst>
                <a:path w="2070735" h="2070735">
                  <a:moveTo>
                    <a:pt x="0" y="0"/>
                  </a:moveTo>
                  <a:lnTo>
                    <a:pt x="2070735" y="0"/>
                  </a:lnTo>
                  <a:lnTo>
                    <a:pt x="2070735" y="2070735"/>
                  </a:lnTo>
                  <a:lnTo>
                    <a:pt x="0" y="2070735"/>
                  </a:lnTo>
                  <a:lnTo>
                    <a:pt x="0" y="0"/>
                  </a:lnTo>
                  <a:close/>
                </a:path>
              </a:pathLst>
            </a:custGeom>
            <a:blipFill>
              <a:blip r:embed="rId7"/>
              <a:stretch>
                <a:fillRect r="-1" b="-1"/>
              </a:stretch>
            </a:blipFill>
          </p:spPr>
          <p:txBody>
            <a:bodyPr/>
            <a:lstStyle/>
            <a:p>
              <a:endParaRPr lang="en-US"/>
            </a:p>
          </p:txBody>
        </p:sp>
      </p:grpSp>
      <p:grpSp>
        <p:nvGrpSpPr>
          <p:cNvPr id="10" name="Group 10">
            <a:extLst>
              <a:ext uri="{FF2B5EF4-FFF2-40B4-BE49-F238E27FC236}">
                <a16:creationId xmlns:a16="http://schemas.microsoft.com/office/drawing/2014/main" id="{18C7F569-59E8-E546-82A2-871E9AE984B4}"/>
              </a:ext>
            </a:extLst>
          </p:cNvPr>
          <p:cNvGrpSpPr/>
          <p:nvPr/>
        </p:nvGrpSpPr>
        <p:grpSpPr>
          <a:xfrm>
            <a:off x="6425998" y="9742562"/>
            <a:ext cx="11624618" cy="380223"/>
            <a:chOff x="0" y="0"/>
            <a:chExt cx="15499490" cy="506964"/>
          </a:xfrm>
        </p:grpSpPr>
        <p:sp>
          <p:nvSpPr>
            <p:cNvPr id="11" name="Freeform 11">
              <a:extLst>
                <a:ext uri="{FF2B5EF4-FFF2-40B4-BE49-F238E27FC236}">
                  <a16:creationId xmlns:a16="http://schemas.microsoft.com/office/drawing/2014/main" id="{2257D5E6-7324-928E-E3B2-1CF206B0ACBC}"/>
                </a:ext>
              </a:extLst>
            </p:cNvPr>
            <p:cNvSpPr/>
            <p:nvPr/>
          </p:nvSpPr>
          <p:spPr>
            <a:xfrm>
              <a:off x="0" y="0"/>
              <a:ext cx="15499490" cy="506964"/>
            </a:xfrm>
            <a:custGeom>
              <a:avLst/>
              <a:gdLst/>
              <a:ahLst/>
              <a:cxnLst/>
              <a:rect l="l" t="t" r="r" b="b"/>
              <a:pathLst>
                <a:path w="15499490" h="506964">
                  <a:moveTo>
                    <a:pt x="0" y="0"/>
                  </a:moveTo>
                  <a:lnTo>
                    <a:pt x="15499490" y="0"/>
                  </a:lnTo>
                  <a:lnTo>
                    <a:pt x="15499490" y="506964"/>
                  </a:lnTo>
                  <a:lnTo>
                    <a:pt x="0" y="506964"/>
                  </a:lnTo>
                  <a:close/>
                </a:path>
              </a:pathLst>
            </a:custGeom>
            <a:solidFill>
              <a:srgbClr val="000000">
                <a:alpha val="0"/>
              </a:srgbClr>
            </a:solidFill>
          </p:spPr>
          <p:txBody>
            <a:bodyPr/>
            <a:lstStyle/>
            <a:p>
              <a:endParaRPr lang="en-US"/>
            </a:p>
          </p:txBody>
        </p:sp>
        <p:sp>
          <p:nvSpPr>
            <p:cNvPr id="12" name="TextBox 12">
              <a:extLst>
                <a:ext uri="{FF2B5EF4-FFF2-40B4-BE49-F238E27FC236}">
                  <a16:creationId xmlns:a16="http://schemas.microsoft.com/office/drawing/2014/main" id="{524B19BD-973C-0FC6-C0E9-42E4B1C68CC6}"/>
                </a:ext>
              </a:extLst>
            </p:cNvPr>
            <p:cNvSpPr txBox="1"/>
            <p:nvPr/>
          </p:nvSpPr>
          <p:spPr>
            <a:xfrm>
              <a:off x="0" y="-47625"/>
              <a:ext cx="15499490" cy="554589"/>
            </a:xfrm>
            <a:prstGeom prst="rect">
              <a:avLst/>
            </a:prstGeom>
          </p:spPr>
          <p:txBody>
            <a:bodyPr lIns="0" tIns="0" rIns="0" bIns="0" rtlCol="0" anchor="t"/>
            <a:lstStyle/>
            <a:p>
              <a:pPr algn="r">
                <a:lnSpc>
                  <a:spcPts val="3231"/>
                </a:lnSpc>
              </a:pPr>
              <a:r>
                <a:rPr lang="en-US" sz="2308">
                  <a:solidFill>
                    <a:srgbClr val="FFFFFF"/>
                  </a:solidFill>
                  <a:latin typeface="Montserrat"/>
                  <a:ea typeface="Montserrat"/>
                  <a:cs typeface="Montserrat"/>
                  <a:sym typeface="Montserrat"/>
                </a:rPr>
                <a:t>New Mexico Department of Homeland Security &amp; Emergency Management</a:t>
              </a:r>
            </a:p>
          </p:txBody>
        </p:sp>
      </p:grpSp>
      <p:grpSp>
        <p:nvGrpSpPr>
          <p:cNvPr id="17" name="Group 17">
            <a:extLst>
              <a:ext uri="{FF2B5EF4-FFF2-40B4-BE49-F238E27FC236}">
                <a16:creationId xmlns:a16="http://schemas.microsoft.com/office/drawing/2014/main" id="{2DF904C5-9B50-7035-560F-0461BF50406B}"/>
              </a:ext>
            </a:extLst>
          </p:cNvPr>
          <p:cNvGrpSpPr/>
          <p:nvPr/>
        </p:nvGrpSpPr>
        <p:grpSpPr>
          <a:xfrm>
            <a:off x="249174" y="250284"/>
            <a:ext cx="8295511" cy="2190750"/>
            <a:chOff x="0" y="0"/>
            <a:chExt cx="11060681" cy="2921000"/>
          </a:xfrm>
        </p:grpSpPr>
        <p:sp>
          <p:nvSpPr>
            <p:cNvPr id="18" name="Freeform 18">
              <a:extLst>
                <a:ext uri="{FF2B5EF4-FFF2-40B4-BE49-F238E27FC236}">
                  <a16:creationId xmlns:a16="http://schemas.microsoft.com/office/drawing/2014/main" id="{5A90ED42-EE59-9979-4001-83B92C726159}"/>
                </a:ext>
              </a:extLst>
            </p:cNvPr>
            <p:cNvSpPr/>
            <p:nvPr/>
          </p:nvSpPr>
          <p:spPr>
            <a:xfrm>
              <a:off x="0" y="0"/>
              <a:ext cx="11060681" cy="2921000"/>
            </a:xfrm>
            <a:custGeom>
              <a:avLst/>
              <a:gdLst/>
              <a:ahLst/>
              <a:cxnLst/>
              <a:rect l="l" t="t" r="r" b="b"/>
              <a:pathLst>
                <a:path w="11060681" h="2921000">
                  <a:moveTo>
                    <a:pt x="0" y="0"/>
                  </a:moveTo>
                  <a:lnTo>
                    <a:pt x="11060681" y="0"/>
                  </a:lnTo>
                  <a:lnTo>
                    <a:pt x="11060681" y="2921000"/>
                  </a:lnTo>
                  <a:lnTo>
                    <a:pt x="0" y="2921000"/>
                  </a:lnTo>
                  <a:close/>
                </a:path>
              </a:pathLst>
            </a:custGeom>
            <a:solidFill>
              <a:srgbClr val="000000">
                <a:alpha val="0"/>
              </a:srgbClr>
            </a:solidFill>
          </p:spPr>
          <p:txBody>
            <a:bodyPr/>
            <a:lstStyle/>
            <a:p>
              <a:endParaRPr lang="en-US"/>
            </a:p>
          </p:txBody>
        </p:sp>
        <p:sp>
          <p:nvSpPr>
            <p:cNvPr id="19" name="TextBox 19">
              <a:extLst>
                <a:ext uri="{FF2B5EF4-FFF2-40B4-BE49-F238E27FC236}">
                  <a16:creationId xmlns:a16="http://schemas.microsoft.com/office/drawing/2014/main" id="{6EF8A444-638C-CC83-D939-CB3E2130CADD}"/>
                </a:ext>
              </a:extLst>
            </p:cNvPr>
            <p:cNvSpPr txBox="1"/>
            <p:nvPr/>
          </p:nvSpPr>
          <p:spPr>
            <a:xfrm>
              <a:off x="0" y="-76200"/>
              <a:ext cx="11060681" cy="2997200"/>
            </a:xfrm>
            <a:prstGeom prst="rect">
              <a:avLst/>
            </a:prstGeom>
          </p:spPr>
          <p:txBody>
            <a:bodyPr lIns="0" tIns="0" rIns="0" bIns="0" rtlCol="0" anchor="t"/>
            <a:lstStyle/>
            <a:p>
              <a:pPr algn="l">
                <a:lnSpc>
                  <a:spcPts val="8640"/>
                </a:lnSpc>
              </a:pPr>
              <a:r>
                <a:rPr lang="en-US" sz="6600" b="1" dirty="0">
                  <a:solidFill>
                    <a:srgbClr val="FFFFFF"/>
                  </a:solidFill>
                  <a:latin typeface="Montserrat Bold"/>
                  <a:ea typeface="Montserrat"/>
                  <a:cs typeface="Montserrat"/>
                  <a:sym typeface="Montserrat Bold"/>
                </a:rPr>
                <a:t>Infrastructure </a:t>
              </a:r>
              <a:r>
                <a:rPr lang="en-US" sz="6600" dirty="0">
                  <a:solidFill>
                    <a:srgbClr val="FFFFFF"/>
                  </a:solidFill>
                  <a:latin typeface="Montserrat" panose="00000500000000000000" pitchFamily="2" charset="0"/>
                  <a:ea typeface="Montserrat"/>
                  <a:cs typeface="Montserrat"/>
                  <a:sym typeface="Montserrat Bold"/>
                </a:rPr>
                <a:t>Investment</a:t>
              </a:r>
              <a:endParaRPr lang="en-US" sz="6600" dirty="0">
                <a:solidFill>
                  <a:srgbClr val="FFFFFF"/>
                </a:solidFill>
                <a:latin typeface="Montserrat" panose="00000500000000000000" pitchFamily="2" charset="0"/>
                <a:ea typeface="Montserrat"/>
                <a:cs typeface="Montserrat"/>
                <a:sym typeface="Montserrat"/>
              </a:endParaRPr>
            </a:p>
          </p:txBody>
        </p:sp>
      </p:grpSp>
      <p:pic>
        <p:nvPicPr>
          <p:cNvPr id="2" name="Picture 1">
            <a:extLst>
              <a:ext uri="{FF2B5EF4-FFF2-40B4-BE49-F238E27FC236}">
                <a16:creationId xmlns:a16="http://schemas.microsoft.com/office/drawing/2014/main" id="{C907A592-4CB7-A0BE-6395-2ECB09ABC02B}"/>
              </a:ext>
            </a:extLst>
          </p:cNvPr>
          <p:cNvPicPr>
            <a:picLocks noChangeAspect="1"/>
          </p:cNvPicPr>
          <p:nvPr/>
        </p:nvPicPr>
        <p:blipFill>
          <a:blip r:embed="rId8"/>
          <a:stretch>
            <a:fillRect/>
          </a:stretch>
        </p:blipFill>
        <p:spPr>
          <a:xfrm>
            <a:off x="2667000" y="3030789"/>
            <a:ext cx="13563600" cy="5885090"/>
          </a:xfrm>
          <a:prstGeom prst="rect">
            <a:avLst/>
          </a:prstGeom>
        </p:spPr>
      </p:pic>
    </p:spTree>
    <p:extLst>
      <p:ext uri="{BB962C8B-B14F-4D97-AF65-F5344CB8AC3E}">
        <p14:creationId xmlns:p14="http://schemas.microsoft.com/office/powerpoint/2010/main" val="221544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B2ADB-26DF-8071-7583-5928B7AF6930}"/>
            </a:ext>
          </a:extLst>
        </p:cNvPr>
        <p:cNvGrpSpPr/>
        <p:nvPr/>
      </p:nvGrpSpPr>
      <p:grpSpPr>
        <a:xfrm>
          <a:off x="0" y="0"/>
          <a:ext cx="0" cy="0"/>
          <a:chOff x="0" y="0"/>
          <a:chExt cx="0" cy="0"/>
        </a:xfrm>
      </p:grpSpPr>
      <p:grpSp>
        <p:nvGrpSpPr>
          <p:cNvPr id="65" name="Group 4">
            <a:extLst>
              <a:ext uri="{FF2B5EF4-FFF2-40B4-BE49-F238E27FC236}">
                <a16:creationId xmlns:a16="http://schemas.microsoft.com/office/drawing/2014/main" id="{0B205EB8-37AD-B6D1-31E0-2CE549133103}"/>
              </a:ext>
            </a:extLst>
          </p:cNvPr>
          <p:cNvGrpSpPr/>
          <p:nvPr/>
        </p:nvGrpSpPr>
        <p:grpSpPr>
          <a:xfrm>
            <a:off x="7944118" y="-68362"/>
            <a:ext cx="11988813" cy="2443901"/>
            <a:chOff x="0" y="0"/>
            <a:chExt cx="15985084" cy="3258535"/>
          </a:xfrm>
        </p:grpSpPr>
        <p:sp>
          <p:nvSpPr>
            <p:cNvPr id="66" name="Freeform 5">
              <a:extLst>
                <a:ext uri="{FF2B5EF4-FFF2-40B4-BE49-F238E27FC236}">
                  <a16:creationId xmlns:a16="http://schemas.microsoft.com/office/drawing/2014/main" id="{50FF91A0-CB71-8141-7468-FDDCB8788DBE}"/>
                </a:ext>
              </a:extLst>
            </p:cNvPr>
            <p:cNvSpPr/>
            <p:nvPr/>
          </p:nvSpPr>
          <p:spPr>
            <a:xfrm>
              <a:off x="0" y="0"/>
              <a:ext cx="15985110" cy="3258566"/>
            </a:xfrm>
            <a:custGeom>
              <a:avLst/>
              <a:gdLst/>
              <a:ahLst/>
              <a:cxnLst/>
              <a:rect l="l" t="t" r="r" b="b"/>
              <a:pathLst>
                <a:path w="15985110" h="3258566">
                  <a:moveTo>
                    <a:pt x="0" y="0"/>
                  </a:moveTo>
                  <a:lnTo>
                    <a:pt x="15985110" y="0"/>
                  </a:lnTo>
                  <a:lnTo>
                    <a:pt x="15985110" y="3258566"/>
                  </a:lnTo>
                  <a:lnTo>
                    <a:pt x="0" y="3258566"/>
                  </a:lnTo>
                  <a:lnTo>
                    <a:pt x="0" y="0"/>
                  </a:lnTo>
                  <a:close/>
                </a:path>
              </a:pathLst>
            </a:custGeom>
            <a:blipFill>
              <a:blip r:embed="rId2"/>
              <a:stretch>
                <a:fillRect t="-133958" b="-133957"/>
              </a:stretch>
            </a:blipFill>
          </p:spPr>
          <p:txBody>
            <a:bodyPr/>
            <a:lstStyle/>
            <a:p>
              <a:endParaRPr lang="en-US"/>
            </a:p>
          </p:txBody>
        </p:sp>
      </p:grpSp>
      <p:sp>
        <p:nvSpPr>
          <p:cNvPr id="6" name="Freeform 6">
            <a:extLst>
              <a:ext uri="{FF2B5EF4-FFF2-40B4-BE49-F238E27FC236}">
                <a16:creationId xmlns:a16="http://schemas.microsoft.com/office/drawing/2014/main" id="{8C7B4127-A722-B7E6-D3D1-E92524E36A3C}"/>
              </a:ext>
            </a:extLst>
          </p:cNvPr>
          <p:cNvSpPr/>
          <p:nvPr/>
        </p:nvSpPr>
        <p:spPr>
          <a:xfrm>
            <a:off x="-4109936" y="0"/>
            <a:ext cx="15611394" cy="3376955"/>
          </a:xfrm>
          <a:custGeom>
            <a:avLst/>
            <a:gdLst/>
            <a:ahLst/>
            <a:cxnLst/>
            <a:rect l="l" t="t" r="r" b="b"/>
            <a:pathLst>
              <a:path w="15611394" h="3376955">
                <a:moveTo>
                  <a:pt x="0" y="0"/>
                </a:moveTo>
                <a:lnTo>
                  <a:pt x="15611394" y="0"/>
                </a:lnTo>
                <a:lnTo>
                  <a:pt x="15611394" y="3376955"/>
                </a:lnTo>
                <a:lnTo>
                  <a:pt x="0" y="33769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113D3B44-626E-2D84-318F-0B16CE133CD9}"/>
              </a:ext>
            </a:extLst>
          </p:cNvPr>
          <p:cNvSpPr/>
          <p:nvPr/>
        </p:nvSpPr>
        <p:spPr>
          <a:xfrm>
            <a:off x="0" y="9411752"/>
            <a:ext cx="18288000" cy="932902"/>
          </a:xfrm>
          <a:custGeom>
            <a:avLst/>
            <a:gdLst/>
            <a:ahLst/>
            <a:cxnLst/>
            <a:rect l="l" t="t" r="r" b="b"/>
            <a:pathLst>
              <a:path w="18288000" h="932902">
                <a:moveTo>
                  <a:pt x="0" y="0"/>
                </a:moveTo>
                <a:lnTo>
                  <a:pt x="18288000" y="0"/>
                </a:lnTo>
                <a:lnTo>
                  <a:pt x="18288000" y="932902"/>
                </a:lnTo>
                <a:lnTo>
                  <a:pt x="0" y="9329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8" name="Group 8">
            <a:extLst>
              <a:ext uri="{FF2B5EF4-FFF2-40B4-BE49-F238E27FC236}">
                <a16:creationId xmlns:a16="http://schemas.microsoft.com/office/drawing/2014/main" id="{C293111C-2BA3-AD7D-D87E-7BFD2C9E7ACB}"/>
              </a:ext>
            </a:extLst>
          </p:cNvPr>
          <p:cNvGrpSpPr/>
          <p:nvPr/>
        </p:nvGrpSpPr>
        <p:grpSpPr>
          <a:xfrm>
            <a:off x="252164" y="8569712"/>
            <a:ext cx="1553074" cy="1553074"/>
            <a:chOff x="0" y="0"/>
            <a:chExt cx="2070765" cy="2070765"/>
          </a:xfrm>
        </p:grpSpPr>
        <p:sp>
          <p:nvSpPr>
            <p:cNvPr id="9" name="Freeform 9">
              <a:extLst>
                <a:ext uri="{FF2B5EF4-FFF2-40B4-BE49-F238E27FC236}">
                  <a16:creationId xmlns:a16="http://schemas.microsoft.com/office/drawing/2014/main" id="{D50C5841-54A4-7283-E8A2-7FC522ABFD1B}"/>
                </a:ext>
              </a:extLst>
            </p:cNvPr>
            <p:cNvSpPr/>
            <p:nvPr/>
          </p:nvSpPr>
          <p:spPr>
            <a:xfrm>
              <a:off x="0" y="0"/>
              <a:ext cx="2070735" cy="2070735"/>
            </a:xfrm>
            <a:custGeom>
              <a:avLst/>
              <a:gdLst/>
              <a:ahLst/>
              <a:cxnLst/>
              <a:rect l="l" t="t" r="r" b="b"/>
              <a:pathLst>
                <a:path w="2070735" h="2070735">
                  <a:moveTo>
                    <a:pt x="0" y="0"/>
                  </a:moveTo>
                  <a:lnTo>
                    <a:pt x="2070735" y="0"/>
                  </a:lnTo>
                  <a:lnTo>
                    <a:pt x="2070735" y="2070735"/>
                  </a:lnTo>
                  <a:lnTo>
                    <a:pt x="0" y="2070735"/>
                  </a:lnTo>
                  <a:lnTo>
                    <a:pt x="0" y="0"/>
                  </a:lnTo>
                  <a:close/>
                </a:path>
              </a:pathLst>
            </a:custGeom>
            <a:blipFill>
              <a:blip r:embed="rId7"/>
              <a:stretch>
                <a:fillRect r="-1" b="-1"/>
              </a:stretch>
            </a:blipFill>
          </p:spPr>
          <p:txBody>
            <a:bodyPr/>
            <a:lstStyle/>
            <a:p>
              <a:endParaRPr lang="en-US"/>
            </a:p>
          </p:txBody>
        </p:sp>
      </p:grpSp>
      <p:grpSp>
        <p:nvGrpSpPr>
          <p:cNvPr id="10" name="Group 10">
            <a:extLst>
              <a:ext uri="{FF2B5EF4-FFF2-40B4-BE49-F238E27FC236}">
                <a16:creationId xmlns:a16="http://schemas.microsoft.com/office/drawing/2014/main" id="{0ABBE3B6-E091-AE02-10C4-15ED9E769B19}"/>
              </a:ext>
            </a:extLst>
          </p:cNvPr>
          <p:cNvGrpSpPr/>
          <p:nvPr/>
        </p:nvGrpSpPr>
        <p:grpSpPr>
          <a:xfrm>
            <a:off x="6425998" y="9742562"/>
            <a:ext cx="11624618" cy="380223"/>
            <a:chOff x="0" y="0"/>
            <a:chExt cx="15499490" cy="506964"/>
          </a:xfrm>
        </p:grpSpPr>
        <p:sp>
          <p:nvSpPr>
            <p:cNvPr id="11" name="Freeform 11">
              <a:extLst>
                <a:ext uri="{FF2B5EF4-FFF2-40B4-BE49-F238E27FC236}">
                  <a16:creationId xmlns:a16="http://schemas.microsoft.com/office/drawing/2014/main" id="{E0B5CEE1-BEF9-BEAC-639F-E5D168130083}"/>
                </a:ext>
              </a:extLst>
            </p:cNvPr>
            <p:cNvSpPr/>
            <p:nvPr/>
          </p:nvSpPr>
          <p:spPr>
            <a:xfrm>
              <a:off x="0" y="0"/>
              <a:ext cx="15499490" cy="506964"/>
            </a:xfrm>
            <a:custGeom>
              <a:avLst/>
              <a:gdLst/>
              <a:ahLst/>
              <a:cxnLst/>
              <a:rect l="l" t="t" r="r" b="b"/>
              <a:pathLst>
                <a:path w="15499490" h="506964">
                  <a:moveTo>
                    <a:pt x="0" y="0"/>
                  </a:moveTo>
                  <a:lnTo>
                    <a:pt x="15499490" y="0"/>
                  </a:lnTo>
                  <a:lnTo>
                    <a:pt x="15499490" y="506964"/>
                  </a:lnTo>
                  <a:lnTo>
                    <a:pt x="0" y="506964"/>
                  </a:lnTo>
                  <a:close/>
                </a:path>
              </a:pathLst>
            </a:custGeom>
            <a:solidFill>
              <a:srgbClr val="000000">
                <a:alpha val="0"/>
              </a:srgbClr>
            </a:solidFill>
          </p:spPr>
          <p:txBody>
            <a:bodyPr/>
            <a:lstStyle/>
            <a:p>
              <a:endParaRPr lang="en-US"/>
            </a:p>
          </p:txBody>
        </p:sp>
        <p:sp>
          <p:nvSpPr>
            <p:cNvPr id="12" name="TextBox 12">
              <a:extLst>
                <a:ext uri="{FF2B5EF4-FFF2-40B4-BE49-F238E27FC236}">
                  <a16:creationId xmlns:a16="http://schemas.microsoft.com/office/drawing/2014/main" id="{19335269-C5B2-AAD3-5312-61498F1C08FD}"/>
                </a:ext>
              </a:extLst>
            </p:cNvPr>
            <p:cNvSpPr txBox="1"/>
            <p:nvPr/>
          </p:nvSpPr>
          <p:spPr>
            <a:xfrm>
              <a:off x="0" y="-47625"/>
              <a:ext cx="15499490" cy="554589"/>
            </a:xfrm>
            <a:prstGeom prst="rect">
              <a:avLst/>
            </a:prstGeom>
          </p:spPr>
          <p:txBody>
            <a:bodyPr lIns="0" tIns="0" rIns="0" bIns="0" rtlCol="0" anchor="t"/>
            <a:lstStyle/>
            <a:p>
              <a:pPr algn="r">
                <a:lnSpc>
                  <a:spcPts val="3231"/>
                </a:lnSpc>
              </a:pPr>
              <a:r>
                <a:rPr lang="en-US" sz="2308">
                  <a:solidFill>
                    <a:srgbClr val="FFFFFF"/>
                  </a:solidFill>
                  <a:latin typeface="Montserrat"/>
                  <a:ea typeface="Montserrat"/>
                  <a:cs typeface="Montserrat"/>
                  <a:sym typeface="Montserrat"/>
                </a:rPr>
                <a:t>New Mexico Department of Homeland Security &amp; Emergency Management</a:t>
              </a:r>
            </a:p>
          </p:txBody>
        </p:sp>
      </p:grpSp>
      <p:grpSp>
        <p:nvGrpSpPr>
          <p:cNvPr id="17" name="Group 17">
            <a:extLst>
              <a:ext uri="{FF2B5EF4-FFF2-40B4-BE49-F238E27FC236}">
                <a16:creationId xmlns:a16="http://schemas.microsoft.com/office/drawing/2014/main" id="{AFC8C7F0-07F8-9309-6522-91D68AD25C10}"/>
              </a:ext>
            </a:extLst>
          </p:cNvPr>
          <p:cNvGrpSpPr/>
          <p:nvPr/>
        </p:nvGrpSpPr>
        <p:grpSpPr>
          <a:xfrm>
            <a:off x="249174" y="250284"/>
            <a:ext cx="8295511" cy="2190750"/>
            <a:chOff x="0" y="0"/>
            <a:chExt cx="11060681" cy="2921000"/>
          </a:xfrm>
        </p:grpSpPr>
        <p:sp>
          <p:nvSpPr>
            <p:cNvPr id="18" name="Freeform 18">
              <a:extLst>
                <a:ext uri="{FF2B5EF4-FFF2-40B4-BE49-F238E27FC236}">
                  <a16:creationId xmlns:a16="http://schemas.microsoft.com/office/drawing/2014/main" id="{99F242E9-0B6D-602D-6856-23B2BB149E6D}"/>
                </a:ext>
              </a:extLst>
            </p:cNvPr>
            <p:cNvSpPr/>
            <p:nvPr/>
          </p:nvSpPr>
          <p:spPr>
            <a:xfrm>
              <a:off x="0" y="0"/>
              <a:ext cx="11060681" cy="2921000"/>
            </a:xfrm>
            <a:custGeom>
              <a:avLst/>
              <a:gdLst/>
              <a:ahLst/>
              <a:cxnLst/>
              <a:rect l="l" t="t" r="r" b="b"/>
              <a:pathLst>
                <a:path w="11060681" h="2921000">
                  <a:moveTo>
                    <a:pt x="0" y="0"/>
                  </a:moveTo>
                  <a:lnTo>
                    <a:pt x="11060681" y="0"/>
                  </a:lnTo>
                  <a:lnTo>
                    <a:pt x="11060681" y="2921000"/>
                  </a:lnTo>
                  <a:lnTo>
                    <a:pt x="0" y="2921000"/>
                  </a:lnTo>
                  <a:close/>
                </a:path>
              </a:pathLst>
            </a:custGeom>
            <a:solidFill>
              <a:srgbClr val="000000">
                <a:alpha val="0"/>
              </a:srgbClr>
            </a:solidFill>
          </p:spPr>
          <p:txBody>
            <a:bodyPr/>
            <a:lstStyle/>
            <a:p>
              <a:endParaRPr lang="en-US"/>
            </a:p>
          </p:txBody>
        </p:sp>
        <p:sp>
          <p:nvSpPr>
            <p:cNvPr id="19" name="TextBox 19">
              <a:extLst>
                <a:ext uri="{FF2B5EF4-FFF2-40B4-BE49-F238E27FC236}">
                  <a16:creationId xmlns:a16="http://schemas.microsoft.com/office/drawing/2014/main" id="{8FC4457A-4452-08AD-9870-2CD83C3FF084}"/>
                </a:ext>
              </a:extLst>
            </p:cNvPr>
            <p:cNvSpPr txBox="1"/>
            <p:nvPr/>
          </p:nvSpPr>
          <p:spPr>
            <a:xfrm>
              <a:off x="0" y="-76200"/>
              <a:ext cx="11060681" cy="2997200"/>
            </a:xfrm>
            <a:prstGeom prst="rect">
              <a:avLst/>
            </a:prstGeom>
          </p:spPr>
          <p:txBody>
            <a:bodyPr lIns="0" tIns="0" rIns="0" bIns="0" rtlCol="0" anchor="t"/>
            <a:lstStyle/>
            <a:p>
              <a:pPr algn="l">
                <a:lnSpc>
                  <a:spcPts val="8640"/>
                </a:lnSpc>
              </a:pPr>
              <a:r>
                <a:rPr lang="en-US" sz="6600" b="1" dirty="0">
                  <a:solidFill>
                    <a:srgbClr val="FFFFFF"/>
                  </a:solidFill>
                  <a:latin typeface="Montserrat Bold"/>
                  <a:ea typeface="Montserrat"/>
                  <a:cs typeface="Montserrat"/>
                  <a:sym typeface="Montserrat Bold"/>
                </a:rPr>
                <a:t>Resilience </a:t>
              </a:r>
              <a:r>
                <a:rPr lang="en-US" sz="6600" dirty="0">
                  <a:solidFill>
                    <a:srgbClr val="FFFFFF"/>
                  </a:solidFill>
                  <a:latin typeface="Montserrat" panose="00000500000000000000" pitchFamily="2" charset="0"/>
                  <a:ea typeface="Montserrat"/>
                  <a:cs typeface="Montserrat"/>
                  <a:sym typeface="Montserrat Bold"/>
                </a:rPr>
                <a:t>Planning</a:t>
              </a:r>
              <a:r>
                <a:rPr lang="en-US" sz="6600" b="1" dirty="0">
                  <a:solidFill>
                    <a:srgbClr val="FFFFFF"/>
                  </a:solidFill>
                  <a:latin typeface="Montserrat Bold"/>
                  <a:ea typeface="Montserrat"/>
                  <a:cs typeface="Montserrat"/>
                  <a:sym typeface="Montserrat Bold"/>
                </a:rPr>
                <a:t> </a:t>
              </a:r>
              <a:endParaRPr lang="en-US" sz="6600" dirty="0">
                <a:solidFill>
                  <a:srgbClr val="FFFFFF"/>
                </a:solidFill>
                <a:latin typeface="Montserrat" panose="00000500000000000000" pitchFamily="2" charset="0"/>
                <a:ea typeface="Montserrat"/>
                <a:cs typeface="Montserrat"/>
                <a:sym typeface="Montserrat"/>
              </a:endParaRPr>
            </a:p>
          </p:txBody>
        </p:sp>
      </p:grpSp>
      <p:pic>
        <p:nvPicPr>
          <p:cNvPr id="2" name="Picture 1">
            <a:extLst>
              <a:ext uri="{FF2B5EF4-FFF2-40B4-BE49-F238E27FC236}">
                <a16:creationId xmlns:a16="http://schemas.microsoft.com/office/drawing/2014/main" id="{A0718CD1-BE2E-AE06-9D92-188DD1B79F52}"/>
              </a:ext>
            </a:extLst>
          </p:cNvPr>
          <p:cNvPicPr>
            <a:picLocks noChangeAspect="1"/>
          </p:cNvPicPr>
          <p:nvPr/>
        </p:nvPicPr>
        <p:blipFill>
          <a:blip r:embed="rId8"/>
          <a:srcRect r="34996"/>
          <a:stretch/>
        </p:blipFill>
        <p:spPr>
          <a:xfrm>
            <a:off x="1359999" y="3548340"/>
            <a:ext cx="15568001" cy="4453857"/>
          </a:xfrm>
          <a:prstGeom prst="rect">
            <a:avLst/>
          </a:prstGeom>
        </p:spPr>
      </p:pic>
    </p:spTree>
    <p:extLst>
      <p:ext uri="{BB962C8B-B14F-4D97-AF65-F5344CB8AC3E}">
        <p14:creationId xmlns:p14="http://schemas.microsoft.com/office/powerpoint/2010/main" val="2860742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reeform 13">
            <a:extLst>
              <a:ext uri="{FF2B5EF4-FFF2-40B4-BE49-F238E27FC236}">
                <a16:creationId xmlns:a16="http://schemas.microsoft.com/office/drawing/2014/main" id="{8A14CD0B-F3C3-CD08-9611-AD83EEBB818E}"/>
              </a:ext>
            </a:extLst>
          </p:cNvPr>
          <p:cNvSpPr/>
          <p:nvPr/>
        </p:nvSpPr>
        <p:spPr>
          <a:xfrm rot="10800000">
            <a:off x="-137833" y="2781299"/>
            <a:ext cx="18024258" cy="7750572"/>
          </a:xfrm>
          <a:custGeom>
            <a:avLst/>
            <a:gdLst/>
            <a:ahLst/>
            <a:cxnLst/>
            <a:rect l="l" t="t" r="r" b="b"/>
            <a:pathLst>
              <a:path w="8283101" h="7750572">
                <a:moveTo>
                  <a:pt x="0" y="0"/>
                </a:moveTo>
                <a:lnTo>
                  <a:pt x="8283101" y="0"/>
                </a:lnTo>
                <a:lnTo>
                  <a:pt x="8283101" y="7750572"/>
                </a:lnTo>
                <a:lnTo>
                  <a:pt x="0" y="77505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67" name="Freeform 13">
            <a:extLst>
              <a:ext uri="{FF2B5EF4-FFF2-40B4-BE49-F238E27FC236}">
                <a16:creationId xmlns:a16="http://schemas.microsoft.com/office/drawing/2014/main" id="{EA6C8104-D20D-6EF4-1464-2DB2EBF1450C}"/>
              </a:ext>
            </a:extLst>
          </p:cNvPr>
          <p:cNvSpPr/>
          <p:nvPr/>
        </p:nvSpPr>
        <p:spPr>
          <a:xfrm rot="10800000">
            <a:off x="-137832" y="2781300"/>
            <a:ext cx="13043825" cy="7750572"/>
          </a:xfrm>
          <a:custGeom>
            <a:avLst/>
            <a:gdLst/>
            <a:ahLst/>
            <a:cxnLst/>
            <a:rect l="l" t="t" r="r" b="b"/>
            <a:pathLst>
              <a:path w="8283101" h="7750572">
                <a:moveTo>
                  <a:pt x="0" y="0"/>
                </a:moveTo>
                <a:lnTo>
                  <a:pt x="8283101" y="0"/>
                </a:lnTo>
                <a:lnTo>
                  <a:pt x="8283101" y="7750572"/>
                </a:lnTo>
                <a:lnTo>
                  <a:pt x="0" y="77505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Freeform 13"/>
          <p:cNvSpPr/>
          <p:nvPr/>
        </p:nvSpPr>
        <p:spPr>
          <a:xfrm rot="10800000">
            <a:off x="-445044" y="2781300"/>
            <a:ext cx="7455443" cy="7750572"/>
          </a:xfrm>
          <a:custGeom>
            <a:avLst/>
            <a:gdLst/>
            <a:ahLst/>
            <a:cxnLst/>
            <a:rect l="l" t="t" r="r" b="b"/>
            <a:pathLst>
              <a:path w="8283101" h="7750572">
                <a:moveTo>
                  <a:pt x="0" y="0"/>
                </a:moveTo>
                <a:lnTo>
                  <a:pt x="8283101" y="0"/>
                </a:lnTo>
                <a:lnTo>
                  <a:pt x="8283101" y="7750572"/>
                </a:lnTo>
                <a:lnTo>
                  <a:pt x="0" y="775057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65" name="Group 4">
            <a:extLst>
              <a:ext uri="{FF2B5EF4-FFF2-40B4-BE49-F238E27FC236}">
                <a16:creationId xmlns:a16="http://schemas.microsoft.com/office/drawing/2014/main" id="{54A81415-BB8F-C05A-A695-7AE1EEE5E03C}"/>
              </a:ext>
            </a:extLst>
          </p:cNvPr>
          <p:cNvGrpSpPr/>
          <p:nvPr/>
        </p:nvGrpSpPr>
        <p:grpSpPr>
          <a:xfrm>
            <a:off x="7944118" y="-68362"/>
            <a:ext cx="11988813" cy="2443901"/>
            <a:chOff x="0" y="0"/>
            <a:chExt cx="15985084" cy="3258535"/>
          </a:xfrm>
        </p:grpSpPr>
        <p:sp>
          <p:nvSpPr>
            <p:cNvPr id="66" name="Freeform 5">
              <a:extLst>
                <a:ext uri="{FF2B5EF4-FFF2-40B4-BE49-F238E27FC236}">
                  <a16:creationId xmlns:a16="http://schemas.microsoft.com/office/drawing/2014/main" id="{21AA4A99-CA01-B3A8-B3F6-36C2EAF18D9A}"/>
                </a:ext>
              </a:extLst>
            </p:cNvPr>
            <p:cNvSpPr/>
            <p:nvPr/>
          </p:nvSpPr>
          <p:spPr>
            <a:xfrm>
              <a:off x="0" y="0"/>
              <a:ext cx="15985110" cy="3258566"/>
            </a:xfrm>
            <a:custGeom>
              <a:avLst/>
              <a:gdLst/>
              <a:ahLst/>
              <a:cxnLst/>
              <a:rect l="l" t="t" r="r" b="b"/>
              <a:pathLst>
                <a:path w="15985110" h="3258566">
                  <a:moveTo>
                    <a:pt x="0" y="0"/>
                  </a:moveTo>
                  <a:lnTo>
                    <a:pt x="15985110" y="0"/>
                  </a:lnTo>
                  <a:lnTo>
                    <a:pt x="15985110" y="3258566"/>
                  </a:lnTo>
                  <a:lnTo>
                    <a:pt x="0" y="3258566"/>
                  </a:lnTo>
                  <a:lnTo>
                    <a:pt x="0" y="0"/>
                  </a:lnTo>
                  <a:close/>
                </a:path>
              </a:pathLst>
            </a:custGeom>
            <a:blipFill>
              <a:blip r:embed="rId4"/>
              <a:stretch>
                <a:fillRect t="-133958" b="-133957"/>
              </a:stretch>
            </a:blipFill>
          </p:spPr>
          <p:txBody>
            <a:bodyPr/>
            <a:lstStyle/>
            <a:p>
              <a:endParaRPr lang="en-US"/>
            </a:p>
          </p:txBody>
        </p:sp>
      </p:grpSp>
      <p:sp>
        <p:nvSpPr>
          <p:cNvPr id="6" name="Freeform 6"/>
          <p:cNvSpPr/>
          <p:nvPr/>
        </p:nvSpPr>
        <p:spPr>
          <a:xfrm>
            <a:off x="-4109936" y="0"/>
            <a:ext cx="15611394" cy="3376955"/>
          </a:xfrm>
          <a:custGeom>
            <a:avLst/>
            <a:gdLst/>
            <a:ahLst/>
            <a:cxnLst/>
            <a:rect l="l" t="t" r="r" b="b"/>
            <a:pathLst>
              <a:path w="15611394" h="3376955">
                <a:moveTo>
                  <a:pt x="0" y="0"/>
                </a:moveTo>
                <a:lnTo>
                  <a:pt x="15611394" y="0"/>
                </a:lnTo>
                <a:lnTo>
                  <a:pt x="15611394" y="3376955"/>
                </a:lnTo>
                <a:lnTo>
                  <a:pt x="0" y="33769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p:cNvSpPr/>
          <p:nvPr/>
        </p:nvSpPr>
        <p:spPr>
          <a:xfrm>
            <a:off x="0" y="9411752"/>
            <a:ext cx="18288000" cy="932902"/>
          </a:xfrm>
          <a:custGeom>
            <a:avLst/>
            <a:gdLst/>
            <a:ahLst/>
            <a:cxnLst/>
            <a:rect l="l" t="t" r="r" b="b"/>
            <a:pathLst>
              <a:path w="18288000" h="932902">
                <a:moveTo>
                  <a:pt x="0" y="0"/>
                </a:moveTo>
                <a:lnTo>
                  <a:pt x="18288000" y="0"/>
                </a:lnTo>
                <a:lnTo>
                  <a:pt x="18288000" y="932902"/>
                </a:lnTo>
                <a:lnTo>
                  <a:pt x="0" y="93290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nvGrpSpPr>
          <p:cNvPr id="8" name="Group 8"/>
          <p:cNvGrpSpPr/>
          <p:nvPr/>
        </p:nvGrpSpPr>
        <p:grpSpPr>
          <a:xfrm>
            <a:off x="252164" y="8569712"/>
            <a:ext cx="1553074" cy="1553074"/>
            <a:chOff x="0" y="0"/>
            <a:chExt cx="2070765" cy="2070765"/>
          </a:xfrm>
        </p:grpSpPr>
        <p:sp>
          <p:nvSpPr>
            <p:cNvPr id="9" name="Freeform 9"/>
            <p:cNvSpPr/>
            <p:nvPr/>
          </p:nvSpPr>
          <p:spPr>
            <a:xfrm>
              <a:off x="0" y="0"/>
              <a:ext cx="2070735" cy="2070735"/>
            </a:xfrm>
            <a:custGeom>
              <a:avLst/>
              <a:gdLst/>
              <a:ahLst/>
              <a:cxnLst/>
              <a:rect l="l" t="t" r="r" b="b"/>
              <a:pathLst>
                <a:path w="2070735" h="2070735">
                  <a:moveTo>
                    <a:pt x="0" y="0"/>
                  </a:moveTo>
                  <a:lnTo>
                    <a:pt x="2070735" y="0"/>
                  </a:lnTo>
                  <a:lnTo>
                    <a:pt x="2070735" y="2070735"/>
                  </a:lnTo>
                  <a:lnTo>
                    <a:pt x="0" y="2070735"/>
                  </a:lnTo>
                  <a:lnTo>
                    <a:pt x="0" y="0"/>
                  </a:lnTo>
                  <a:close/>
                </a:path>
              </a:pathLst>
            </a:custGeom>
            <a:blipFill>
              <a:blip r:embed="rId9"/>
              <a:stretch>
                <a:fillRect r="-1" b="-1"/>
              </a:stretch>
            </a:blipFill>
          </p:spPr>
          <p:txBody>
            <a:bodyPr/>
            <a:lstStyle/>
            <a:p>
              <a:endParaRPr lang="en-US"/>
            </a:p>
          </p:txBody>
        </p:sp>
      </p:grpSp>
      <p:grpSp>
        <p:nvGrpSpPr>
          <p:cNvPr id="10" name="Group 10"/>
          <p:cNvGrpSpPr/>
          <p:nvPr/>
        </p:nvGrpSpPr>
        <p:grpSpPr>
          <a:xfrm>
            <a:off x="6425998" y="9742562"/>
            <a:ext cx="11624618" cy="380223"/>
            <a:chOff x="0" y="0"/>
            <a:chExt cx="15499490" cy="506964"/>
          </a:xfrm>
        </p:grpSpPr>
        <p:sp>
          <p:nvSpPr>
            <p:cNvPr id="11" name="Freeform 11"/>
            <p:cNvSpPr/>
            <p:nvPr/>
          </p:nvSpPr>
          <p:spPr>
            <a:xfrm>
              <a:off x="0" y="0"/>
              <a:ext cx="15499490" cy="506964"/>
            </a:xfrm>
            <a:custGeom>
              <a:avLst/>
              <a:gdLst/>
              <a:ahLst/>
              <a:cxnLst/>
              <a:rect l="l" t="t" r="r" b="b"/>
              <a:pathLst>
                <a:path w="15499490" h="506964">
                  <a:moveTo>
                    <a:pt x="0" y="0"/>
                  </a:moveTo>
                  <a:lnTo>
                    <a:pt x="15499490" y="0"/>
                  </a:lnTo>
                  <a:lnTo>
                    <a:pt x="15499490" y="506964"/>
                  </a:lnTo>
                  <a:lnTo>
                    <a:pt x="0" y="506964"/>
                  </a:lnTo>
                  <a:close/>
                </a:path>
              </a:pathLst>
            </a:custGeom>
            <a:solidFill>
              <a:srgbClr val="000000">
                <a:alpha val="0"/>
              </a:srgbClr>
            </a:solidFill>
          </p:spPr>
          <p:txBody>
            <a:bodyPr/>
            <a:lstStyle/>
            <a:p>
              <a:endParaRPr lang="en-US"/>
            </a:p>
          </p:txBody>
        </p:sp>
        <p:sp>
          <p:nvSpPr>
            <p:cNvPr id="12" name="TextBox 12"/>
            <p:cNvSpPr txBox="1"/>
            <p:nvPr/>
          </p:nvSpPr>
          <p:spPr>
            <a:xfrm>
              <a:off x="0" y="-47625"/>
              <a:ext cx="15499490" cy="554589"/>
            </a:xfrm>
            <a:prstGeom prst="rect">
              <a:avLst/>
            </a:prstGeom>
          </p:spPr>
          <p:txBody>
            <a:bodyPr lIns="0" tIns="0" rIns="0" bIns="0" rtlCol="0" anchor="t"/>
            <a:lstStyle/>
            <a:p>
              <a:pPr algn="r">
                <a:lnSpc>
                  <a:spcPts val="3231"/>
                </a:lnSpc>
              </a:pPr>
              <a:r>
                <a:rPr lang="en-US" sz="2308">
                  <a:solidFill>
                    <a:srgbClr val="FFFFFF"/>
                  </a:solidFill>
                  <a:latin typeface="Montserrat"/>
                  <a:ea typeface="Montserrat"/>
                  <a:cs typeface="Montserrat"/>
                  <a:sym typeface="Montserrat"/>
                </a:rPr>
                <a:t>New Mexico Department of Homeland Security &amp; Emergency Management</a:t>
              </a:r>
            </a:p>
          </p:txBody>
        </p:sp>
      </p:grpSp>
      <p:grpSp>
        <p:nvGrpSpPr>
          <p:cNvPr id="17" name="Group 17"/>
          <p:cNvGrpSpPr/>
          <p:nvPr/>
        </p:nvGrpSpPr>
        <p:grpSpPr>
          <a:xfrm>
            <a:off x="249174" y="250284"/>
            <a:ext cx="8295511" cy="2190750"/>
            <a:chOff x="0" y="0"/>
            <a:chExt cx="11060681" cy="2921000"/>
          </a:xfrm>
        </p:grpSpPr>
        <p:sp>
          <p:nvSpPr>
            <p:cNvPr id="18" name="Freeform 18"/>
            <p:cNvSpPr/>
            <p:nvPr/>
          </p:nvSpPr>
          <p:spPr>
            <a:xfrm>
              <a:off x="0" y="0"/>
              <a:ext cx="11060681" cy="2921000"/>
            </a:xfrm>
            <a:custGeom>
              <a:avLst/>
              <a:gdLst/>
              <a:ahLst/>
              <a:cxnLst/>
              <a:rect l="l" t="t" r="r" b="b"/>
              <a:pathLst>
                <a:path w="11060681" h="2921000">
                  <a:moveTo>
                    <a:pt x="0" y="0"/>
                  </a:moveTo>
                  <a:lnTo>
                    <a:pt x="11060681" y="0"/>
                  </a:lnTo>
                  <a:lnTo>
                    <a:pt x="11060681" y="2921000"/>
                  </a:lnTo>
                  <a:lnTo>
                    <a:pt x="0" y="2921000"/>
                  </a:lnTo>
                  <a:close/>
                </a:path>
              </a:pathLst>
            </a:custGeom>
            <a:solidFill>
              <a:srgbClr val="000000">
                <a:alpha val="0"/>
              </a:srgbClr>
            </a:solidFill>
          </p:spPr>
          <p:txBody>
            <a:bodyPr/>
            <a:lstStyle/>
            <a:p>
              <a:endParaRPr lang="en-US"/>
            </a:p>
          </p:txBody>
        </p:sp>
        <p:sp>
          <p:nvSpPr>
            <p:cNvPr id="19" name="TextBox 19"/>
            <p:cNvSpPr txBox="1"/>
            <p:nvPr/>
          </p:nvSpPr>
          <p:spPr>
            <a:xfrm>
              <a:off x="0" y="-76200"/>
              <a:ext cx="11060681" cy="2997200"/>
            </a:xfrm>
            <a:prstGeom prst="rect">
              <a:avLst/>
            </a:prstGeom>
          </p:spPr>
          <p:txBody>
            <a:bodyPr lIns="0" tIns="0" rIns="0" bIns="0" rtlCol="0" anchor="t"/>
            <a:lstStyle/>
            <a:p>
              <a:pPr algn="l">
                <a:lnSpc>
                  <a:spcPts val="8640"/>
                </a:lnSpc>
              </a:pPr>
              <a:r>
                <a:rPr lang="en-US" sz="6600" b="1" dirty="0">
                  <a:solidFill>
                    <a:srgbClr val="FFFFFF"/>
                  </a:solidFill>
                  <a:latin typeface="Montserrat Bold"/>
                  <a:ea typeface="Montserrat"/>
                  <a:cs typeface="Montserrat"/>
                  <a:sym typeface="Montserrat Bold"/>
                </a:rPr>
                <a:t>Programs for </a:t>
              </a:r>
              <a:r>
                <a:rPr lang="en-US" sz="6600" dirty="0">
                  <a:solidFill>
                    <a:srgbClr val="FFFFFF"/>
                  </a:solidFill>
                  <a:latin typeface="Montserrat"/>
                  <a:ea typeface="Montserrat"/>
                  <a:cs typeface="Montserrat"/>
                  <a:sym typeface="Montserrat"/>
                </a:rPr>
                <a:t>Recovery</a:t>
              </a:r>
            </a:p>
          </p:txBody>
        </p:sp>
      </p:grpSp>
      <p:sp>
        <p:nvSpPr>
          <p:cNvPr id="69" name="TextBox 68">
            <a:extLst>
              <a:ext uri="{FF2B5EF4-FFF2-40B4-BE49-F238E27FC236}">
                <a16:creationId xmlns:a16="http://schemas.microsoft.com/office/drawing/2014/main" id="{C74FA944-484F-972E-ACBD-1F8EBBAD7250}"/>
              </a:ext>
            </a:extLst>
          </p:cNvPr>
          <p:cNvSpPr txBox="1"/>
          <p:nvPr/>
        </p:nvSpPr>
        <p:spPr>
          <a:xfrm>
            <a:off x="401575" y="3066459"/>
            <a:ext cx="6989826" cy="1323439"/>
          </a:xfrm>
          <a:prstGeom prst="rect">
            <a:avLst/>
          </a:prstGeom>
          <a:noFill/>
        </p:spPr>
        <p:txBody>
          <a:bodyPr wrap="square" rtlCol="0">
            <a:spAutoFit/>
          </a:bodyPr>
          <a:lstStyle/>
          <a:p>
            <a:r>
              <a:rPr lang="en-US" sz="4000" b="1" dirty="0">
                <a:solidFill>
                  <a:schemeClr val="bg1"/>
                </a:solidFill>
                <a:latin typeface="Montserrat" panose="00000500000000000000" pitchFamily="2" charset="0"/>
              </a:rPr>
              <a:t>New Mexico Home Recovery Program</a:t>
            </a:r>
          </a:p>
        </p:txBody>
      </p:sp>
      <p:sp>
        <p:nvSpPr>
          <p:cNvPr id="70" name="TextBox 69">
            <a:extLst>
              <a:ext uri="{FF2B5EF4-FFF2-40B4-BE49-F238E27FC236}">
                <a16:creationId xmlns:a16="http://schemas.microsoft.com/office/drawing/2014/main" id="{F33A9D6B-9BA5-E337-0592-69DE1E65A752}"/>
              </a:ext>
            </a:extLst>
          </p:cNvPr>
          <p:cNvSpPr txBox="1"/>
          <p:nvPr/>
        </p:nvSpPr>
        <p:spPr>
          <a:xfrm>
            <a:off x="7282233" y="3066458"/>
            <a:ext cx="5214567" cy="2554545"/>
          </a:xfrm>
          <a:prstGeom prst="rect">
            <a:avLst/>
          </a:prstGeom>
          <a:noFill/>
        </p:spPr>
        <p:txBody>
          <a:bodyPr wrap="square" rtlCol="0">
            <a:spAutoFit/>
          </a:bodyPr>
          <a:lstStyle/>
          <a:p>
            <a:r>
              <a:rPr lang="en-US" sz="4000" b="1" dirty="0">
                <a:solidFill>
                  <a:schemeClr val="bg1"/>
                </a:solidFill>
                <a:latin typeface="Montserrat" panose="00000500000000000000" pitchFamily="2" charset="0"/>
              </a:rPr>
              <a:t>Post-Disaster Infrastructure Investment Program</a:t>
            </a:r>
          </a:p>
        </p:txBody>
      </p:sp>
      <p:sp>
        <p:nvSpPr>
          <p:cNvPr id="71" name="TextBox 70">
            <a:extLst>
              <a:ext uri="{FF2B5EF4-FFF2-40B4-BE49-F238E27FC236}">
                <a16:creationId xmlns:a16="http://schemas.microsoft.com/office/drawing/2014/main" id="{10611062-3CD5-8FFD-5EEF-082824F44E78}"/>
              </a:ext>
            </a:extLst>
          </p:cNvPr>
          <p:cNvSpPr txBox="1"/>
          <p:nvPr/>
        </p:nvSpPr>
        <p:spPr>
          <a:xfrm>
            <a:off x="13307568" y="3066458"/>
            <a:ext cx="4578857" cy="2554545"/>
          </a:xfrm>
          <a:prstGeom prst="rect">
            <a:avLst/>
          </a:prstGeom>
          <a:noFill/>
        </p:spPr>
        <p:txBody>
          <a:bodyPr wrap="square" rtlCol="0">
            <a:spAutoFit/>
          </a:bodyPr>
          <a:lstStyle/>
          <a:p>
            <a:r>
              <a:rPr lang="en-US" sz="4000" b="1" dirty="0">
                <a:solidFill>
                  <a:schemeClr val="bg1"/>
                </a:solidFill>
                <a:latin typeface="Montserrat" panose="00000500000000000000" pitchFamily="2" charset="0"/>
              </a:rPr>
              <a:t>Disaster Resilience Planning Program</a:t>
            </a:r>
          </a:p>
        </p:txBody>
      </p:sp>
      <p:sp>
        <p:nvSpPr>
          <p:cNvPr id="72" name="TextBox 71">
            <a:extLst>
              <a:ext uri="{FF2B5EF4-FFF2-40B4-BE49-F238E27FC236}">
                <a16:creationId xmlns:a16="http://schemas.microsoft.com/office/drawing/2014/main" id="{FF8BB8D9-B6ED-D5F0-05B2-6ACC463E3254}"/>
              </a:ext>
            </a:extLst>
          </p:cNvPr>
          <p:cNvSpPr txBox="1"/>
          <p:nvPr/>
        </p:nvSpPr>
        <p:spPr>
          <a:xfrm>
            <a:off x="501378" y="4511781"/>
            <a:ext cx="5562600"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lumMod val="85000"/>
                  </a:schemeClr>
                </a:solidFill>
                <a:latin typeface="Montserrat" panose="00000500000000000000" pitchFamily="2" charset="0"/>
              </a:rPr>
              <a:t>Provide full home repair, reconstruction, or new construction for disaster-impacted households. </a:t>
            </a:r>
          </a:p>
          <a:p>
            <a:pPr marL="285750" indent="-285750">
              <a:buFont typeface="Arial" panose="020B0604020202020204" pitchFamily="34" charset="0"/>
              <a:buChar char="•"/>
            </a:pPr>
            <a:r>
              <a:rPr lang="en-US" sz="2400" dirty="0">
                <a:solidFill>
                  <a:schemeClr val="bg1">
                    <a:lumMod val="85000"/>
                  </a:schemeClr>
                </a:solidFill>
                <a:latin typeface="Montserrat" panose="00000500000000000000" pitchFamily="2" charset="0"/>
              </a:rPr>
              <a:t>Repair/rehabilitation is eligible if the cost is less than 60% of the pre-disaster home value</a:t>
            </a:r>
          </a:p>
          <a:p>
            <a:pPr marL="285750" indent="-285750">
              <a:buFont typeface="Arial" panose="020B0604020202020204" pitchFamily="34" charset="0"/>
              <a:buChar char="•"/>
            </a:pPr>
            <a:r>
              <a:rPr lang="en-US" sz="2400" dirty="0">
                <a:solidFill>
                  <a:schemeClr val="bg1">
                    <a:lumMod val="85000"/>
                  </a:schemeClr>
                </a:solidFill>
                <a:latin typeface="Montserrat" panose="00000500000000000000" pitchFamily="2" charset="0"/>
              </a:rPr>
              <a:t>Includes assistance for mitigation, such as elevating units above base flood elevation.</a:t>
            </a:r>
          </a:p>
        </p:txBody>
      </p:sp>
      <p:sp>
        <p:nvSpPr>
          <p:cNvPr id="73" name="TextBox 72">
            <a:extLst>
              <a:ext uri="{FF2B5EF4-FFF2-40B4-BE49-F238E27FC236}">
                <a16:creationId xmlns:a16="http://schemas.microsoft.com/office/drawing/2014/main" id="{E4202B14-BFA8-0926-A08B-9F042F979AFD}"/>
              </a:ext>
            </a:extLst>
          </p:cNvPr>
          <p:cNvSpPr txBox="1"/>
          <p:nvPr/>
        </p:nvSpPr>
        <p:spPr>
          <a:xfrm>
            <a:off x="7282233" y="5718323"/>
            <a:ext cx="5562600" cy="3046988"/>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lumMod val="85000"/>
                  </a:schemeClr>
                </a:solidFill>
                <a:latin typeface="Montserrat" panose="00000500000000000000" pitchFamily="2" charset="0"/>
              </a:rPr>
              <a:t>Provides grant funding to support the completion of infrastructure projects. </a:t>
            </a:r>
          </a:p>
          <a:p>
            <a:pPr marL="285750" indent="-285750">
              <a:buFont typeface="Arial" panose="020B0604020202020204" pitchFamily="34" charset="0"/>
              <a:buChar char="•"/>
            </a:pPr>
            <a:r>
              <a:rPr lang="en-US" sz="2400" dirty="0">
                <a:solidFill>
                  <a:schemeClr val="bg1">
                    <a:lumMod val="85000"/>
                  </a:schemeClr>
                </a:solidFill>
                <a:latin typeface="Montserrat" panose="00000500000000000000" pitchFamily="2" charset="0"/>
              </a:rPr>
              <a:t>Must serve low- to moderate-income populations (area benefit). </a:t>
            </a:r>
          </a:p>
          <a:p>
            <a:pPr marL="285750" indent="-285750">
              <a:buFont typeface="Arial" panose="020B0604020202020204" pitchFamily="34" charset="0"/>
              <a:buChar char="•"/>
            </a:pPr>
            <a:r>
              <a:rPr lang="en-US" sz="2400" dirty="0">
                <a:solidFill>
                  <a:schemeClr val="bg1">
                    <a:lumMod val="85000"/>
                  </a:schemeClr>
                </a:solidFill>
                <a:latin typeface="Montserrat" panose="00000500000000000000" pitchFamily="2" charset="0"/>
              </a:rPr>
              <a:t>Must follow HUD requirements (e.g., Davis Bacon). </a:t>
            </a:r>
          </a:p>
        </p:txBody>
      </p:sp>
      <p:sp>
        <p:nvSpPr>
          <p:cNvPr id="74" name="TextBox 73">
            <a:extLst>
              <a:ext uri="{FF2B5EF4-FFF2-40B4-BE49-F238E27FC236}">
                <a16:creationId xmlns:a16="http://schemas.microsoft.com/office/drawing/2014/main" id="{FED76B8A-3B15-EE99-F9BB-36C438E77E16}"/>
              </a:ext>
            </a:extLst>
          </p:cNvPr>
          <p:cNvSpPr txBox="1"/>
          <p:nvPr/>
        </p:nvSpPr>
        <p:spPr>
          <a:xfrm>
            <a:off x="13213204" y="5621003"/>
            <a:ext cx="4312796"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bg1">
                    <a:lumMod val="85000"/>
                  </a:schemeClr>
                </a:solidFill>
                <a:latin typeface="Montserrat" panose="00000500000000000000" pitchFamily="2" charset="0"/>
              </a:rPr>
              <a:t>Provides grant funding to support development of community recovery and resilience plans. </a:t>
            </a:r>
          </a:p>
          <a:p>
            <a:pPr marL="285750" indent="-285750">
              <a:buFont typeface="Arial" panose="020B0604020202020204" pitchFamily="34" charset="0"/>
              <a:buChar char="•"/>
            </a:pPr>
            <a:r>
              <a:rPr lang="en-US" sz="2400" dirty="0">
                <a:solidFill>
                  <a:schemeClr val="bg1">
                    <a:lumMod val="85000"/>
                  </a:schemeClr>
                </a:solidFill>
                <a:latin typeface="Montserrat" panose="00000500000000000000" pitchFamily="2" charset="0"/>
              </a:rPr>
              <a:t>Local governments, non-profits and universities are eligible to apply.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02078-E0AB-7124-B829-6658D2A67AD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95920F3-94FB-1ED7-745D-58B4EF07BA96}"/>
              </a:ext>
            </a:extLst>
          </p:cNvPr>
          <p:cNvPicPr>
            <a:picLocks noChangeAspect="1"/>
          </p:cNvPicPr>
          <p:nvPr/>
        </p:nvPicPr>
        <p:blipFill>
          <a:blip r:embed="rId2"/>
          <a:srcRect t="43890" b="25484"/>
          <a:stretch/>
        </p:blipFill>
        <p:spPr>
          <a:xfrm>
            <a:off x="7648018" y="-68362"/>
            <a:ext cx="10639981" cy="2443924"/>
          </a:xfrm>
          <a:prstGeom prst="rect">
            <a:avLst/>
          </a:prstGeom>
        </p:spPr>
      </p:pic>
      <p:sp>
        <p:nvSpPr>
          <p:cNvPr id="6" name="Freeform 6">
            <a:extLst>
              <a:ext uri="{FF2B5EF4-FFF2-40B4-BE49-F238E27FC236}">
                <a16:creationId xmlns:a16="http://schemas.microsoft.com/office/drawing/2014/main" id="{87529E56-72D1-F526-84FE-FC96CBB56C50}"/>
              </a:ext>
            </a:extLst>
          </p:cNvPr>
          <p:cNvSpPr/>
          <p:nvPr/>
        </p:nvSpPr>
        <p:spPr>
          <a:xfrm>
            <a:off x="-4109936" y="0"/>
            <a:ext cx="15611394" cy="3376955"/>
          </a:xfrm>
          <a:custGeom>
            <a:avLst/>
            <a:gdLst/>
            <a:ahLst/>
            <a:cxnLst/>
            <a:rect l="l" t="t" r="r" b="b"/>
            <a:pathLst>
              <a:path w="15611394" h="3376955">
                <a:moveTo>
                  <a:pt x="0" y="0"/>
                </a:moveTo>
                <a:lnTo>
                  <a:pt x="15611394" y="0"/>
                </a:lnTo>
                <a:lnTo>
                  <a:pt x="15611394" y="3376955"/>
                </a:lnTo>
                <a:lnTo>
                  <a:pt x="0" y="33769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5B9BF6F4-5942-FC33-E95D-BE66877237DE}"/>
              </a:ext>
            </a:extLst>
          </p:cNvPr>
          <p:cNvSpPr/>
          <p:nvPr/>
        </p:nvSpPr>
        <p:spPr>
          <a:xfrm>
            <a:off x="0" y="9411752"/>
            <a:ext cx="18288000" cy="932902"/>
          </a:xfrm>
          <a:custGeom>
            <a:avLst/>
            <a:gdLst/>
            <a:ahLst/>
            <a:cxnLst/>
            <a:rect l="l" t="t" r="r" b="b"/>
            <a:pathLst>
              <a:path w="18288000" h="932902">
                <a:moveTo>
                  <a:pt x="0" y="0"/>
                </a:moveTo>
                <a:lnTo>
                  <a:pt x="18288000" y="0"/>
                </a:lnTo>
                <a:lnTo>
                  <a:pt x="18288000" y="932902"/>
                </a:lnTo>
                <a:lnTo>
                  <a:pt x="0" y="9329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8" name="Group 8">
            <a:extLst>
              <a:ext uri="{FF2B5EF4-FFF2-40B4-BE49-F238E27FC236}">
                <a16:creationId xmlns:a16="http://schemas.microsoft.com/office/drawing/2014/main" id="{7301EDDD-93C3-281C-8F8D-5A52E08089BA}"/>
              </a:ext>
            </a:extLst>
          </p:cNvPr>
          <p:cNvGrpSpPr/>
          <p:nvPr/>
        </p:nvGrpSpPr>
        <p:grpSpPr>
          <a:xfrm>
            <a:off x="252164" y="8569712"/>
            <a:ext cx="1553074" cy="1553074"/>
            <a:chOff x="0" y="0"/>
            <a:chExt cx="2070765" cy="2070765"/>
          </a:xfrm>
        </p:grpSpPr>
        <p:sp>
          <p:nvSpPr>
            <p:cNvPr id="9" name="Freeform 9">
              <a:extLst>
                <a:ext uri="{FF2B5EF4-FFF2-40B4-BE49-F238E27FC236}">
                  <a16:creationId xmlns:a16="http://schemas.microsoft.com/office/drawing/2014/main" id="{4D804332-DF2B-7579-305F-4D719D13625D}"/>
                </a:ext>
              </a:extLst>
            </p:cNvPr>
            <p:cNvSpPr/>
            <p:nvPr/>
          </p:nvSpPr>
          <p:spPr>
            <a:xfrm>
              <a:off x="0" y="0"/>
              <a:ext cx="2070735" cy="2070735"/>
            </a:xfrm>
            <a:custGeom>
              <a:avLst/>
              <a:gdLst/>
              <a:ahLst/>
              <a:cxnLst/>
              <a:rect l="l" t="t" r="r" b="b"/>
              <a:pathLst>
                <a:path w="2070735" h="2070735">
                  <a:moveTo>
                    <a:pt x="0" y="0"/>
                  </a:moveTo>
                  <a:lnTo>
                    <a:pt x="2070735" y="0"/>
                  </a:lnTo>
                  <a:lnTo>
                    <a:pt x="2070735" y="2070735"/>
                  </a:lnTo>
                  <a:lnTo>
                    <a:pt x="0" y="2070735"/>
                  </a:lnTo>
                  <a:lnTo>
                    <a:pt x="0" y="0"/>
                  </a:lnTo>
                  <a:close/>
                </a:path>
              </a:pathLst>
            </a:custGeom>
            <a:blipFill>
              <a:blip r:embed="rId7"/>
              <a:stretch>
                <a:fillRect r="-1" b="-1"/>
              </a:stretch>
            </a:blipFill>
          </p:spPr>
          <p:txBody>
            <a:bodyPr/>
            <a:lstStyle/>
            <a:p>
              <a:endParaRPr lang="en-US"/>
            </a:p>
          </p:txBody>
        </p:sp>
      </p:grpSp>
      <p:grpSp>
        <p:nvGrpSpPr>
          <p:cNvPr id="10" name="Group 10">
            <a:extLst>
              <a:ext uri="{FF2B5EF4-FFF2-40B4-BE49-F238E27FC236}">
                <a16:creationId xmlns:a16="http://schemas.microsoft.com/office/drawing/2014/main" id="{CC0EBA92-E23F-25E2-AEFF-DF9ADB552795}"/>
              </a:ext>
            </a:extLst>
          </p:cNvPr>
          <p:cNvGrpSpPr/>
          <p:nvPr/>
        </p:nvGrpSpPr>
        <p:grpSpPr>
          <a:xfrm>
            <a:off x="6425998" y="9742562"/>
            <a:ext cx="11624618" cy="380223"/>
            <a:chOff x="0" y="0"/>
            <a:chExt cx="15499490" cy="506964"/>
          </a:xfrm>
        </p:grpSpPr>
        <p:sp>
          <p:nvSpPr>
            <p:cNvPr id="11" name="Freeform 11">
              <a:extLst>
                <a:ext uri="{FF2B5EF4-FFF2-40B4-BE49-F238E27FC236}">
                  <a16:creationId xmlns:a16="http://schemas.microsoft.com/office/drawing/2014/main" id="{0B7506B8-E449-8D8C-CD0A-25014B977F59}"/>
                </a:ext>
              </a:extLst>
            </p:cNvPr>
            <p:cNvSpPr/>
            <p:nvPr/>
          </p:nvSpPr>
          <p:spPr>
            <a:xfrm>
              <a:off x="0" y="0"/>
              <a:ext cx="15499490" cy="506964"/>
            </a:xfrm>
            <a:custGeom>
              <a:avLst/>
              <a:gdLst/>
              <a:ahLst/>
              <a:cxnLst/>
              <a:rect l="l" t="t" r="r" b="b"/>
              <a:pathLst>
                <a:path w="15499490" h="506964">
                  <a:moveTo>
                    <a:pt x="0" y="0"/>
                  </a:moveTo>
                  <a:lnTo>
                    <a:pt x="15499490" y="0"/>
                  </a:lnTo>
                  <a:lnTo>
                    <a:pt x="15499490" y="506964"/>
                  </a:lnTo>
                  <a:lnTo>
                    <a:pt x="0" y="506964"/>
                  </a:lnTo>
                  <a:close/>
                </a:path>
              </a:pathLst>
            </a:custGeom>
            <a:solidFill>
              <a:srgbClr val="000000">
                <a:alpha val="0"/>
              </a:srgbClr>
            </a:solidFill>
          </p:spPr>
          <p:txBody>
            <a:bodyPr/>
            <a:lstStyle/>
            <a:p>
              <a:endParaRPr lang="en-US"/>
            </a:p>
          </p:txBody>
        </p:sp>
        <p:sp>
          <p:nvSpPr>
            <p:cNvPr id="12" name="TextBox 12">
              <a:extLst>
                <a:ext uri="{FF2B5EF4-FFF2-40B4-BE49-F238E27FC236}">
                  <a16:creationId xmlns:a16="http://schemas.microsoft.com/office/drawing/2014/main" id="{991558A6-95E5-D8FE-95B9-5CD7A5FD4B63}"/>
                </a:ext>
              </a:extLst>
            </p:cNvPr>
            <p:cNvSpPr txBox="1"/>
            <p:nvPr/>
          </p:nvSpPr>
          <p:spPr>
            <a:xfrm>
              <a:off x="0" y="-47625"/>
              <a:ext cx="15499490" cy="554589"/>
            </a:xfrm>
            <a:prstGeom prst="rect">
              <a:avLst/>
            </a:prstGeom>
          </p:spPr>
          <p:txBody>
            <a:bodyPr lIns="0" tIns="0" rIns="0" bIns="0" rtlCol="0" anchor="t"/>
            <a:lstStyle/>
            <a:p>
              <a:pPr algn="r">
                <a:lnSpc>
                  <a:spcPts val="3231"/>
                </a:lnSpc>
              </a:pPr>
              <a:r>
                <a:rPr lang="en-US" sz="2308">
                  <a:solidFill>
                    <a:srgbClr val="FFFFFF"/>
                  </a:solidFill>
                  <a:latin typeface="Montserrat"/>
                  <a:ea typeface="Montserrat"/>
                  <a:cs typeface="Montserrat"/>
                  <a:sym typeface="Montserrat"/>
                </a:rPr>
                <a:t>New Mexico Department of Homeland Security &amp; Emergency Management</a:t>
              </a:r>
            </a:p>
          </p:txBody>
        </p:sp>
      </p:grpSp>
      <p:grpSp>
        <p:nvGrpSpPr>
          <p:cNvPr id="17" name="Group 17">
            <a:extLst>
              <a:ext uri="{FF2B5EF4-FFF2-40B4-BE49-F238E27FC236}">
                <a16:creationId xmlns:a16="http://schemas.microsoft.com/office/drawing/2014/main" id="{40B1A3C9-34C8-DC08-5478-286314913189}"/>
              </a:ext>
            </a:extLst>
          </p:cNvPr>
          <p:cNvGrpSpPr/>
          <p:nvPr/>
        </p:nvGrpSpPr>
        <p:grpSpPr>
          <a:xfrm>
            <a:off x="249174" y="250284"/>
            <a:ext cx="8295511" cy="2190750"/>
            <a:chOff x="0" y="0"/>
            <a:chExt cx="11060681" cy="2921000"/>
          </a:xfrm>
        </p:grpSpPr>
        <p:sp>
          <p:nvSpPr>
            <p:cNvPr id="18" name="Freeform 18">
              <a:extLst>
                <a:ext uri="{FF2B5EF4-FFF2-40B4-BE49-F238E27FC236}">
                  <a16:creationId xmlns:a16="http://schemas.microsoft.com/office/drawing/2014/main" id="{63163A29-376A-AEB1-C77D-B95A158B5C3B}"/>
                </a:ext>
              </a:extLst>
            </p:cNvPr>
            <p:cNvSpPr/>
            <p:nvPr/>
          </p:nvSpPr>
          <p:spPr>
            <a:xfrm>
              <a:off x="0" y="0"/>
              <a:ext cx="11060681" cy="2921000"/>
            </a:xfrm>
            <a:custGeom>
              <a:avLst/>
              <a:gdLst/>
              <a:ahLst/>
              <a:cxnLst/>
              <a:rect l="l" t="t" r="r" b="b"/>
              <a:pathLst>
                <a:path w="11060681" h="2921000">
                  <a:moveTo>
                    <a:pt x="0" y="0"/>
                  </a:moveTo>
                  <a:lnTo>
                    <a:pt x="11060681" y="0"/>
                  </a:lnTo>
                  <a:lnTo>
                    <a:pt x="11060681" y="2921000"/>
                  </a:lnTo>
                  <a:lnTo>
                    <a:pt x="0" y="2921000"/>
                  </a:lnTo>
                  <a:close/>
                </a:path>
              </a:pathLst>
            </a:custGeom>
            <a:solidFill>
              <a:srgbClr val="000000">
                <a:alpha val="0"/>
              </a:srgbClr>
            </a:solidFill>
          </p:spPr>
          <p:txBody>
            <a:bodyPr/>
            <a:lstStyle/>
            <a:p>
              <a:endParaRPr lang="en-US"/>
            </a:p>
          </p:txBody>
        </p:sp>
        <p:sp>
          <p:nvSpPr>
            <p:cNvPr id="19" name="TextBox 19">
              <a:extLst>
                <a:ext uri="{FF2B5EF4-FFF2-40B4-BE49-F238E27FC236}">
                  <a16:creationId xmlns:a16="http://schemas.microsoft.com/office/drawing/2014/main" id="{A8F5E84D-7351-21D7-9B55-AFB1962A01A4}"/>
                </a:ext>
              </a:extLst>
            </p:cNvPr>
            <p:cNvSpPr txBox="1"/>
            <p:nvPr/>
          </p:nvSpPr>
          <p:spPr>
            <a:xfrm>
              <a:off x="0" y="-76200"/>
              <a:ext cx="11060681" cy="2997200"/>
            </a:xfrm>
            <a:prstGeom prst="rect">
              <a:avLst/>
            </a:prstGeom>
          </p:spPr>
          <p:txBody>
            <a:bodyPr lIns="0" tIns="0" rIns="0" bIns="0" rtlCol="0" anchor="t"/>
            <a:lstStyle/>
            <a:p>
              <a:pPr algn="l">
                <a:lnSpc>
                  <a:spcPts val="8640"/>
                </a:lnSpc>
              </a:pPr>
              <a:r>
                <a:rPr lang="en-US" sz="7200" b="1" dirty="0">
                  <a:solidFill>
                    <a:srgbClr val="FFFFFF"/>
                  </a:solidFill>
                  <a:latin typeface="Montserrat Bold"/>
                  <a:ea typeface="Montserrat"/>
                  <a:cs typeface="Montserrat"/>
                  <a:sym typeface="Montserrat Bold"/>
                </a:rPr>
                <a:t>Funding </a:t>
              </a:r>
              <a:r>
                <a:rPr lang="en-US" sz="7200" dirty="0">
                  <a:solidFill>
                    <a:srgbClr val="FFFFFF"/>
                  </a:solidFill>
                  <a:latin typeface="Montserrat"/>
                  <a:ea typeface="Montserrat"/>
                  <a:cs typeface="Montserrat"/>
                  <a:sym typeface="Montserrat"/>
                </a:rPr>
                <a:t>Summary</a:t>
              </a:r>
            </a:p>
          </p:txBody>
        </p:sp>
      </p:grpSp>
      <p:graphicFrame>
        <p:nvGraphicFramePr>
          <p:cNvPr id="3" name="Table 2">
            <a:extLst>
              <a:ext uri="{FF2B5EF4-FFF2-40B4-BE49-F238E27FC236}">
                <a16:creationId xmlns:a16="http://schemas.microsoft.com/office/drawing/2014/main" id="{A7D98C98-620B-051A-5CA1-1D81A872D624}"/>
              </a:ext>
            </a:extLst>
          </p:cNvPr>
          <p:cNvGraphicFramePr>
            <a:graphicFrameLocks noGrp="1"/>
          </p:cNvGraphicFramePr>
          <p:nvPr>
            <p:extLst>
              <p:ext uri="{D42A27DB-BD31-4B8C-83A1-F6EECF244321}">
                <p14:modId xmlns:p14="http://schemas.microsoft.com/office/powerpoint/2010/main" val="4202985952"/>
              </p:ext>
            </p:extLst>
          </p:nvPr>
        </p:nvGraphicFramePr>
        <p:xfrm>
          <a:off x="517543" y="3283221"/>
          <a:ext cx="17252913" cy="4974925"/>
        </p:xfrm>
        <a:graphic>
          <a:graphicData uri="http://schemas.openxmlformats.org/drawingml/2006/table">
            <a:tbl>
              <a:tblPr firstRow="1" firstCol="1" bandRow="1">
                <a:tableStyleId>{5C22544A-7EE6-4342-B048-85BDC9FD1C3A}</a:tableStyleId>
              </a:tblPr>
              <a:tblGrid>
                <a:gridCol w="5427768">
                  <a:extLst>
                    <a:ext uri="{9D8B030D-6E8A-4147-A177-3AD203B41FA5}">
                      <a16:colId xmlns:a16="http://schemas.microsoft.com/office/drawing/2014/main" val="3723565297"/>
                    </a:ext>
                  </a:extLst>
                </a:gridCol>
                <a:gridCol w="3585156">
                  <a:extLst>
                    <a:ext uri="{9D8B030D-6E8A-4147-A177-3AD203B41FA5}">
                      <a16:colId xmlns:a16="http://schemas.microsoft.com/office/drawing/2014/main" val="2349284837"/>
                    </a:ext>
                  </a:extLst>
                </a:gridCol>
                <a:gridCol w="4044082">
                  <a:extLst>
                    <a:ext uri="{9D8B030D-6E8A-4147-A177-3AD203B41FA5}">
                      <a16:colId xmlns:a16="http://schemas.microsoft.com/office/drawing/2014/main" val="398006102"/>
                    </a:ext>
                  </a:extLst>
                </a:gridCol>
                <a:gridCol w="4195907">
                  <a:extLst>
                    <a:ext uri="{9D8B030D-6E8A-4147-A177-3AD203B41FA5}">
                      <a16:colId xmlns:a16="http://schemas.microsoft.com/office/drawing/2014/main" val="1364086834"/>
                    </a:ext>
                  </a:extLst>
                </a:gridCol>
              </a:tblGrid>
              <a:tr h="633365">
                <a:tc>
                  <a:txBody>
                    <a:bodyPr/>
                    <a:lstStyle/>
                    <a:p>
                      <a:pPr marL="0" marR="0" algn="ctr">
                        <a:lnSpc>
                          <a:spcPct val="107000"/>
                        </a:lnSpc>
                        <a:spcAft>
                          <a:spcPts val="800"/>
                        </a:spcAft>
                        <a:buNone/>
                      </a:pPr>
                      <a:r>
                        <a:rPr lang="en-US" sz="2800" dirty="0">
                          <a:effectLst/>
                          <a:latin typeface="Montserrat" panose="00000500000000000000" pitchFamily="2" charset="0"/>
                        </a:rPr>
                        <a:t>Category</a:t>
                      </a:r>
                      <a:endParaRPr lang="en-US" sz="3200" dirty="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solidFill>
                      <a:srgbClr val="122A6B"/>
                    </a:solidFill>
                  </a:tcPr>
                </a:tc>
                <a:tc>
                  <a:txBody>
                    <a:bodyPr/>
                    <a:lstStyle/>
                    <a:p>
                      <a:pPr marL="0" marR="0" algn="ctr">
                        <a:lnSpc>
                          <a:spcPct val="107000"/>
                        </a:lnSpc>
                        <a:spcAft>
                          <a:spcPts val="800"/>
                        </a:spcAft>
                        <a:buNone/>
                      </a:pPr>
                      <a:r>
                        <a:rPr lang="en-US" sz="2800" dirty="0">
                          <a:effectLst/>
                          <a:latin typeface="Montserrat" panose="00000500000000000000" pitchFamily="2" charset="0"/>
                        </a:rPr>
                        <a:t>Percent of Allocation</a:t>
                      </a:r>
                      <a:endParaRPr lang="en-US" sz="3200" dirty="0">
                        <a:effectLst/>
                        <a:latin typeface="Montserrat" panose="00000500000000000000" pitchFamily="2" charset="0"/>
                        <a:ea typeface="Calibri" panose="020F0502020204030204" pitchFamily="34" charset="0"/>
                        <a:cs typeface="Arial" panose="020B0604020202020204" pitchFamily="34" charset="0"/>
                      </a:endParaRPr>
                    </a:p>
                  </a:txBody>
                  <a:tcPr marL="68580" marR="68580" marT="0" marB="0" anchor="ctr">
                    <a:solidFill>
                      <a:srgbClr val="122A6B"/>
                    </a:solidFill>
                  </a:tcPr>
                </a:tc>
                <a:tc>
                  <a:txBody>
                    <a:bodyPr/>
                    <a:lstStyle/>
                    <a:p>
                      <a:pPr marL="0" marR="0" algn="ctr">
                        <a:lnSpc>
                          <a:spcPct val="107000"/>
                        </a:lnSpc>
                        <a:spcAft>
                          <a:spcPts val="800"/>
                        </a:spcAft>
                        <a:buNone/>
                      </a:pPr>
                      <a:r>
                        <a:rPr lang="en-US" sz="2800" dirty="0">
                          <a:effectLst/>
                          <a:latin typeface="Montserrat" panose="00000500000000000000" pitchFamily="2" charset="0"/>
                        </a:rPr>
                        <a:t>Program Allocation</a:t>
                      </a:r>
                      <a:endParaRPr lang="en-US" sz="3200" dirty="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solidFill>
                      <a:srgbClr val="122A6B"/>
                    </a:solidFill>
                  </a:tcPr>
                </a:tc>
                <a:tc>
                  <a:txBody>
                    <a:bodyPr/>
                    <a:lstStyle/>
                    <a:p>
                      <a:pPr marL="0" marR="0" algn="ctr">
                        <a:lnSpc>
                          <a:spcPct val="107000"/>
                        </a:lnSpc>
                        <a:spcAft>
                          <a:spcPts val="800"/>
                        </a:spcAft>
                        <a:buNone/>
                      </a:pPr>
                      <a:r>
                        <a:rPr lang="en-US" sz="2800" dirty="0">
                          <a:effectLst/>
                          <a:latin typeface="Montserrat" panose="00000500000000000000" pitchFamily="2" charset="0"/>
                        </a:rPr>
                        <a:t>Target Spend on HUD-Identified MID</a:t>
                      </a:r>
                      <a:endParaRPr lang="en-US" sz="3200" dirty="0">
                        <a:effectLst/>
                        <a:latin typeface="Montserrat" panose="00000500000000000000" pitchFamily="2" charset="0"/>
                        <a:ea typeface="Calibri" panose="020F0502020204030204" pitchFamily="34" charset="0"/>
                        <a:cs typeface="Arial" panose="020B0604020202020204" pitchFamily="34" charset="0"/>
                      </a:endParaRPr>
                    </a:p>
                  </a:txBody>
                  <a:tcPr marL="68580" marR="68580" marT="0" marB="0" anchor="ctr">
                    <a:solidFill>
                      <a:srgbClr val="122A6B"/>
                    </a:solidFill>
                  </a:tcPr>
                </a:tc>
                <a:extLst>
                  <a:ext uri="{0D108BD9-81ED-4DB2-BD59-A6C34878D82A}">
                    <a16:rowId xmlns:a16="http://schemas.microsoft.com/office/drawing/2014/main" val="140422107"/>
                  </a:ext>
                </a:extLst>
              </a:tr>
              <a:tr h="496758">
                <a:tc>
                  <a:txBody>
                    <a:bodyPr/>
                    <a:lstStyle/>
                    <a:p>
                      <a:pPr marL="0" marR="0" algn="ctr">
                        <a:lnSpc>
                          <a:spcPct val="107000"/>
                        </a:lnSpc>
                        <a:spcAft>
                          <a:spcPts val="800"/>
                        </a:spcAft>
                        <a:buNone/>
                      </a:pPr>
                      <a:r>
                        <a:rPr lang="en-US" sz="2800">
                          <a:effectLst/>
                          <a:latin typeface="Montserrat" panose="00000500000000000000" pitchFamily="2" charset="0"/>
                        </a:rPr>
                        <a:t>Administration</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solidFill>
                      <a:srgbClr val="122A6B"/>
                    </a:solidFill>
                  </a:tcPr>
                </a:tc>
                <a:tc>
                  <a:txBody>
                    <a:bodyPr/>
                    <a:lstStyle/>
                    <a:p>
                      <a:pPr marL="0" marR="0" algn="ctr">
                        <a:lnSpc>
                          <a:spcPct val="107000"/>
                        </a:lnSpc>
                        <a:spcAft>
                          <a:spcPts val="800"/>
                        </a:spcAft>
                        <a:buNone/>
                      </a:pPr>
                      <a:r>
                        <a:rPr lang="en-US" sz="2800">
                          <a:effectLst/>
                          <a:latin typeface="Montserrat" panose="00000500000000000000" pitchFamily="2" charset="0"/>
                        </a:rPr>
                        <a:t>5%</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2800">
                          <a:effectLst/>
                          <a:latin typeface="Montserrat" panose="00000500000000000000" pitchFamily="2" charset="0"/>
                        </a:rPr>
                        <a:t>$6,858,900.00</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tc>
                <a:tc>
                  <a:txBody>
                    <a:bodyPr/>
                    <a:lstStyle/>
                    <a:p>
                      <a:pPr marL="0" marR="0" algn="ctr">
                        <a:lnSpc>
                          <a:spcPct val="107000"/>
                        </a:lnSpc>
                        <a:spcAft>
                          <a:spcPts val="800"/>
                        </a:spcAft>
                        <a:buNone/>
                      </a:pPr>
                      <a:r>
                        <a:rPr lang="en-US" sz="2800">
                          <a:effectLst/>
                          <a:latin typeface="Montserrat" panose="00000500000000000000" pitchFamily="2" charset="0"/>
                        </a:rPr>
                        <a:t>N/A</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38883898"/>
                  </a:ext>
                </a:extLst>
              </a:tr>
              <a:tr h="500207">
                <a:tc>
                  <a:txBody>
                    <a:bodyPr/>
                    <a:lstStyle/>
                    <a:p>
                      <a:pPr marL="0" marR="0" algn="ctr">
                        <a:lnSpc>
                          <a:spcPct val="107000"/>
                        </a:lnSpc>
                        <a:spcAft>
                          <a:spcPts val="800"/>
                        </a:spcAft>
                        <a:buNone/>
                      </a:pPr>
                      <a:r>
                        <a:rPr lang="en-US" sz="2800" dirty="0">
                          <a:effectLst/>
                          <a:latin typeface="Montserrat" panose="00000500000000000000" pitchFamily="2" charset="0"/>
                        </a:rPr>
                        <a:t>State Planning Costs</a:t>
                      </a:r>
                      <a:endParaRPr lang="en-US" sz="3200" dirty="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solidFill>
                      <a:srgbClr val="122A6B"/>
                    </a:solidFill>
                  </a:tcPr>
                </a:tc>
                <a:tc>
                  <a:txBody>
                    <a:bodyPr/>
                    <a:lstStyle/>
                    <a:p>
                      <a:pPr marL="0" marR="0" algn="ctr">
                        <a:lnSpc>
                          <a:spcPct val="107000"/>
                        </a:lnSpc>
                        <a:spcAft>
                          <a:spcPts val="800"/>
                        </a:spcAft>
                        <a:buNone/>
                      </a:pPr>
                      <a:r>
                        <a:rPr lang="en-US" sz="2800">
                          <a:effectLst/>
                          <a:latin typeface="Montserrat" panose="00000500000000000000" pitchFamily="2" charset="0"/>
                        </a:rPr>
                        <a:t>1%</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2800">
                          <a:effectLst/>
                          <a:latin typeface="Montserrat" panose="00000500000000000000" pitchFamily="2" charset="0"/>
                        </a:rPr>
                        <a:t>$2,000,000.00</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tc>
                <a:tc>
                  <a:txBody>
                    <a:bodyPr/>
                    <a:lstStyle/>
                    <a:p>
                      <a:pPr marL="0" marR="0" algn="ctr">
                        <a:lnSpc>
                          <a:spcPct val="107000"/>
                        </a:lnSpc>
                        <a:spcAft>
                          <a:spcPts val="800"/>
                        </a:spcAft>
                        <a:buNone/>
                      </a:pPr>
                      <a:r>
                        <a:rPr lang="en-US" sz="2800">
                          <a:effectLst/>
                          <a:latin typeface="Montserrat" panose="00000500000000000000" pitchFamily="2" charset="0"/>
                        </a:rPr>
                        <a:t>N/A</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139720113"/>
                  </a:ext>
                </a:extLst>
              </a:tr>
              <a:tr h="745136">
                <a:tc>
                  <a:txBody>
                    <a:bodyPr/>
                    <a:lstStyle/>
                    <a:p>
                      <a:pPr marL="0" marR="0" algn="ctr">
                        <a:lnSpc>
                          <a:spcPct val="107000"/>
                        </a:lnSpc>
                        <a:spcAft>
                          <a:spcPts val="800"/>
                        </a:spcAft>
                        <a:buNone/>
                      </a:pPr>
                      <a:r>
                        <a:rPr lang="en-US" sz="2800">
                          <a:effectLst/>
                          <a:latin typeface="Montserrat" panose="00000500000000000000" pitchFamily="2" charset="0"/>
                        </a:rPr>
                        <a:t>New Mexico Home Recovery Program</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solidFill>
                      <a:srgbClr val="122A6B"/>
                    </a:solidFill>
                  </a:tcPr>
                </a:tc>
                <a:tc>
                  <a:txBody>
                    <a:bodyPr/>
                    <a:lstStyle/>
                    <a:p>
                      <a:pPr marL="0" marR="0" algn="ctr">
                        <a:lnSpc>
                          <a:spcPct val="107000"/>
                        </a:lnSpc>
                        <a:spcAft>
                          <a:spcPts val="800"/>
                        </a:spcAft>
                        <a:buNone/>
                      </a:pPr>
                      <a:r>
                        <a:rPr lang="en-US" sz="2800">
                          <a:effectLst/>
                          <a:latin typeface="Montserrat" panose="00000500000000000000" pitchFamily="2" charset="0"/>
                        </a:rPr>
                        <a:t>73%</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2800">
                          <a:effectLst/>
                          <a:latin typeface="Montserrat" panose="00000500000000000000" pitchFamily="2" charset="0"/>
                        </a:rPr>
                        <a:t>$100,000,000.00</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tc>
                <a:tc>
                  <a:txBody>
                    <a:bodyPr/>
                    <a:lstStyle/>
                    <a:p>
                      <a:pPr marL="0" marR="0" algn="ctr">
                        <a:lnSpc>
                          <a:spcPct val="107000"/>
                        </a:lnSpc>
                        <a:spcAft>
                          <a:spcPts val="800"/>
                        </a:spcAft>
                        <a:buNone/>
                      </a:pPr>
                      <a:r>
                        <a:rPr lang="en-US" sz="2800">
                          <a:effectLst/>
                          <a:latin typeface="Montserrat" panose="00000500000000000000" pitchFamily="2" charset="0"/>
                        </a:rPr>
                        <a:t>$100,000,000.00</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787288409"/>
                  </a:ext>
                </a:extLst>
              </a:tr>
              <a:tr h="745136">
                <a:tc>
                  <a:txBody>
                    <a:bodyPr/>
                    <a:lstStyle/>
                    <a:p>
                      <a:pPr marL="0" marR="0" algn="ctr">
                        <a:lnSpc>
                          <a:spcPct val="107000"/>
                        </a:lnSpc>
                        <a:spcAft>
                          <a:spcPts val="800"/>
                        </a:spcAft>
                        <a:buNone/>
                      </a:pPr>
                      <a:r>
                        <a:rPr lang="en-US" sz="2800" dirty="0">
                          <a:effectLst/>
                          <a:latin typeface="Montserrat" panose="00000500000000000000" pitchFamily="2" charset="0"/>
                        </a:rPr>
                        <a:t>Post-Disaster Infrastructure Investment Program</a:t>
                      </a:r>
                      <a:endParaRPr lang="en-US" sz="3200" dirty="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solidFill>
                      <a:srgbClr val="122A6B"/>
                    </a:solidFill>
                  </a:tcPr>
                </a:tc>
                <a:tc>
                  <a:txBody>
                    <a:bodyPr/>
                    <a:lstStyle/>
                    <a:p>
                      <a:pPr marL="0" marR="0" algn="ctr">
                        <a:lnSpc>
                          <a:spcPct val="107000"/>
                        </a:lnSpc>
                        <a:spcAft>
                          <a:spcPts val="800"/>
                        </a:spcAft>
                        <a:buNone/>
                      </a:pPr>
                      <a:r>
                        <a:rPr lang="en-US" sz="2800">
                          <a:effectLst/>
                          <a:latin typeface="Montserrat" panose="00000500000000000000" pitchFamily="2" charset="0"/>
                        </a:rPr>
                        <a:t>20%</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2800">
                          <a:effectLst/>
                          <a:latin typeface="Montserrat" panose="00000500000000000000" pitchFamily="2" charset="0"/>
                        </a:rPr>
                        <a:t>$27,319,100.00</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tc>
                <a:tc>
                  <a:txBody>
                    <a:bodyPr/>
                    <a:lstStyle/>
                    <a:p>
                      <a:pPr marL="0" marR="0" algn="ctr">
                        <a:lnSpc>
                          <a:spcPct val="107000"/>
                        </a:lnSpc>
                        <a:spcAft>
                          <a:spcPts val="800"/>
                        </a:spcAft>
                        <a:buNone/>
                      </a:pPr>
                      <a:r>
                        <a:rPr lang="en-US" sz="2800">
                          <a:effectLst/>
                          <a:latin typeface="Montserrat" panose="00000500000000000000" pitchFamily="2" charset="0"/>
                        </a:rPr>
                        <a:t>$13,659,550.00</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05864734"/>
                  </a:ext>
                </a:extLst>
              </a:tr>
              <a:tr h="745136">
                <a:tc>
                  <a:txBody>
                    <a:bodyPr/>
                    <a:lstStyle/>
                    <a:p>
                      <a:pPr marL="0" marR="0" algn="ctr">
                        <a:lnSpc>
                          <a:spcPct val="107000"/>
                        </a:lnSpc>
                        <a:spcAft>
                          <a:spcPts val="800"/>
                        </a:spcAft>
                        <a:buNone/>
                      </a:pPr>
                      <a:r>
                        <a:rPr lang="en-US" sz="2800" dirty="0">
                          <a:effectLst/>
                          <a:latin typeface="Montserrat" panose="00000500000000000000" pitchFamily="2" charset="0"/>
                        </a:rPr>
                        <a:t>Disaster Resilience Planning Program</a:t>
                      </a:r>
                      <a:endParaRPr lang="en-US" sz="3200" dirty="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solidFill>
                      <a:srgbClr val="122A6B"/>
                    </a:solidFill>
                  </a:tcPr>
                </a:tc>
                <a:tc>
                  <a:txBody>
                    <a:bodyPr/>
                    <a:lstStyle/>
                    <a:p>
                      <a:pPr marL="0" marR="0" algn="ctr">
                        <a:lnSpc>
                          <a:spcPct val="107000"/>
                        </a:lnSpc>
                        <a:spcAft>
                          <a:spcPts val="800"/>
                        </a:spcAft>
                        <a:buNone/>
                      </a:pPr>
                      <a:r>
                        <a:rPr lang="en-US" sz="2800">
                          <a:effectLst/>
                          <a:latin typeface="Montserrat" panose="00000500000000000000" pitchFamily="2" charset="0"/>
                        </a:rPr>
                        <a:t>1%</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8580" marR="68580" marT="0" marB="0" anchor="ctr"/>
                </a:tc>
                <a:tc>
                  <a:txBody>
                    <a:bodyPr/>
                    <a:lstStyle/>
                    <a:p>
                      <a:pPr marL="0" marR="0" algn="ctr">
                        <a:lnSpc>
                          <a:spcPct val="107000"/>
                        </a:lnSpc>
                        <a:spcAft>
                          <a:spcPts val="800"/>
                        </a:spcAft>
                        <a:buNone/>
                      </a:pPr>
                      <a:r>
                        <a:rPr lang="en-US" sz="2800">
                          <a:effectLst/>
                          <a:latin typeface="Montserrat" panose="00000500000000000000" pitchFamily="2" charset="0"/>
                        </a:rPr>
                        <a:t>$1,000,000.00</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tc>
                <a:tc>
                  <a:txBody>
                    <a:bodyPr/>
                    <a:lstStyle/>
                    <a:p>
                      <a:pPr marL="0" marR="0" algn="ctr">
                        <a:lnSpc>
                          <a:spcPct val="107000"/>
                        </a:lnSpc>
                        <a:spcAft>
                          <a:spcPts val="800"/>
                        </a:spcAft>
                        <a:buNone/>
                      </a:pPr>
                      <a:r>
                        <a:rPr lang="en-US" sz="2800">
                          <a:effectLst/>
                          <a:latin typeface="Montserrat" panose="00000500000000000000" pitchFamily="2" charset="0"/>
                        </a:rPr>
                        <a:t>$1,000,000.00</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828775375"/>
                  </a:ext>
                </a:extLst>
              </a:tr>
              <a:tr h="428913">
                <a:tc gridSpan="2">
                  <a:txBody>
                    <a:bodyPr/>
                    <a:lstStyle/>
                    <a:p>
                      <a:pPr marL="0" marR="0" algn="r">
                        <a:lnSpc>
                          <a:spcPct val="107000"/>
                        </a:lnSpc>
                        <a:spcAft>
                          <a:spcPts val="800"/>
                        </a:spcAft>
                        <a:buNone/>
                      </a:pPr>
                      <a:r>
                        <a:rPr lang="en-US" sz="2800">
                          <a:effectLst/>
                          <a:latin typeface="Montserrat" panose="00000500000000000000" pitchFamily="2" charset="0"/>
                        </a:rPr>
                        <a:t>Total </a:t>
                      </a:r>
                      <a:endParaRPr lang="en-US" sz="320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solidFill>
                      <a:srgbClr val="122A6B"/>
                    </a:solidFill>
                  </a:tcPr>
                </a:tc>
                <a:tc hMerge="1">
                  <a:txBody>
                    <a:bodyPr/>
                    <a:lstStyle/>
                    <a:p>
                      <a:endParaRPr lang="en-US"/>
                    </a:p>
                  </a:txBody>
                  <a:tcPr/>
                </a:tc>
                <a:tc>
                  <a:txBody>
                    <a:bodyPr/>
                    <a:lstStyle/>
                    <a:p>
                      <a:pPr marL="0" marR="0" algn="ctr">
                        <a:lnSpc>
                          <a:spcPct val="107000"/>
                        </a:lnSpc>
                        <a:spcAft>
                          <a:spcPts val="800"/>
                        </a:spcAft>
                        <a:buNone/>
                      </a:pPr>
                      <a:r>
                        <a:rPr lang="en-US" sz="2800" dirty="0">
                          <a:effectLst/>
                          <a:latin typeface="Montserrat" panose="00000500000000000000" pitchFamily="2" charset="0"/>
                        </a:rPr>
                        <a:t>$137,178,000.00</a:t>
                      </a:r>
                      <a:endParaRPr lang="en-US" sz="3200" dirty="0">
                        <a:effectLst/>
                        <a:latin typeface="Montserrat" panose="00000500000000000000" pitchFamily="2" charset="0"/>
                        <a:ea typeface="Calibri" panose="020F0502020204030204" pitchFamily="34" charset="0"/>
                        <a:cs typeface="Arial" panose="020B0604020202020204" pitchFamily="34" charset="0"/>
                      </a:endParaRPr>
                    </a:p>
                  </a:txBody>
                  <a:tcPr marL="66675" marR="66675" marT="0" marB="0" anchor="ctr"/>
                </a:tc>
                <a:tc>
                  <a:txBody>
                    <a:bodyPr/>
                    <a:lstStyle/>
                    <a:p>
                      <a:pPr marL="0" marR="0" algn="ctr">
                        <a:lnSpc>
                          <a:spcPct val="107000"/>
                        </a:lnSpc>
                        <a:spcAft>
                          <a:spcPts val="800"/>
                        </a:spcAft>
                        <a:buNone/>
                      </a:pPr>
                      <a:r>
                        <a:rPr lang="en-US" sz="2800" dirty="0">
                          <a:effectLst/>
                          <a:latin typeface="Montserrat" panose="00000500000000000000" pitchFamily="2" charset="0"/>
                        </a:rPr>
                        <a:t>$114,659,550.00</a:t>
                      </a:r>
                      <a:endParaRPr lang="en-US" sz="3200" dirty="0">
                        <a:effectLst/>
                        <a:latin typeface="Montserrat" panose="00000500000000000000" pitchFamily="2"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68259791"/>
                  </a:ext>
                </a:extLst>
              </a:tr>
            </a:tbl>
          </a:graphicData>
        </a:graphic>
      </p:graphicFrame>
    </p:spTree>
    <p:extLst>
      <p:ext uri="{BB962C8B-B14F-4D97-AF65-F5344CB8AC3E}">
        <p14:creationId xmlns:p14="http://schemas.microsoft.com/office/powerpoint/2010/main" val="4201626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58699" y="3065861"/>
            <a:ext cx="4506019" cy="5071653"/>
            <a:chOff x="0" y="0"/>
            <a:chExt cx="1186770" cy="1335744"/>
          </a:xfrm>
          <a:noFill/>
        </p:grpSpPr>
        <p:sp>
          <p:nvSpPr>
            <p:cNvPr id="3" name="Freeform 3"/>
            <p:cNvSpPr/>
            <p:nvPr/>
          </p:nvSpPr>
          <p:spPr>
            <a:xfrm>
              <a:off x="0" y="0"/>
              <a:ext cx="1186770" cy="1335744"/>
            </a:xfrm>
            <a:custGeom>
              <a:avLst/>
              <a:gdLst/>
              <a:ahLst/>
              <a:cxnLst/>
              <a:rect l="l" t="t" r="r" b="b"/>
              <a:pathLst>
                <a:path w="1186770" h="1335744">
                  <a:moveTo>
                    <a:pt x="0" y="0"/>
                  </a:moveTo>
                  <a:lnTo>
                    <a:pt x="1186770" y="0"/>
                  </a:lnTo>
                  <a:lnTo>
                    <a:pt x="1186770" y="1335744"/>
                  </a:lnTo>
                  <a:lnTo>
                    <a:pt x="0" y="1335744"/>
                  </a:lnTo>
                  <a:close/>
                </a:path>
              </a:pathLst>
            </a:custGeom>
            <a:grpFill/>
            <a:ln w="9525" cap="sq">
              <a:noFill/>
              <a:prstDash val="solid"/>
              <a:miter/>
            </a:ln>
          </p:spPr>
          <p:txBody>
            <a:bodyPr/>
            <a:lstStyle/>
            <a:p>
              <a:endParaRPr lang="en-US"/>
            </a:p>
          </p:txBody>
        </p:sp>
        <p:sp>
          <p:nvSpPr>
            <p:cNvPr id="4" name="TextBox 4"/>
            <p:cNvSpPr txBox="1"/>
            <p:nvPr/>
          </p:nvSpPr>
          <p:spPr>
            <a:xfrm>
              <a:off x="0" y="-38100"/>
              <a:ext cx="1186770" cy="1373844"/>
            </a:xfrm>
            <a:prstGeom prst="rect">
              <a:avLst/>
            </a:prstGeom>
            <a:grpFill/>
            <a:ln>
              <a:noFill/>
            </a:ln>
          </p:spPr>
          <p:txBody>
            <a:bodyPr lIns="50800" tIns="50800" rIns="50800" bIns="50800" rtlCol="0" anchor="ctr"/>
            <a:lstStyle/>
            <a:p>
              <a:pPr algn="ctr">
                <a:lnSpc>
                  <a:spcPts val="2100"/>
                </a:lnSpc>
              </a:pPr>
              <a:endParaRPr/>
            </a:p>
          </p:txBody>
        </p:sp>
      </p:grpSp>
      <p:grpSp>
        <p:nvGrpSpPr>
          <p:cNvPr id="5" name="Group 5"/>
          <p:cNvGrpSpPr/>
          <p:nvPr/>
        </p:nvGrpSpPr>
        <p:grpSpPr>
          <a:xfrm>
            <a:off x="5125556" y="3065861"/>
            <a:ext cx="6554932" cy="5071653"/>
            <a:chOff x="0" y="0"/>
            <a:chExt cx="1726402" cy="1335744"/>
          </a:xfrm>
        </p:grpSpPr>
        <p:sp>
          <p:nvSpPr>
            <p:cNvPr id="6" name="Freeform 6"/>
            <p:cNvSpPr/>
            <p:nvPr/>
          </p:nvSpPr>
          <p:spPr>
            <a:xfrm>
              <a:off x="0" y="0"/>
              <a:ext cx="1726402" cy="1335744"/>
            </a:xfrm>
            <a:custGeom>
              <a:avLst/>
              <a:gdLst/>
              <a:ahLst/>
              <a:cxnLst/>
              <a:rect l="l" t="t" r="r" b="b"/>
              <a:pathLst>
                <a:path w="1726402" h="1335744">
                  <a:moveTo>
                    <a:pt x="0" y="0"/>
                  </a:moveTo>
                  <a:lnTo>
                    <a:pt x="1726402" y="0"/>
                  </a:lnTo>
                  <a:lnTo>
                    <a:pt x="1726402" y="1335744"/>
                  </a:lnTo>
                  <a:lnTo>
                    <a:pt x="0" y="1335744"/>
                  </a:lnTo>
                  <a:close/>
                </a:path>
              </a:pathLst>
            </a:custGeom>
            <a:solidFill>
              <a:srgbClr val="E4E4E4"/>
            </a:solidFill>
            <a:ln w="9525" cap="sq">
              <a:solidFill>
                <a:srgbClr val="2A2E3A"/>
              </a:solidFill>
              <a:prstDash val="solid"/>
              <a:miter/>
            </a:ln>
          </p:spPr>
          <p:txBody>
            <a:bodyPr/>
            <a:lstStyle/>
            <a:p>
              <a:endParaRPr lang="en-US"/>
            </a:p>
          </p:txBody>
        </p:sp>
        <p:sp>
          <p:nvSpPr>
            <p:cNvPr id="7" name="TextBox 7"/>
            <p:cNvSpPr txBox="1"/>
            <p:nvPr/>
          </p:nvSpPr>
          <p:spPr>
            <a:xfrm>
              <a:off x="0" y="-38100"/>
              <a:ext cx="1726402" cy="1373844"/>
            </a:xfrm>
            <a:prstGeom prst="rect">
              <a:avLst/>
            </a:prstGeom>
          </p:spPr>
          <p:txBody>
            <a:bodyPr lIns="50800" tIns="50800" rIns="50800" bIns="50800" rtlCol="0" anchor="ctr"/>
            <a:lstStyle/>
            <a:p>
              <a:pPr algn="ctr">
                <a:lnSpc>
                  <a:spcPts val="2100"/>
                </a:lnSpc>
              </a:pPr>
              <a:endParaRPr/>
            </a:p>
          </p:txBody>
        </p:sp>
      </p:grpSp>
      <p:grpSp>
        <p:nvGrpSpPr>
          <p:cNvPr id="8" name="Group 8"/>
          <p:cNvGrpSpPr/>
          <p:nvPr/>
        </p:nvGrpSpPr>
        <p:grpSpPr>
          <a:xfrm>
            <a:off x="12042437" y="3065861"/>
            <a:ext cx="5966963" cy="5071653"/>
            <a:chOff x="0" y="0"/>
            <a:chExt cx="1571546" cy="1335744"/>
          </a:xfrm>
        </p:grpSpPr>
        <p:sp>
          <p:nvSpPr>
            <p:cNvPr id="9" name="Freeform 9"/>
            <p:cNvSpPr/>
            <p:nvPr/>
          </p:nvSpPr>
          <p:spPr>
            <a:xfrm>
              <a:off x="0" y="0"/>
              <a:ext cx="1571546" cy="1335744"/>
            </a:xfrm>
            <a:custGeom>
              <a:avLst/>
              <a:gdLst/>
              <a:ahLst/>
              <a:cxnLst/>
              <a:rect l="l" t="t" r="r" b="b"/>
              <a:pathLst>
                <a:path w="1571546" h="1335744">
                  <a:moveTo>
                    <a:pt x="0" y="0"/>
                  </a:moveTo>
                  <a:lnTo>
                    <a:pt x="1571546" y="0"/>
                  </a:lnTo>
                  <a:lnTo>
                    <a:pt x="1571546" y="1335744"/>
                  </a:lnTo>
                  <a:lnTo>
                    <a:pt x="0" y="1335744"/>
                  </a:lnTo>
                  <a:close/>
                </a:path>
              </a:pathLst>
            </a:custGeom>
            <a:solidFill>
              <a:srgbClr val="E4E4E4"/>
            </a:solidFill>
            <a:ln w="9525" cap="sq">
              <a:solidFill>
                <a:srgbClr val="2A2E3A"/>
              </a:solidFill>
              <a:prstDash val="solid"/>
              <a:miter/>
            </a:ln>
          </p:spPr>
          <p:txBody>
            <a:bodyPr/>
            <a:lstStyle/>
            <a:p>
              <a:endParaRPr lang="en-US"/>
            </a:p>
          </p:txBody>
        </p:sp>
        <p:sp>
          <p:nvSpPr>
            <p:cNvPr id="10" name="TextBox 10"/>
            <p:cNvSpPr txBox="1"/>
            <p:nvPr/>
          </p:nvSpPr>
          <p:spPr>
            <a:xfrm>
              <a:off x="0" y="-38100"/>
              <a:ext cx="1571546" cy="1373844"/>
            </a:xfrm>
            <a:prstGeom prst="rect">
              <a:avLst/>
            </a:prstGeom>
          </p:spPr>
          <p:txBody>
            <a:bodyPr lIns="50800" tIns="50800" rIns="50800" bIns="50800" rtlCol="0" anchor="ctr"/>
            <a:lstStyle/>
            <a:p>
              <a:pPr algn="ctr">
                <a:lnSpc>
                  <a:spcPts val="2100"/>
                </a:lnSpc>
              </a:pPr>
              <a:endParaRPr/>
            </a:p>
          </p:txBody>
        </p:sp>
      </p:grpSp>
      <p:sp>
        <p:nvSpPr>
          <p:cNvPr id="11" name="TextBox 11"/>
          <p:cNvSpPr txBox="1"/>
          <p:nvPr/>
        </p:nvSpPr>
        <p:spPr>
          <a:xfrm>
            <a:off x="12137687" y="5411188"/>
            <a:ext cx="5789834" cy="2438400"/>
          </a:xfrm>
          <a:prstGeom prst="rect">
            <a:avLst/>
          </a:prstGeom>
        </p:spPr>
        <p:txBody>
          <a:bodyPr lIns="0" tIns="0" rIns="0" bIns="0" rtlCol="0" anchor="t">
            <a:spAutoFit/>
          </a:bodyPr>
          <a:lstStyle/>
          <a:p>
            <a:pPr algn="ctr">
              <a:lnSpc>
                <a:spcPts val="2400"/>
              </a:lnSpc>
            </a:pPr>
            <a:r>
              <a:rPr lang="en-US" sz="2000" b="1">
                <a:solidFill>
                  <a:srgbClr val="2A2E3A"/>
                </a:solidFill>
                <a:latin typeface="Montserrat Bold"/>
                <a:ea typeface="Montserrat Bold"/>
                <a:cs typeface="Montserrat Bold"/>
                <a:sym typeface="Montserrat Bold"/>
              </a:rPr>
              <a:t>Provide verbal comments to a Disaster Case Manager</a:t>
            </a:r>
          </a:p>
          <a:p>
            <a:pPr algn="ctr">
              <a:lnSpc>
                <a:spcPts val="2400"/>
              </a:lnSpc>
            </a:pPr>
            <a:endParaRPr lang="en-US" sz="2000" b="1">
              <a:solidFill>
                <a:srgbClr val="2A2E3A"/>
              </a:solidFill>
              <a:latin typeface="Montserrat Bold"/>
              <a:ea typeface="Montserrat Bold"/>
              <a:cs typeface="Montserrat Bold"/>
              <a:sym typeface="Montserrat Bold"/>
            </a:endParaRPr>
          </a:p>
          <a:p>
            <a:pPr algn="ctr">
              <a:lnSpc>
                <a:spcPts val="2400"/>
              </a:lnSpc>
            </a:pPr>
            <a:r>
              <a:rPr lang="en-US" sz="2000" b="1">
                <a:solidFill>
                  <a:srgbClr val="2A2E3A"/>
                </a:solidFill>
                <a:latin typeface="Montserrat Bold"/>
                <a:ea typeface="Montserrat Bold"/>
                <a:cs typeface="Montserrat Bold"/>
                <a:sym typeface="Montserrat Bold"/>
              </a:rPr>
              <a:t>Call the Disaster Case Management helpline at 505-670-4662</a:t>
            </a:r>
          </a:p>
          <a:p>
            <a:pPr algn="ctr">
              <a:lnSpc>
                <a:spcPts val="2400"/>
              </a:lnSpc>
            </a:pPr>
            <a:endParaRPr lang="en-US" sz="2000" b="1">
              <a:solidFill>
                <a:srgbClr val="2A2E3A"/>
              </a:solidFill>
              <a:latin typeface="Montserrat Bold"/>
              <a:ea typeface="Montserrat Bold"/>
              <a:cs typeface="Montserrat Bold"/>
              <a:sym typeface="Montserrat Bold"/>
            </a:endParaRPr>
          </a:p>
          <a:p>
            <a:pPr marL="0" lvl="0" indent="0" algn="ctr">
              <a:lnSpc>
                <a:spcPts val="2400"/>
              </a:lnSpc>
              <a:spcBef>
                <a:spcPct val="0"/>
              </a:spcBef>
            </a:pPr>
            <a:r>
              <a:rPr lang="en-US" sz="2000" b="1">
                <a:solidFill>
                  <a:srgbClr val="2A2E3A"/>
                </a:solidFill>
                <a:latin typeface="Montserrat Bold"/>
                <a:ea typeface="Montserrat Bold"/>
                <a:cs typeface="Montserrat Bold"/>
                <a:sym typeface="Montserrat Bold"/>
              </a:rPr>
              <a:t>Attend any state-sponsored recovery event and speak with a DHSEM team member</a:t>
            </a:r>
          </a:p>
        </p:txBody>
      </p:sp>
      <p:sp>
        <p:nvSpPr>
          <p:cNvPr id="12" name="Freeform 12"/>
          <p:cNvSpPr/>
          <p:nvPr/>
        </p:nvSpPr>
        <p:spPr>
          <a:xfrm>
            <a:off x="6608980" y="0"/>
            <a:ext cx="11679020" cy="2441034"/>
          </a:xfrm>
          <a:custGeom>
            <a:avLst/>
            <a:gdLst/>
            <a:ahLst/>
            <a:cxnLst/>
            <a:rect l="l" t="t" r="r" b="b"/>
            <a:pathLst>
              <a:path w="11679020" h="2441034">
                <a:moveTo>
                  <a:pt x="0" y="0"/>
                </a:moveTo>
                <a:lnTo>
                  <a:pt x="11679020" y="0"/>
                </a:lnTo>
                <a:lnTo>
                  <a:pt x="11679020" y="2441034"/>
                </a:lnTo>
                <a:lnTo>
                  <a:pt x="0" y="2441034"/>
                </a:lnTo>
                <a:lnTo>
                  <a:pt x="0" y="0"/>
                </a:lnTo>
                <a:close/>
              </a:path>
            </a:pathLst>
          </a:custGeom>
          <a:blipFill>
            <a:blip r:embed="rId2"/>
            <a:stretch>
              <a:fillRect t="-67079" r="-4477" b="-160960"/>
            </a:stretch>
          </a:blipFill>
        </p:spPr>
        <p:txBody>
          <a:bodyPr/>
          <a:lstStyle/>
          <a:p>
            <a:endParaRPr lang="en-US"/>
          </a:p>
        </p:txBody>
      </p:sp>
      <p:grpSp>
        <p:nvGrpSpPr>
          <p:cNvPr id="13" name="Group 13"/>
          <p:cNvGrpSpPr/>
          <p:nvPr/>
        </p:nvGrpSpPr>
        <p:grpSpPr>
          <a:xfrm rot="-10800000">
            <a:off x="-4109936" y="0"/>
            <a:ext cx="14438750" cy="2691317"/>
            <a:chOff x="0" y="0"/>
            <a:chExt cx="802344" cy="149553"/>
          </a:xfrm>
        </p:grpSpPr>
        <p:sp>
          <p:nvSpPr>
            <p:cNvPr id="14" name="Freeform 14"/>
            <p:cNvSpPr/>
            <p:nvPr/>
          </p:nvSpPr>
          <p:spPr>
            <a:xfrm>
              <a:off x="0" y="0"/>
              <a:ext cx="802344" cy="149553"/>
            </a:xfrm>
            <a:custGeom>
              <a:avLst/>
              <a:gdLst/>
              <a:ahLst/>
              <a:cxnLst/>
              <a:rect l="l" t="t" r="r" b="b"/>
              <a:pathLst>
                <a:path w="802344" h="149553">
                  <a:moveTo>
                    <a:pt x="203200" y="0"/>
                  </a:moveTo>
                  <a:lnTo>
                    <a:pt x="599144" y="0"/>
                  </a:lnTo>
                  <a:lnTo>
                    <a:pt x="802344" y="149553"/>
                  </a:lnTo>
                  <a:lnTo>
                    <a:pt x="0" y="149553"/>
                  </a:lnTo>
                  <a:lnTo>
                    <a:pt x="203200" y="0"/>
                  </a:lnTo>
                  <a:close/>
                </a:path>
              </a:pathLst>
            </a:custGeom>
            <a:solidFill>
              <a:srgbClr val="122A6B"/>
            </a:solidFill>
          </p:spPr>
          <p:txBody>
            <a:bodyPr/>
            <a:lstStyle/>
            <a:p>
              <a:endParaRPr lang="en-US"/>
            </a:p>
          </p:txBody>
        </p:sp>
        <p:sp>
          <p:nvSpPr>
            <p:cNvPr id="15" name="TextBox 15"/>
            <p:cNvSpPr txBox="1"/>
            <p:nvPr/>
          </p:nvSpPr>
          <p:spPr>
            <a:xfrm>
              <a:off x="127000" y="-38100"/>
              <a:ext cx="548344" cy="187653"/>
            </a:xfrm>
            <a:prstGeom prst="rect">
              <a:avLst/>
            </a:prstGeom>
          </p:spPr>
          <p:txBody>
            <a:bodyPr lIns="50800" tIns="50800" rIns="50800" bIns="50800" rtlCol="0" anchor="ctr"/>
            <a:lstStyle/>
            <a:p>
              <a:pPr algn="ctr">
                <a:lnSpc>
                  <a:spcPts val="2100"/>
                </a:lnSpc>
              </a:pPr>
              <a:endParaRPr/>
            </a:p>
          </p:txBody>
        </p:sp>
      </p:grpSp>
      <p:grpSp>
        <p:nvGrpSpPr>
          <p:cNvPr id="16" name="Group 16"/>
          <p:cNvGrpSpPr/>
          <p:nvPr/>
        </p:nvGrpSpPr>
        <p:grpSpPr>
          <a:xfrm>
            <a:off x="0" y="8489939"/>
            <a:ext cx="18288000" cy="1774942"/>
            <a:chOff x="0" y="0"/>
            <a:chExt cx="24384000" cy="2366589"/>
          </a:xfrm>
        </p:grpSpPr>
        <p:grpSp>
          <p:nvGrpSpPr>
            <p:cNvPr id="17" name="Group 17"/>
            <p:cNvGrpSpPr/>
            <p:nvPr/>
          </p:nvGrpSpPr>
          <p:grpSpPr>
            <a:xfrm>
              <a:off x="0" y="1315601"/>
              <a:ext cx="24384000" cy="1050988"/>
              <a:chOff x="0" y="0"/>
              <a:chExt cx="4816593" cy="207603"/>
            </a:xfrm>
          </p:grpSpPr>
          <p:sp>
            <p:nvSpPr>
              <p:cNvPr id="18" name="Freeform 18"/>
              <p:cNvSpPr/>
              <p:nvPr/>
            </p:nvSpPr>
            <p:spPr>
              <a:xfrm>
                <a:off x="0" y="0"/>
                <a:ext cx="4816592" cy="207603"/>
              </a:xfrm>
              <a:custGeom>
                <a:avLst/>
                <a:gdLst/>
                <a:ahLst/>
                <a:cxnLst/>
                <a:rect l="l" t="t" r="r" b="b"/>
                <a:pathLst>
                  <a:path w="4816592" h="207603">
                    <a:moveTo>
                      <a:pt x="0" y="0"/>
                    </a:moveTo>
                    <a:lnTo>
                      <a:pt x="4816592" y="0"/>
                    </a:lnTo>
                    <a:lnTo>
                      <a:pt x="4816592" y="207603"/>
                    </a:lnTo>
                    <a:lnTo>
                      <a:pt x="0" y="207603"/>
                    </a:lnTo>
                    <a:close/>
                  </a:path>
                </a:pathLst>
              </a:custGeom>
              <a:solidFill>
                <a:srgbClr val="122A6B"/>
              </a:solidFill>
            </p:spPr>
            <p:txBody>
              <a:bodyPr/>
              <a:lstStyle/>
              <a:p>
                <a:endParaRPr lang="en-US"/>
              </a:p>
            </p:txBody>
          </p:sp>
          <p:sp>
            <p:nvSpPr>
              <p:cNvPr id="19" name="TextBox 19"/>
              <p:cNvSpPr txBox="1"/>
              <p:nvPr/>
            </p:nvSpPr>
            <p:spPr>
              <a:xfrm>
                <a:off x="0" y="-38100"/>
                <a:ext cx="4816593" cy="245703"/>
              </a:xfrm>
              <a:prstGeom prst="rect">
                <a:avLst/>
              </a:prstGeom>
            </p:spPr>
            <p:txBody>
              <a:bodyPr lIns="50800" tIns="50800" rIns="50800" bIns="50800" rtlCol="0" anchor="ctr"/>
              <a:lstStyle/>
              <a:p>
                <a:pPr algn="ctr">
                  <a:lnSpc>
                    <a:spcPts val="2100"/>
                  </a:lnSpc>
                </a:pPr>
                <a:endParaRPr/>
              </a:p>
            </p:txBody>
          </p:sp>
        </p:grpSp>
        <p:sp>
          <p:nvSpPr>
            <p:cNvPr id="20" name="Freeform 20"/>
            <p:cNvSpPr/>
            <p:nvPr/>
          </p:nvSpPr>
          <p:spPr>
            <a:xfrm>
              <a:off x="336218" y="0"/>
              <a:ext cx="2070765" cy="2070765"/>
            </a:xfrm>
            <a:custGeom>
              <a:avLst/>
              <a:gdLst/>
              <a:ahLst/>
              <a:cxnLst/>
              <a:rect l="l" t="t" r="r" b="b"/>
              <a:pathLst>
                <a:path w="2070765" h="2070765">
                  <a:moveTo>
                    <a:pt x="0" y="0"/>
                  </a:moveTo>
                  <a:lnTo>
                    <a:pt x="2070764" y="0"/>
                  </a:lnTo>
                  <a:lnTo>
                    <a:pt x="2070764" y="2070765"/>
                  </a:lnTo>
                  <a:lnTo>
                    <a:pt x="0" y="2070765"/>
                  </a:lnTo>
                  <a:lnTo>
                    <a:pt x="0" y="0"/>
                  </a:lnTo>
                  <a:close/>
                </a:path>
              </a:pathLst>
            </a:custGeom>
            <a:blipFill>
              <a:blip r:embed="rId3"/>
              <a:stretch>
                <a:fillRect/>
              </a:stretch>
            </a:blipFill>
          </p:spPr>
          <p:txBody>
            <a:bodyPr/>
            <a:lstStyle/>
            <a:p>
              <a:endParaRPr lang="en-US"/>
            </a:p>
          </p:txBody>
        </p:sp>
        <p:sp>
          <p:nvSpPr>
            <p:cNvPr id="21" name="TextBox 21"/>
            <p:cNvSpPr txBox="1"/>
            <p:nvPr/>
          </p:nvSpPr>
          <p:spPr>
            <a:xfrm>
              <a:off x="8567998" y="1563800"/>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grpSp>
      <p:grpSp>
        <p:nvGrpSpPr>
          <p:cNvPr id="22" name="Group 22"/>
          <p:cNvGrpSpPr/>
          <p:nvPr/>
        </p:nvGrpSpPr>
        <p:grpSpPr>
          <a:xfrm>
            <a:off x="13505566" y="3149415"/>
            <a:ext cx="3349351" cy="1989980"/>
            <a:chOff x="0" y="0"/>
            <a:chExt cx="4465801" cy="2653307"/>
          </a:xfrm>
        </p:grpSpPr>
        <p:grpSp>
          <p:nvGrpSpPr>
            <p:cNvPr id="23" name="Group 23"/>
            <p:cNvGrpSpPr/>
            <p:nvPr/>
          </p:nvGrpSpPr>
          <p:grpSpPr>
            <a:xfrm>
              <a:off x="0" y="0"/>
              <a:ext cx="4465801" cy="2653307"/>
              <a:chOff x="0" y="0"/>
              <a:chExt cx="1958660" cy="1163717"/>
            </a:xfrm>
          </p:grpSpPr>
          <p:sp>
            <p:nvSpPr>
              <p:cNvPr id="24" name="Freeform 24"/>
              <p:cNvSpPr/>
              <p:nvPr/>
            </p:nvSpPr>
            <p:spPr>
              <a:xfrm>
                <a:off x="0" y="0"/>
                <a:ext cx="1958660" cy="1163717"/>
              </a:xfrm>
              <a:custGeom>
                <a:avLst/>
                <a:gdLst/>
                <a:ahLst/>
                <a:cxnLst/>
                <a:rect l="l" t="t" r="r" b="b"/>
                <a:pathLst>
                  <a:path w="1958660" h="1163717">
                    <a:moveTo>
                      <a:pt x="979330" y="0"/>
                    </a:moveTo>
                    <a:cubicBezTo>
                      <a:pt x="438461" y="0"/>
                      <a:pt x="0" y="260507"/>
                      <a:pt x="0" y="581858"/>
                    </a:cubicBezTo>
                    <a:cubicBezTo>
                      <a:pt x="0" y="903210"/>
                      <a:pt x="438461" y="1163717"/>
                      <a:pt x="979330" y="1163717"/>
                    </a:cubicBezTo>
                    <a:cubicBezTo>
                      <a:pt x="1520199" y="1163717"/>
                      <a:pt x="1958660" y="903210"/>
                      <a:pt x="1958660" y="581858"/>
                    </a:cubicBezTo>
                    <a:cubicBezTo>
                      <a:pt x="1958660" y="260507"/>
                      <a:pt x="1520199" y="0"/>
                      <a:pt x="979330" y="0"/>
                    </a:cubicBezTo>
                    <a:close/>
                  </a:path>
                </a:pathLst>
              </a:custGeom>
              <a:gradFill rotWithShape="1">
                <a:gsLst>
                  <a:gs pos="0">
                    <a:srgbClr val="122A6B">
                      <a:alpha val="100000"/>
                    </a:srgbClr>
                  </a:gs>
                  <a:gs pos="100000">
                    <a:srgbClr val="FF5757">
                      <a:alpha val="100000"/>
                    </a:srgbClr>
                  </a:gs>
                </a:gsLst>
                <a:lin ang="5400000"/>
              </a:gradFill>
            </p:spPr>
            <p:txBody>
              <a:bodyPr/>
              <a:lstStyle/>
              <a:p>
                <a:endParaRPr lang="en-US"/>
              </a:p>
            </p:txBody>
          </p:sp>
          <p:sp>
            <p:nvSpPr>
              <p:cNvPr id="25" name="TextBox 25"/>
              <p:cNvSpPr txBox="1"/>
              <p:nvPr/>
            </p:nvSpPr>
            <p:spPr>
              <a:xfrm>
                <a:off x="183624" y="70998"/>
                <a:ext cx="1591412" cy="983620"/>
              </a:xfrm>
              <a:prstGeom prst="rect">
                <a:avLst/>
              </a:prstGeom>
            </p:spPr>
            <p:txBody>
              <a:bodyPr lIns="50800" tIns="50800" rIns="50800" bIns="50800" rtlCol="0" anchor="ctr"/>
              <a:lstStyle/>
              <a:p>
                <a:pPr algn="ctr">
                  <a:lnSpc>
                    <a:spcPts val="2100"/>
                  </a:lnSpc>
                </a:pPr>
                <a:endParaRPr/>
              </a:p>
            </p:txBody>
          </p:sp>
        </p:grpSp>
        <p:sp>
          <p:nvSpPr>
            <p:cNvPr id="26" name="TextBox 26"/>
            <p:cNvSpPr txBox="1"/>
            <p:nvPr/>
          </p:nvSpPr>
          <p:spPr>
            <a:xfrm>
              <a:off x="0" y="538353"/>
              <a:ext cx="4392459" cy="1551728"/>
            </a:xfrm>
            <a:prstGeom prst="rect">
              <a:avLst/>
            </a:prstGeom>
          </p:spPr>
          <p:txBody>
            <a:bodyPr lIns="0" tIns="0" rIns="0" bIns="0" rtlCol="0" anchor="t">
              <a:spAutoFit/>
            </a:bodyPr>
            <a:lstStyle/>
            <a:p>
              <a:pPr algn="ctr">
                <a:lnSpc>
                  <a:spcPts val="4759"/>
                </a:lnSpc>
              </a:pPr>
              <a:r>
                <a:rPr lang="en-US" sz="3399">
                  <a:solidFill>
                    <a:srgbClr val="FFFFFF"/>
                  </a:solidFill>
                  <a:latin typeface="Montserrat"/>
                  <a:ea typeface="Montserrat"/>
                  <a:cs typeface="Montserrat"/>
                  <a:sym typeface="Montserrat"/>
                </a:rPr>
                <a:t>Oral Comments</a:t>
              </a:r>
            </a:p>
          </p:txBody>
        </p:sp>
      </p:grpSp>
      <p:grpSp>
        <p:nvGrpSpPr>
          <p:cNvPr id="27" name="Group 27"/>
          <p:cNvGrpSpPr/>
          <p:nvPr/>
        </p:nvGrpSpPr>
        <p:grpSpPr>
          <a:xfrm>
            <a:off x="6558220" y="3153610"/>
            <a:ext cx="3502433" cy="1989980"/>
            <a:chOff x="0" y="0"/>
            <a:chExt cx="4669910" cy="2653307"/>
          </a:xfrm>
        </p:grpSpPr>
        <p:grpSp>
          <p:nvGrpSpPr>
            <p:cNvPr id="28" name="Group 28"/>
            <p:cNvGrpSpPr/>
            <p:nvPr/>
          </p:nvGrpSpPr>
          <p:grpSpPr>
            <a:xfrm>
              <a:off x="0" y="0"/>
              <a:ext cx="4669910" cy="2653307"/>
              <a:chOff x="0" y="0"/>
              <a:chExt cx="2048181" cy="1163717"/>
            </a:xfrm>
          </p:grpSpPr>
          <p:sp>
            <p:nvSpPr>
              <p:cNvPr id="29" name="Freeform 29"/>
              <p:cNvSpPr/>
              <p:nvPr/>
            </p:nvSpPr>
            <p:spPr>
              <a:xfrm>
                <a:off x="0" y="0"/>
                <a:ext cx="2048181" cy="1163717"/>
              </a:xfrm>
              <a:custGeom>
                <a:avLst/>
                <a:gdLst/>
                <a:ahLst/>
                <a:cxnLst/>
                <a:rect l="l" t="t" r="r" b="b"/>
                <a:pathLst>
                  <a:path w="2048181" h="1163717">
                    <a:moveTo>
                      <a:pt x="1024090" y="0"/>
                    </a:moveTo>
                    <a:cubicBezTo>
                      <a:pt x="458501" y="0"/>
                      <a:pt x="0" y="260507"/>
                      <a:pt x="0" y="581858"/>
                    </a:cubicBezTo>
                    <a:cubicBezTo>
                      <a:pt x="0" y="903210"/>
                      <a:pt x="458501" y="1163717"/>
                      <a:pt x="1024090" y="1163717"/>
                    </a:cubicBezTo>
                    <a:cubicBezTo>
                      <a:pt x="1589680" y="1163717"/>
                      <a:pt x="2048181" y="903210"/>
                      <a:pt x="2048181" y="581858"/>
                    </a:cubicBezTo>
                    <a:cubicBezTo>
                      <a:pt x="2048181" y="260507"/>
                      <a:pt x="1589680" y="0"/>
                      <a:pt x="1024090" y="0"/>
                    </a:cubicBezTo>
                    <a:close/>
                  </a:path>
                </a:pathLst>
              </a:custGeom>
              <a:gradFill rotWithShape="1">
                <a:gsLst>
                  <a:gs pos="0">
                    <a:srgbClr val="122A6B">
                      <a:alpha val="100000"/>
                    </a:srgbClr>
                  </a:gs>
                  <a:gs pos="100000">
                    <a:srgbClr val="FF5757">
                      <a:alpha val="100000"/>
                    </a:srgbClr>
                  </a:gs>
                </a:gsLst>
                <a:lin ang="5400000"/>
              </a:gradFill>
            </p:spPr>
            <p:txBody>
              <a:bodyPr/>
              <a:lstStyle/>
              <a:p>
                <a:endParaRPr lang="en-US"/>
              </a:p>
            </p:txBody>
          </p:sp>
          <p:sp>
            <p:nvSpPr>
              <p:cNvPr id="30" name="TextBox 30"/>
              <p:cNvSpPr txBox="1"/>
              <p:nvPr/>
            </p:nvSpPr>
            <p:spPr>
              <a:xfrm>
                <a:off x="192017" y="70998"/>
                <a:ext cx="1664147" cy="983620"/>
              </a:xfrm>
              <a:prstGeom prst="rect">
                <a:avLst/>
              </a:prstGeom>
            </p:spPr>
            <p:txBody>
              <a:bodyPr lIns="50800" tIns="50800" rIns="50800" bIns="50800" rtlCol="0" anchor="ctr"/>
              <a:lstStyle/>
              <a:p>
                <a:pPr algn="ctr">
                  <a:lnSpc>
                    <a:spcPts val="2100"/>
                  </a:lnSpc>
                </a:pPr>
                <a:endParaRPr/>
              </a:p>
            </p:txBody>
          </p:sp>
        </p:grpSp>
        <p:sp>
          <p:nvSpPr>
            <p:cNvPr id="31" name="TextBox 31"/>
            <p:cNvSpPr txBox="1"/>
            <p:nvPr/>
          </p:nvSpPr>
          <p:spPr>
            <a:xfrm>
              <a:off x="0" y="538353"/>
              <a:ext cx="4593216" cy="1551728"/>
            </a:xfrm>
            <a:prstGeom prst="rect">
              <a:avLst/>
            </a:prstGeom>
          </p:spPr>
          <p:txBody>
            <a:bodyPr lIns="0" tIns="0" rIns="0" bIns="0" rtlCol="0" anchor="t">
              <a:spAutoFit/>
            </a:bodyPr>
            <a:lstStyle/>
            <a:p>
              <a:pPr algn="ctr">
                <a:lnSpc>
                  <a:spcPts val="4759"/>
                </a:lnSpc>
              </a:pPr>
              <a:r>
                <a:rPr lang="en-US" sz="3399">
                  <a:solidFill>
                    <a:srgbClr val="FFFFFF"/>
                  </a:solidFill>
                  <a:latin typeface="Montserrat"/>
                  <a:ea typeface="Montserrat"/>
                  <a:cs typeface="Montserrat"/>
                  <a:sym typeface="Montserrat"/>
                </a:rPr>
                <a:t>Written Comments</a:t>
              </a:r>
            </a:p>
          </p:txBody>
        </p:sp>
      </p:grpSp>
      <p:sp>
        <p:nvSpPr>
          <p:cNvPr id="32" name="TextBox 32"/>
          <p:cNvSpPr txBox="1"/>
          <p:nvPr/>
        </p:nvSpPr>
        <p:spPr>
          <a:xfrm>
            <a:off x="553366" y="3290397"/>
            <a:ext cx="3914321" cy="4708340"/>
          </a:xfrm>
          <a:prstGeom prst="rect">
            <a:avLst/>
          </a:prstGeom>
        </p:spPr>
        <p:txBody>
          <a:bodyPr lIns="0" tIns="0" rIns="0" bIns="0" rtlCol="0" anchor="t">
            <a:spAutoFit/>
          </a:bodyPr>
          <a:lstStyle/>
          <a:p>
            <a:pPr marL="0" lvl="0" indent="0" algn="ctr">
              <a:lnSpc>
                <a:spcPts val="4079"/>
              </a:lnSpc>
              <a:spcBef>
                <a:spcPct val="0"/>
              </a:spcBef>
            </a:pPr>
            <a:r>
              <a:rPr lang="en-US" sz="3399" b="1" dirty="0">
                <a:solidFill>
                  <a:srgbClr val="2A2E3A"/>
                </a:solidFill>
                <a:latin typeface="Montserrat Bold"/>
                <a:ea typeface="Montserrat Bold"/>
                <a:cs typeface="Montserrat Bold"/>
                <a:sym typeface="Montserrat Bold"/>
              </a:rPr>
              <a:t>We are currently in an open 30-day public comment period.</a:t>
            </a:r>
          </a:p>
          <a:p>
            <a:pPr marL="0" lvl="0" indent="0" algn="ctr">
              <a:lnSpc>
                <a:spcPts val="4079"/>
              </a:lnSpc>
              <a:spcBef>
                <a:spcPct val="0"/>
              </a:spcBef>
            </a:pPr>
            <a:endParaRPr lang="en-US" sz="2000" b="1" dirty="0">
              <a:solidFill>
                <a:srgbClr val="2A2E3A"/>
              </a:solidFill>
              <a:latin typeface="Montserrat Bold"/>
              <a:ea typeface="Montserrat Bold"/>
              <a:cs typeface="Montserrat Bold"/>
              <a:sym typeface="Montserrat Bold"/>
            </a:endParaRPr>
          </a:p>
          <a:p>
            <a:pPr marL="0" lvl="0" indent="0" algn="ctr">
              <a:lnSpc>
                <a:spcPts val="4079"/>
              </a:lnSpc>
              <a:spcBef>
                <a:spcPct val="0"/>
              </a:spcBef>
            </a:pPr>
            <a:r>
              <a:rPr lang="en-US" sz="3399" b="1" dirty="0">
                <a:solidFill>
                  <a:srgbClr val="2A2E3A"/>
                </a:solidFill>
                <a:latin typeface="Montserrat Bold"/>
                <a:ea typeface="Montserrat Bold"/>
                <a:cs typeface="Montserrat Bold"/>
                <a:sym typeface="Montserrat Bold"/>
              </a:rPr>
              <a:t>Agency partners are welcomed to comment or notify residents. </a:t>
            </a:r>
          </a:p>
        </p:txBody>
      </p:sp>
      <p:sp>
        <p:nvSpPr>
          <p:cNvPr id="33" name="TextBox 33"/>
          <p:cNvSpPr txBox="1"/>
          <p:nvPr/>
        </p:nvSpPr>
        <p:spPr>
          <a:xfrm>
            <a:off x="5219696" y="5333444"/>
            <a:ext cx="6367763" cy="2593887"/>
          </a:xfrm>
          <a:prstGeom prst="rect">
            <a:avLst/>
          </a:prstGeom>
        </p:spPr>
        <p:txBody>
          <a:bodyPr lIns="0" tIns="0" rIns="0" bIns="0" rtlCol="0" anchor="t">
            <a:spAutoFit/>
          </a:bodyPr>
          <a:lstStyle/>
          <a:p>
            <a:pPr algn="ctr">
              <a:lnSpc>
                <a:spcPts val="2590"/>
              </a:lnSpc>
            </a:pPr>
            <a:r>
              <a:rPr lang="en-US" sz="2158" b="1" dirty="0">
                <a:solidFill>
                  <a:srgbClr val="2A2E3A"/>
                </a:solidFill>
                <a:latin typeface="Montserrat Bold"/>
                <a:ea typeface="Montserrat Bold"/>
                <a:cs typeface="Montserrat Bold"/>
                <a:sym typeface="Montserrat Bold"/>
              </a:rPr>
              <a:t>Email: publiccomments@dhsem.nm.gov</a:t>
            </a:r>
          </a:p>
          <a:p>
            <a:pPr algn="ctr">
              <a:lnSpc>
                <a:spcPts val="2590"/>
              </a:lnSpc>
            </a:pPr>
            <a:endParaRPr lang="en-US" sz="2158" b="1" dirty="0">
              <a:solidFill>
                <a:srgbClr val="2A2E3A"/>
              </a:solidFill>
              <a:latin typeface="Montserrat Bold"/>
              <a:ea typeface="Montserrat Bold"/>
              <a:cs typeface="Montserrat Bold"/>
              <a:sym typeface="Montserrat Bold"/>
            </a:endParaRPr>
          </a:p>
          <a:p>
            <a:pPr algn="ctr">
              <a:lnSpc>
                <a:spcPts val="2590"/>
              </a:lnSpc>
            </a:pPr>
            <a:r>
              <a:rPr lang="en-US" sz="2158" b="1" dirty="0">
                <a:solidFill>
                  <a:srgbClr val="2A2E3A"/>
                </a:solidFill>
                <a:latin typeface="Montserrat Bold"/>
                <a:ea typeface="Montserrat Bold"/>
                <a:cs typeface="Montserrat Bold"/>
                <a:sym typeface="Montserrat Bold"/>
              </a:rPr>
              <a:t>Action Plan Website: Click on the “Submit Your Comment” blue box</a:t>
            </a:r>
          </a:p>
          <a:p>
            <a:pPr algn="ctr">
              <a:lnSpc>
                <a:spcPts val="2590"/>
              </a:lnSpc>
            </a:pPr>
            <a:r>
              <a:rPr lang="en-US" sz="2158" b="1" u="sng" dirty="0">
                <a:solidFill>
                  <a:srgbClr val="2A2E3A"/>
                </a:solidFill>
                <a:latin typeface="Montserrat Bold"/>
                <a:ea typeface="Montserrat Bold"/>
                <a:cs typeface="Montserrat Bold"/>
                <a:sym typeface="Montserrat Bold"/>
                <a:hlinkClick r:id="rId4" tooltip="https://www.dhsem.nm.gov"/>
              </a:rPr>
              <a:t>https://www.dhsem.nm.gov/</a:t>
            </a:r>
            <a:r>
              <a:rPr lang="en-US" sz="2158" b="1" dirty="0">
                <a:solidFill>
                  <a:srgbClr val="2A2E3A"/>
                </a:solidFill>
                <a:latin typeface="Montserrat Bold"/>
                <a:ea typeface="Montserrat Bold"/>
                <a:cs typeface="Montserrat Bold"/>
                <a:sym typeface="Montserrat Bold"/>
              </a:rPr>
              <a:t> </a:t>
            </a:r>
          </a:p>
          <a:p>
            <a:pPr algn="ctr">
              <a:lnSpc>
                <a:spcPts val="2590"/>
              </a:lnSpc>
            </a:pPr>
            <a:endParaRPr lang="en-US" sz="2158" b="1" dirty="0">
              <a:solidFill>
                <a:srgbClr val="2A2E3A"/>
              </a:solidFill>
              <a:latin typeface="Montserrat Bold"/>
              <a:ea typeface="Montserrat Bold"/>
              <a:cs typeface="Montserrat Bold"/>
              <a:sym typeface="Montserrat Bold"/>
            </a:endParaRPr>
          </a:p>
          <a:p>
            <a:pPr marL="0" lvl="0" indent="0" algn="ctr">
              <a:lnSpc>
                <a:spcPts val="2590"/>
              </a:lnSpc>
              <a:spcBef>
                <a:spcPct val="0"/>
              </a:spcBef>
            </a:pPr>
            <a:r>
              <a:rPr lang="en-US" sz="2158" b="1" dirty="0">
                <a:solidFill>
                  <a:srgbClr val="2A2E3A"/>
                </a:solidFill>
                <a:latin typeface="Montserrat Bold"/>
                <a:ea typeface="Montserrat Bold"/>
                <a:cs typeface="Montserrat Bold"/>
                <a:sym typeface="Montserrat Bold"/>
              </a:rPr>
              <a:t>Mail: Public Comments, 3005 S St Francis Dr, STE 1-D, #404, Santa Fe, NM 87505</a:t>
            </a:r>
          </a:p>
        </p:txBody>
      </p:sp>
      <p:sp>
        <p:nvSpPr>
          <p:cNvPr id="34" name="TextBox 34"/>
          <p:cNvSpPr txBox="1"/>
          <p:nvPr/>
        </p:nvSpPr>
        <p:spPr>
          <a:xfrm>
            <a:off x="258699" y="250284"/>
            <a:ext cx="8417977" cy="1102866"/>
          </a:xfrm>
          <a:prstGeom prst="rect">
            <a:avLst/>
          </a:prstGeom>
        </p:spPr>
        <p:txBody>
          <a:bodyPr lIns="0" tIns="0" rIns="0" bIns="0" rtlCol="0" anchor="t">
            <a:spAutoFit/>
          </a:bodyPr>
          <a:lstStyle/>
          <a:p>
            <a:pPr algn="l">
              <a:lnSpc>
                <a:spcPts val="8640"/>
              </a:lnSpc>
            </a:pPr>
            <a:r>
              <a:rPr lang="en-US" sz="7200" b="1" dirty="0">
                <a:solidFill>
                  <a:srgbClr val="FFFFFF"/>
                </a:solidFill>
                <a:latin typeface="Montserrat Bold"/>
                <a:ea typeface="Montserrat Bold"/>
                <a:cs typeface="Montserrat Bold"/>
                <a:sym typeface="Montserrat Bold"/>
              </a:rPr>
              <a:t>Public </a:t>
            </a:r>
            <a:r>
              <a:rPr lang="en-US" sz="7200" dirty="0">
                <a:solidFill>
                  <a:srgbClr val="FFFFFF"/>
                </a:solidFill>
                <a:latin typeface="Montserrat Bold"/>
                <a:ea typeface="Montserrat Bold"/>
                <a:cs typeface="Montserrat Bold"/>
                <a:sym typeface="Montserrat Bold"/>
              </a:rPr>
              <a:t>Comment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22A6B"/>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alphaModFix amt="36000"/>
            </a:blip>
            <a:stretch>
              <a:fillRect t="-15900" b="-15900"/>
            </a:stretch>
          </a:blipFill>
        </p:spPr>
        <p:txBody>
          <a:bodyPr/>
          <a:lstStyle/>
          <a:p>
            <a:endParaRPr lang="en-US"/>
          </a:p>
        </p:txBody>
      </p:sp>
      <p:grpSp>
        <p:nvGrpSpPr>
          <p:cNvPr id="3" name="Group 3"/>
          <p:cNvGrpSpPr/>
          <p:nvPr/>
        </p:nvGrpSpPr>
        <p:grpSpPr>
          <a:xfrm>
            <a:off x="0" y="8512058"/>
            <a:ext cx="18288000" cy="1774942"/>
            <a:chOff x="0" y="0"/>
            <a:chExt cx="24384000" cy="2366589"/>
          </a:xfrm>
        </p:grpSpPr>
        <p:grpSp>
          <p:nvGrpSpPr>
            <p:cNvPr id="4" name="Group 4"/>
            <p:cNvGrpSpPr/>
            <p:nvPr/>
          </p:nvGrpSpPr>
          <p:grpSpPr>
            <a:xfrm>
              <a:off x="0" y="1315601"/>
              <a:ext cx="24384000" cy="1050988"/>
              <a:chOff x="0" y="0"/>
              <a:chExt cx="4816593" cy="207603"/>
            </a:xfrm>
          </p:grpSpPr>
          <p:sp>
            <p:nvSpPr>
              <p:cNvPr id="5" name="Freeform 5"/>
              <p:cNvSpPr/>
              <p:nvPr/>
            </p:nvSpPr>
            <p:spPr>
              <a:xfrm>
                <a:off x="0" y="0"/>
                <a:ext cx="4816592" cy="207603"/>
              </a:xfrm>
              <a:custGeom>
                <a:avLst/>
                <a:gdLst/>
                <a:ahLst/>
                <a:cxnLst/>
                <a:rect l="l" t="t" r="r" b="b"/>
                <a:pathLst>
                  <a:path w="4816592" h="207603">
                    <a:moveTo>
                      <a:pt x="0" y="0"/>
                    </a:moveTo>
                    <a:lnTo>
                      <a:pt x="4816592" y="0"/>
                    </a:lnTo>
                    <a:lnTo>
                      <a:pt x="4816592" y="207603"/>
                    </a:lnTo>
                    <a:lnTo>
                      <a:pt x="0" y="207603"/>
                    </a:lnTo>
                    <a:close/>
                  </a:path>
                </a:pathLst>
              </a:custGeom>
              <a:solidFill>
                <a:srgbClr val="122A6B"/>
              </a:solidFill>
            </p:spPr>
            <p:txBody>
              <a:bodyPr/>
              <a:lstStyle/>
              <a:p>
                <a:endParaRPr lang="en-US"/>
              </a:p>
            </p:txBody>
          </p:sp>
          <p:sp>
            <p:nvSpPr>
              <p:cNvPr id="6" name="TextBox 6"/>
              <p:cNvSpPr txBox="1"/>
              <p:nvPr/>
            </p:nvSpPr>
            <p:spPr>
              <a:xfrm>
                <a:off x="0" y="-38100"/>
                <a:ext cx="4816593" cy="245703"/>
              </a:xfrm>
              <a:prstGeom prst="rect">
                <a:avLst/>
              </a:prstGeom>
            </p:spPr>
            <p:txBody>
              <a:bodyPr lIns="50800" tIns="50800" rIns="50800" bIns="50800" rtlCol="0" anchor="ctr"/>
              <a:lstStyle/>
              <a:p>
                <a:pPr algn="ctr">
                  <a:lnSpc>
                    <a:spcPts val="2100"/>
                  </a:lnSpc>
                </a:pPr>
                <a:endParaRPr/>
              </a:p>
            </p:txBody>
          </p:sp>
        </p:grpSp>
        <p:sp>
          <p:nvSpPr>
            <p:cNvPr id="7" name="Freeform 7"/>
            <p:cNvSpPr/>
            <p:nvPr/>
          </p:nvSpPr>
          <p:spPr>
            <a:xfrm>
              <a:off x="336218" y="0"/>
              <a:ext cx="2070765" cy="2070765"/>
            </a:xfrm>
            <a:custGeom>
              <a:avLst/>
              <a:gdLst/>
              <a:ahLst/>
              <a:cxnLst/>
              <a:rect l="l" t="t" r="r" b="b"/>
              <a:pathLst>
                <a:path w="2070765" h="2070765">
                  <a:moveTo>
                    <a:pt x="0" y="0"/>
                  </a:moveTo>
                  <a:lnTo>
                    <a:pt x="2070764" y="0"/>
                  </a:lnTo>
                  <a:lnTo>
                    <a:pt x="2070764" y="2070765"/>
                  </a:lnTo>
                  <a:lnTo>
                    <a:pt x="0" y="2070765"/>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8567998" y="1563800"/>
              <a:ext cx="15499490" cy="506964"/>
            </a:xfrm>
            <a:prstGeom prst="rect">
              <a:avLst/>
            </a:prstGeom>
          </p:spPr>
          <p:txBody>
            <a:bodyPr lIns="0" tIns="0" rIns="0" bIns="0" rtlCol="0" anchor="t">
              <a:spAutoFit/>
            </a:bodyPr>
            <a:lstStyle/>
            <a:p>
              <a:pPr algn="r">
                <a:lnSpc>
                  <a:spcPts val="3232"/>
                </a:lnSpc>
              </a:pPr>
              <a:r>
                <a:rPr lang="en-US" sz="2308">
                  <a:solidFill>
                    <a:srgbClr val="FFFFFF"/>
                  </a:solidFill>
                  <a:latin typeface="Montserrat"/>
                  <a:ea typeface="Montserrat"/>
                  <a:cs typeface="Montserrat"/>
                  <a:sym typeface="Montserrat"/>
                </a:rPr>
                <a:t>New Mexico Department of Homeland Security &amp; Emergency Management</a:t>
              </a:r>
            </a:p>
          </p:txBody>
        </p:sp>
      </p:grpSp>
      <p:grpSp>
        <p:nvGrpSpPr>
          <p:cNvPr id="9" name="Group 9"/>
          <p:cNvGrpSpPr/>
          <p:nvPr/>
        </p:nvGrpSpPr>
        <p:grpSpPr>
          <a:xfrm>
            <a:off x="1485228" y="3765762"/>
            <a:ext cx="14405073" cy="3143674"/>
            <a:chOff x="0" y="517599"/>
            <a:chExt cx="19206764" cy="4191566"/>
          </a:xfrm>
        </p:grpSpPr>
        <p:sp>
          <p:nvSpPr>
            <p:cNvPr id="10" name="TextBox 10"/>
            <p:cNvSpPr txBox="1"/>
            <p:nvPr/>
          </p:nvSpPr>
          <p:spPr>
            <a:xfrm>
              <a:off x="0" y="3887566"/>
              <a:ext cx="19193655" cy="821599"/>
            </a:xfrm>
            <a:prstGeom prst="rect">
              <a:avLst/>
            </a:prstGeom>
          </p:spPr>
          <p:txBody>
            <a:bodyPr lIns="0" tIns="0" rIns="0" bIns="0" rtlCol="0" anchor="t">
              <a:spAutoFit/>
            </a:bodyPr>
            <a:lstStyle/>
            <a:p>
              <a:pPr algn="l">
                <a:lnSpc>
                  <a:spcPts val="5212"/>
                </a:lnSpc>
              </a:pPr>
              <a:endParaRPr/>
            </a:p>
          </p:txBody>
        </p:sp>
        <p:sp>
          <p:nvSpPr>
            <p:cNvPr id="11" name="TextBox 11"/>
            <p:cNvSpPr txBox="1"/>
            <p:nvPr/>
          </p:nvSpPr>
          <p:spPr>
            <a:xfrm>
              <a:off x="13109" y="517599"/>
              <a:ext cx="19193655" cy="2428015"/>
            </a:xfrm>
            <a:prstGeom prst="rect">
              <a:avLst/>
            </a:prstGeom>
          </p:spPr>
          <p:txBody>
            <a:bodyPr lIns="0" tIns="0" rIns="0" bIns="0" rtlCol="0" anchor="t">
              <a:spAutoFit/>
            </a:bodyPr>
            <a:lstStyle/>
            <a:p>
              <a:pPr algn="l">
                <a:lnSpc>
                  <a:spcPts val="7120"/>
                </a:lnSpc>
              </a:pPr>
              <a:r>
                <a:rPr lang="en-US" sz="5934" dirty="0">
                  <a:solidFill>
                    <a:srgbClr val="FFFFFF"/>
                  </a:solidFill>
                  <a:latin typeface="Montserrat"/>
                  <a:ea typeface="Montserrat"/>
                  <a:cs typeface="Montserrat"/>
                  <a:sym typeface="Montserrat"/>
                </a:rPr>
                <a:t>Thank you for your time and participation!</a:t>
              </a:r>
            </a:p>
          </p:txBody>
        </p:sp>
      </p:grpSp>
      <p:grpSp>
        <p:nvGrpSpPr>
          <p:cNvPr id="12" name="Group 12"/>
          <p:cNvGrpSpPr/>
          <p:nvPr/>
        </p:nvGrpSpPr>
        <p:grpSpPr>
          <a:xfrm rot="-10800000">
            <a:off x="-1501999" y="11500"/>
            <a:ext cx="11817294" cy="1038225"/>
            <a:chOff x="0" y="0"/>
            <a:chExt cx="2151689" cy="189040"/>
          </a:xfrm>
        </p:grpSpPr>
        <p:sp>
          <p:nvSpPr>
            <p:cNvPr id="13" name="Freeform 13"/>
            <p:cNvSpPr/>
            <p:nvPr/>
          </p:nvSpPr>
          <p:spPr>
            <a:xfrm>
              <a:off x="0" y="0"/>
              <a:ext cx="2151689" cy="189040"/>
            </a:xfrm>
            <a:custGeom>
              <a:avLst/>
              <a:gdLst/>
              <a:ahLst/>
              <a:cxnLst/>
              <a:rect l="l" t="t" r="r" b="b"/>
              <a:pathLst>
                <a:path w="2151689" h="189040">
                  <a:moveTo>
                    <a:pt x="203200" y="0"/>
                  </a:moveTo>
                  <a:lnTo>
                    <a:pt x="1948489" y="0"/>
                  </a:lnTo>
                  <a:lnTo>
                    <a:pt x="2151689" y="189040"/>
                  </a:lnTo>
                  <a:lnTo>
                    <a:pt x="0" y="189040"/>
                  </a:lnTo>
                  <a:lnTo>
                    <a:pt x="203200" y="0"/>
                  </a:lnTo>
                  <a:close/>
                </a:path>
              </a:pathLst>
            </a:custGeom>
            <a:gradFill rotWithShape="1">
              <a:gsLst>
                <a:gs pos="0">
                  <a:srgbClr val="FF5757">
                    <a:alpha val="100000"/>
                  </a:srgbClr>
                </a:gs>
                <a:gs pos="100000">
                  <a:srgbClr val="122A6B">
                    <a:alpha val="100000"/>
                  </a:srgbClr>
                </a:gs>
              </a:gsLst>
              <a:lin ang="0"/>
            </a:gradFill>
          </p:spPr>
          <p:txBody>
            <a:bodyPr/>
            <a:lstStyle/>
            <a:p>
              <a:endParaRPr lang="en-US"/>
            </a:p>
          </p:txBody>
        </p:sp>
        <p:sp>
          <p:nvSpPr>
            <p:cNvPr id="14" name="TextBox 14"/>
            <p:cNvSpPr txBox="1"/>
            <p:nvPr/>
          </p:nvSpPr>
          <p:spPr>
            <a:xfrm>
              <a:off x="127000" y="-38100"/>
              <a:ext cx="1897689" cy="227140"/>
            </a:xfrm>
            <a:prstGeom prst="rect">
              <a:avLst/>
            </a:prstGeom>
          </p:spPr>
          <p:txBody>
            <a:bodyPr lIns="50800" tIns="50800" rIns="50800" bIns="50800" rtlCol="0" anchor="ctr"/>
            <a:lstStyle/>
            <a:p>
              <a:pPr algn="ctr">
                <a:lnSpc>
                  <a:spcPts val="2100"/>
                </a:lnSpc>
              </a:pPr>
              <a:endParaRPr/>
            </a:p>
          </p:txBody>
        </p:sp>
      </p:grpSp>
      <p:sp>
        <p:nvSpPr>
          <p:cNvPr id="15" name="TextBox 15"/>
          <p:cNvSpPr txBox="1"/>
          <p:nvPr/>
        </p:nvSpPr>
        <p:spPr>
          <a:xfrm>
            <a:off x="258699" y="161042"/>
            <a:ext cx="9050912" cy="662942"/>
          </a:xfrm>
          <a:prstGeom prst="rect">
            <a:avLst/>
          </a:prstGeom>
        </p:spPr>
        <p:txBody>
          <a:bodyPr lIns="0" tIns="0" rIns="0" bIns="0" rtlCol="0" anchor="t">
            <a:spAutoFit/>
          </a:bodyPr>
          <a:lstStyle/>
          <a:p>
            <a:pPr algn="l">
              <a:lnSpc>
                <a:spcPts val="5459"/>
              </a:lnSpc>
              <a:spcBef>
                <a:spcPct val="0"/>
              </a:spcBef>
            </a:pPr>
            <a:r>
              <a:rPr lang="en-US" sz="3899" b="1">
                <a:solidFill>
                  <a:srgbClr val="FFFFFF"/>
                </a:solidFill>
                <a:latin typeface="Montserrat Bold"/>
                <a:ea typeface="Montserrat Bold"/>
                <a:cs typeface="Montserrat Bold"/>
                <a:sym typeface="Montserrat Bold"/>
              </a:rPr>
              <a:t>CDBG-DR Public Comment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2504</TotalTime>
  <Words>600</Words>
  <Application>Microsoft Office PowerPoint</Application>
  <PresentationFormat>Custom</PresentationFormat>
  <Paragraphs>104</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Montserrat </vt:lpstr>
      <vt:lpstr>Arial</vt:lpstr>
      <vt:lpstr>Montserrat</vt:lpstr>
      <vt:lpstr>Montserrat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Hearing- 4795 4843</dc:title>
  <cp:lastModifiedBy>Andrea Niehaus</cp:lastModifiedBy>
  <cp:revision>5</cp:revision>
  <dcterms:created xsi:type="dcterms:W3CDTF">2006-08-16T00:00:00Z</dcterms:created>
  <dcterms:modified xsi:type="dcterms:W3CDTF">2025-05-20T20:21:30Z</dcterms:modified>
  <dc:identifier>DAGiSX6EAuQ</dc:identifier>
</cp:coreProperties>
</file>