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4" r:id="rId19"/>
  </p:sldIdLst>
  <p:sldSz cx="18288000" cy="10287000"/>
  <p:notesSz cx="6858000" cy="9144000"/>
  <p:embeddedFontLst>
    <p:embeddedFont>
      <p:font typeface="Arial Bold Italics" panose="020B0604020202020204" charset="0"/>
      <p:regular r:id="rId20"/>
    </p:embeddedFont>
    <p:embeddedFont>
      <p:font typeface="Montserrat" panose="00000500000000000000" pitchFamily="2" charset="0"/>
      <p:regular r:id="rId21"/>
      <p:bold r:id="rId22"/>
      <p:italic r:id="rId23"/>
      <p:boldItalic r:id="rId24"/>
    </p:embeddedFont>
    <p:embeddedFont>
      <p:font typeface="Montserrat Bold" panose="00000800000000000000" charset="0"/>
      <p:regular r:id="rId25"/>
      <p:bold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2" d="100"/>
          <a:sy n="42" d="100"/>
        </p:scale>
        <p:origin x="108" y="8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a Niehaus" userId="0ed50ed4-0bbc-4125-a2b1-9dfd2704f3fe" providerId="ADAL" clId="{1701B5A8-998A-46DB-87D5-9405AB317FCC}"/>
    <pc:docChg chg="modSld">
      <pc:chgData name="Andrea Niehaus" userId="0ed50ed4-0bbc-4125-a2b1-9dfd2704f3fe" providerId="ADAL" clId="{1701B5A8-998A-46DB-87D5-9405AB317FCC}" dt="2026-09-11T20:48:15.368" v="9" actId="20577"/>
      <pc:docMkLst>
        <pc:docMk/>
      </pc:docMkLst>
      <pc:sldChg chg="modSp mod">
        <pc:chgData name="Andrea Niehaus" userId="0ed50ed4-0bbc-4125-a2b1-9dfd2704f3fe" providerId="ADAL" clId="{1701B5A8-998A-46DB-87D5-9405AB317FCC}" dt="2026-09-11T20:48:15.368" v="9" actId="20577"/>
        <pc:sldMkLst>
          <pc:docMk/>
          <pc:sldMk cId="0" sldId="271"/>
        </pc:sldMkLst>
        <pc:spChg chg="mod">
          <ac:chgData name="Andrea Niehaus" userId="0ed50ed4-0bbc-4125-a2b1-9dfd2704f3fe" providerId="ADAL" clId="{1701B5A8-998A-46DB-87D5-9405AB317FCC}" dt="2026-09-11T20:47:56.886" v="1" actId="1076"/>
          <ac:spMkLst>
            <pc:docMk/>
            <pc:sldMk cId="0" sldId="271"/>
            <ac:spMk id="36" creationId="{00000000-0000-0000-0000-000000000000}"/>
          </ac:spMkLst>
        </pc:spChg>
        <pc:spChg chg="mod">
          <ac:chgData name="Andrea Niehaus" userId="0ed50ed4-0bbc-4125-a2b1-9dfd2704f3fe" providerId="ADAL" clId="{1701B5A8-998A-46DB-87D5-9405AB317FCC}" dt="2026-09-11T20:48:15.368" v="9" actId="20577"/>
          <ac:spMkLst>
            <pc:docMk/>
            <pc:sldMk cId="0" sldId="271"/>
            <ac:spMk id="38" creationId="{00000000-0000-0000-0000-000000000000}"/>
          </ac:spMkLst>
        </pc:spChg>
        <pc:spChg chg="mod">
          <ac:chgData name="Andrea Niehaus" userId="0ed50ed4-0bbc-4125-a2b1-9dfd2704f3fe" providerId="ADAL" clId="{1701B5A8-998A-46DB-87D5-9405AB317FCC}" dt="2026-09-11T20:48:10.183" v="2" actId="1076"/>
          <ac:spMkLst>
            <pc:docMk/>
            <pc:sldMk cId="0" sldId="271"/>
            <ac:spMk id="39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dhsem.nm.gov/cdbg-dr2025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sv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2A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6000"/>
            </a:blip>
            <a:stretch>
              <a:fillRect t="-34346" b="-10269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 rot="-10800000">
            <a:off x="-1501999" y="11500"/>
            <a:ext cx="11817294" cy="1038225"/>
            <a:chOff x="0" y="0"/>
            <a:chExt cx="2151689" cy="18904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151689" cy="189040"/>
            </a:xfrm>
            <a:custGeom>
              <a:avLst/>
              <a:gdLst/>
              <a:ahLst/>
              <a:cxnLst/>
              <a:rect l="l" t="t" r="r" b="b"/>
              <a:pathLst>
                <a:path w="2151689" h="189040">
                  <a:moveTo>
                    <a:pt x="203200" y="0"/>
                  </a:moveTo>
                  <a:lnTo>
                    <a:pt x="1948489" y="0"/>
                  </a:lnTo>
                  <a:lnTo>
                    <a:pt x="2151689" y="189040"/>
                  </a:lnTo>
                  <a:lnTo>
                    <a:pt x="0" y="189040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FF5757">
                    <a:alpha val="100000"/>
                  </a:srgbClr>
                </a:gs>
                <a:gs pos="100000">
                  <a:srgbClr val="122A6B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27000" y="-38100"/>
              <a:ext cx="1897689" cy="2271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322638" y="5248848"/>
            <a:ext cx="11818729" cy="6826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11"/>
              </a:lnSpc>
            </a:pPr>
            <a:endParaRPr/>
          </a:p>
        </p:txBody>
      </p:sp>
      <p:sp>
        <p:nvSpPr>
          <p:cNvPr id="7" name="TextBox 7"/>
          <p:cNvSpPr txBox="1"/>
          <p:nvPr/>
        </p:nvSpPr>
        <p:spPr>
          <a:xfrm>
            <a:off x="228264" y="313443"/>
            <a:ext cx="3222567" cy="396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3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dhsem.nm.gov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38200" y="2257683"/>
            <a:ext cx="15422675" cy="4816636"/>
            <a:chOff x="-61233" y="76975"/>
            <a:chExt cx="20563567" cy="6422180"/>
          </a:xfrm>
        </p:grpSpPr>
        <p:sp>
          <p:nvSpPr>
            <p:cNvPr id="9" name="TextBox 9"/>
            <p:cNvSpPr txBox="1"/>
            <p:nvPr/>
          </p:nvSpPr>
          <p:spPr>
            <a:xfrm>
              <a:off x="-61233" y="5678418"/>
              <a:ext cx="18676758" cy="8207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792"/>
                </a:lnSpc>
              </a:pPr>
              <a:r>
                <a:rPr lang="en-US" sz="4800" dirty="0">
                  <a:solidFill>
                    <a:srgbClr val="E0D9C6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September 2026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-61233" y="76975"/>
              <a:ext cx="20563567" cy="485603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7120"/>
                </a:lnSpc>
              </a:pPr>
              <a:endParaRPr sz="2400" dirty="0"/>
            </a:p>
            <a:p>
              <a:pPr algn="l">
                <a:lnSpc>
                  <a:spcPts val="7120"/>
                </a:lnSpc>
              </a:pPr>
              <a:r>
                <a:rPr lang="en-US" sz="6600" b="1" dirty="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NEW MEXICO HOME RECOVERY PROGRAM: </a:t>
              </a:r>
              <a:r>
                <a:rPr lang="en-US" sz="6600" dirty="0">
                  <a:solidFill>
                    <a:srgbClr val="FFFFFF"/>
                  </a:solidFill>
                  <a:latin typeface="Montserrat"/>
                  <a:ea typeface="Montserrat Bold"/>
                  <a:cs typeface="Montserrat Bold"/>
                  <a:sym typeface="Montserrat"/>
                </a:rPr>
                <a:t>Lincoln County Community</a:t>
              </a:r>
              <a:r>
                <a:rPr lang="en-US" sz="6600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Town Hall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70437" y="8602427"/>
            <a:ext cx="18017563" cy="1553074"/>
            <a:chOff x="0" y="0"/>
            <a:chExt cx="24023417" cy="2070765"/>
          </a:xfrm>
        </p:grpSpPr>
        <p:sp>
          <p:nvSpPr>
            <p:cNvPr id="12" name="Freeform 12"/>
            <p:cNvSpPr/>
            <p:nvPr/>
          </p:nvSpPr>
          <p:spPr>
            <a:xfrm>
              <a:off x="4161633" y="74442"/>
              <a:ext cx="1721813" cy="1841095"/>
            </a:xfrm>
            <a:custGeom>
              <a:avLst/>
              <a:gdLst/>
              <a:ahLst/>
              <a:cxnLst/>
              <a:rect l="l" t="t" r="r" b="b"/>
              <a:pathLst>
                <a:path w="1721813" h="1841095">
                  <a:moveTo>
                    <a:pt x="0" y="0"/>
                  </a:moveTo>
                  <a:lnTo>
                    <a:pt x="1721813" y="0"/>
                  </a:lnTo>
                  <a:lnTo>
                    <a:pt x="1721813" y="1841095"/>
                  </a:lnTo>
                  <a:lnTo>
                    <a:pt x="0" y="18410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4161633" y="74442"/>
              <a:ext cx="1721813" cy="1841095"/>
            </a:xfrm>
            <a:custGeom>
              <a:avLst/>
              <a:gdLst/>
              <a:ahLst/>
              <a:cxnLst/>
              <a:rect l="l" t="t" r="r" b="b"/>
              <a:pathLst>
                <a:path w="1721813" h="1841095">
                  <a:moveTo>
                    <a:pt x="0" y="0"/>
                  </a:moveTo>
                  <a:lnTo>
                    <a:pt x="1721813" y="0"/>
                  </a:lnTo>
                  <a:lnTo>
                    <a:pt x="1721813" y="1841095"/>
                  </a:lnTo>
                  <a:lnTo>
                    <a:pt x="0" y="18410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7170185" y="874497"/>
              <a:ext cx="16853232" cy="755164"/>
              <a:chOff x="0" y="0"/>
              <a:chExt cx="3329033" cy="149168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3329034" cy="149168"/>
              </a:xfrm>
              <a:custGeom>
                <a:avLst/>
                <a:gdLst/>
                <a:ahLst/>
                <a:cxnLst/>
                <a:rect l="l" t="t" r="r" b="b"/>
                <a:pathLst>
                  <a:path w="3329034" h="149168">
                    <a:moveTo>
                      <a:pt x="0" y="0"/>
                    </a:moveTo>
                    <a:lnTo>
                      <a:pt x="3329034" y="0"/>
                    </a:lnTo>
                    <a:lnTo>
                      <a:pt x="3329034" y="149168"/>
                    </a:lnTo>
                    <a:lnTo>
                      <a:pt x="0" y="149168"/>
                    </a:lnTo>
                    <a:close/>
                  </a:path>
                </a:pathLst>
              </a:custGeom>
              <a:solidFill>
                <a:srgbClr val="122A6B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-38100"/>
                <a:ext cx="3329033" cy="18726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sp>
          <p:nvSpPr>
            <p:cNvPr id="17" name="TextBox 17"/>
            <p:cNvSpPr txBox="1"/>
            <p:nvPr/>
          </p:nvSpPr>
          <p:spPr>
            <a:xfrm>
              <a:off x="8187333" y="967468"/>
              <a:ext cx="15499490" cy="5069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232"/>
                </a:lnSpc>
              </a:pPr>
              <a:r>
                <a:rPr lang="en-US" sz="2308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New Mexico Department of Homeland Security &amp; Emergency Management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2116513" y="0"/>
              <a:ext cx="1691610" cy="2018828"/>
            </a:xfrm>
            <a:custGeom>
              <a:avLst/>
              <a:gdLst/>
              <a:ahLst/>
              <a:cxnLst/>
              <a:rect l="l" t="t" r="r" b="b"/>
              <a:pathLst>
                <a:path w="1691610" h="2018828">
                  <a:moveTo>
                    <a:pt x="0" y="0"/>
                  </a:moveTo>
                  <a:lnTo>
                    <a:pt x="1691610" y="0"/>
                  </a:lnTo>
                  <a:lnTo>
                    <a:pt x="1691610" y="2018828"/>
                  </a:lnTo>
                  <a:lnTo>
                    <a:pt x="0" y="2018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0" y="0"/>
              <a:ext cx="2070765" cy="2070765"/>
            </a:xfrm>
            <a:custGeom>
              <a:avLst/>
              <a:gdLst/>
              <a:ahLst/>
              <a:cxnLst/>
              <a:rect l="l" t="t" r="r" b="b"/>
              <a:pathLst>
                <a:path w="2070765" h="2070765">
                  <a:moveTo>
                    <a:pt x="0" y="0"/>
                  </a:moveTo>
                  <a:lnTo>
                    <a:pt x="2070765" y="0"/>
                  </a:lnTo>
                  <a:lnTo>
                    <a:pt x="2070765" y="2070765"/>
                  </a:lnTo>
                  <a:lnTo>
                    <a:pt x="0" y="2070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2581" b="-258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 rot="-10800000">
            <a:off x="-4010168" y="0"/>
            <a:ext cx="14301987" cy="2720678"/>
            <a:chOff x="0" y="0"/>
            <a:chExt cx="794744" cy="15118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94744" cy="151185"/>
            </a:xfrm>
            <a:custGeom>
              <a:avLst/>
              <a:gdLst/>
              <a:ahLst/>
              <a:cxnLst/>
              <a:rect l="l" t="t" r="r" b="b"/>
              <a:pathLst>
                <a:path w="794744" h="151185">
                  <a:moveTo>
                    <a:pt x="203200" y="0"/>
                  </a:moveTo>
                  <a:lnTo>
                    <a:pt x="591544" y="0"/>
                  </a:lnTo>
                  <a:lnTo>
                    <a:pt x="794744" y="151185"/>
                  </a:lnTo>
                  <a:lnTo>
                    <a:pt x="0" y="15118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2A6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27000" y="-38100"/>
              <a:ext cx="540744" cy="1892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392535" y="4411046"/>
            <a:ext cx="4323421" cy="3427930"/>
            <a:chOff x="0" y="0"/>
            <a:chExt cx="1025131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25131" cy="812800"/>
            </a:xfrm>
            <a:custGeom>
              <a:avLst/>
              <a:gdLst/>
              <a:ahLst/>
              <a:cxnLst/>
              <a:rect l="l" t="t" r="r" b="b"/>
              <a:pathLst>
                <a:path w="1025131" h="812800">
                  <a:moveTo>
                    <a:pt x="0" y="0"/>
                  </a:moveTo>
                  <a:lnTo>
                    <a:pt x="1025131" y="0"/>
                  </a:lnTo>
                  <a:lnTo>
                    <a:pt x="1025131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22A6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1025131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</a:pPr>
              <a:r>
                <a:rPr lang="en-US" sz="2699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The State of New Mexico received </a:t>
              </a:r>
              <a:r>
                <a:rPr lang="en-US" sz="2699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$137M</a:t>
              </a:r>
              <a:r>
                <a:rPr lang="en-US" sz="2699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in CDBG-DR funding.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982290" y="4411046"/>
            <a:ext cx="4323421" cy="3427930"/>
            <a:chOff x="0" y="0"/>
            <a:chExt cx="1025131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25131" cy="812800"/>
            </a:xfrm>
            <a:custGeom>
              <a:avLst/>
              <a:gdLst/>
              <a:ahLst/>
              <a:cxnLst/>
              <a:rect l="l" t="t" r="r" b="b"/>
              <a:pathLst>
                <a:path w="1025131" h="812800">
                  <a:moveTo>
                    <a:pt x="0" y="0"/>
                  </a:moveTo>
                  <a:lnTo>
                    <a:pt x="1025131" y="0"/>
                  </a:lnTo>
                  <a:lnTo>
                    <a:pt x="1025131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22A6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1025131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</a:pPr>
              <a:r>
                <a:rPr lang="en-US" sz="2699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Funds are allocated by </a:t>
              </a:r>
              <a:r>
                <a:rPr lang="en-US" sz="2699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U.S. Department of Housing and Urban Development (HUD).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465324" y="310385"/>
            <a:ext cx="7950933" cy="1828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PROGRAM </a:t>
            </a:r>
            <a:r>
              <a:rPr lang="en-US" sz="60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OVERVIEW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2572535" y="4411046"/>
            <a:ext cx="4323421" cy="3427930"/>
            <a:chOff x="0" y="0"/>
            <a:chExt cx="1025131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25131" cy="812800"/>
            </a:xfrm>
            <a:custGeom>
              <a:avLst/>
              <a:gdLst/>
              <a:ahLst/>
              <a:cxnLst/>
              <a:rect l="l" t="t" r="r" b="b"/>
              <a:pathLst>
                <a:path w="1025131" h="812800">
                  <a:moveTo>
                    <a:pt x="0" y="0"/>
                  </a:moveTo>
                  <a:lnTo>
                    <a:pt x="1025131" y="0"/>
                  </a:lnTo>
                  <a:lnTo>
                    <a:pt x="1025131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22A6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47625"/>
              <a:ext cx="1025131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79"/>
                </a:lnSpc>
              </a:pPr>
              <a:r>
                <a:rPr lang="en-US" sz="2699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All funding must be used to recover from disasters which were federally declared in </a:t>
              </a:r>
              <a:r>
                <a:rPr lang="en-US" sz="2699" b="1" dirty="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2024 (DR-4795 or DR-4843).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842776" y="3022937"/>
            <a:ext cx="17780178" cy="1076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500" b="1" dirty="0">
                <a:solidFill>
                  <a:srgbClr val="122A6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The New Mexico Home Recovery Program is funded through the Community Development Block Grant for Disaster Recovery (CDBG-DR).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270437" y="8602427"/>
            <a:ext cx="18017563" cy="1553074"/>
            <a:chOff x="0" y="0"/>
            <a:chExt cx="24023417" cy="2070765"/>
          </a:xfrm>
        </p:grpSpPr>
        <p:sp>
          <p:nvSpPr>
            <p:cNvPr id="18" name="Freeform 18"/>
            <p:cNvSpPr/>
            <p:nvPr/>
          </p:nvSpPr>
          <p:spPr>
            <a:xfrm>
              <a:off x="4161633" y="74442"/>
              <a:ext cx="1721813" cy="1841095"/>
            </a:xfrm>
            <a:custGeom>
              <a:avLst/>
              <a:gdLst/>
              <a:ahLst/>
              <a:cxnLst/>
              <a:rect l="l" t="t" r="r" b="b"/>
              <a:pathLst>
                <a:path w="1721813" h="1841095">
                  <a:moveTo>
                    <a:pt x="0" y="0"/>
                  </a:moveTo>
                  <a:lnTo>
                    <a:pt x="1721813" y="0"/>
                  </a:lnTo>
                  <a:lnTo>
                    <a:pt x="1721813" y="1841095"/>
                  </a:lnTo>
                  <a:lnTo>
                    <a:pt x="0" y="18410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4161633" y="74442"/>
              <a:ext cx="1721813" cy="1841095"/>
            </a:xfrm>
            <a:custGeom>
              <a:avLst/>
              <a:gdLst/>
              <a:ahLst/>
              <a:cxnLst/>
              <a:rect l="l" t="t" r="r" b="b"/>
              <a:pathLst>
                <a:path w="1721813" h="1841095">
                  <a:moveTo>
                    <a:pt x="0" y="0"/>
                  </a:moveTo>
                  <a:lnTo>
                    <a:pt x="1721813" y="0"/>
                  </a:lnTo>
                  <a:lnTo>
                    <a:pt x="1721813" y="1841095"/>
                  </a:lnTo>
                  <a:lnTo>
                    <a:pt x="0" y="18410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20" name="Group 20"/>
            <p:cNvGrpSpPr/>
            <p:nvPr/>
          </p:nvGrpSpPr>
          <p:grpSpPr>
            <a:xfrm>
              <a:off x="7170185" y="874497"/>
              <a:ext cx="16853232" cy="755164"/>
              <a:chOff x="0" y="0"/>
              <a:chExt cx="3329033" cy="149168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3329034" cy="149168"/>
              </a:xfrm>
              <a:custGeom>
                <a:avLst/>
                <a:gdLst/>
                <a:ahLst/>
                <a:cxnLst/>
                <a:rect l="l" t="t" r="r" b="b"/>
                <a:pathLst>
                  <a:path w="3329034" h="149168">
                    <a:moveTo>
                      <a:pt x="0" y="0"/>
                    </a:moveTo>
                    <a:lnTo>
                      <a:pt x="3329034" y="0"/>
                    </a:lnTo>
                    <a:lnTo>
                      <a:pt x="3329034" y="149168"/>
                    </a:lnTo>
                    <a:lnTo>
                      <a:pt x="0" y="149168"/>
                    </a:lnTo>
                    <a:close/>
                  </a:path>
                </a:pathLst>
              </a:custGeom>
              <a:solidFill>
                <a:srgbClr val="122A6B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0" y="-38100"/>
                <a:ext cx="3329033" cy="18726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8187333" y="967468"/>
              <a:ext cx="15499490" cy="5069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232"/>
                </a:lnSpc>
              </a:pPr>
              <a:r>
                <a:rPr lang="en-US" sz="2308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New Mexico Department of Homeland Security &amp; Emergency Management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2116513" y="0"/>
              <a:ext cx="1691610" cy="2018828"/>
            </a:xfrm>
            <a:custGeom>
              <a:avLst/>
              <a:gdLst/>
              <a:ahLst/>
              <a:cxnLst/>
              <a:rect l="l" t="t" r="r" b="b"/>
              <a:pathLst>
                <a:path w="1691610" h="2018828">
                  <a:moveTo>
                    <a:pt x="0" y="0"/>
                  </a:moveTo>
                  <a:lnTo>
                    <a:pt x="1691610" y="0"/>
                  </a:lnTo>
                  <a:lnTo>
                    <a:pt x="1691610" y="2018828"/>
                  </a:lnTo>
                  <a:lnTo>
                    <a:pt x="0" y="2018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0" y="0"/>
              <a:ext cx="2070765" cy="2070765"/>
            </a:xfrm>
            <a:custGeom>
              <a:avLst/>
              <a:gdLst/>
              <a:ahLst/>
              <a:cxnLst/>
              <a:rect l="l" t="t" r="r" b="b"/>
              <a:pathLst>
                <a:path w="2070765" h="2070765">
                  <a:moveTo>
                    <a:pt x="0" y="0"/>
                  </a:moveTo>
                  <a:lnTo>
                    <a:pt x="2070765" y="0"/>
                  </a:lnTo>
                  <a:lnTo>
                    <a:pt x="2070765" y="2070765"/>
                  </a:lnTo>
                  <a:lnTo>
                    <a:pt x="0" y="2070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581" b="-258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>
          <a:xfrm>
            <a:off x="2767195" y="3031545"/>
            <a:ext cx="12753609" cy="5292748"/>
          </a:xfrm>
          <a:custGeom>
            <a:avLst/>
            <a:gdLst/>
            <a:ahLst/>
            <a:cxnLst/>
            <a:rect l="l" t="t" r="r" b="b"/>
            <a:pathLst>
              <a:path w="12753609" h="5292748">
                <a:moveTo>
                  <a:pt x="0" y="0"/>
                </a:moveTo>
                <a:lnTo>
                  <a:pt x="12753608" y="0"/>
                </a:lnTo>
                <a:lnTo>
                  <a:pt x="12753608" y="5292747"/>
                </a:lnTo>
                <a:lnTo>
                  <a:pt x="0" y="52927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8"/>
          <p:cNvGrpSpPr/>
          <p:nvPr/>
        </p:nvGrpSpPr>
        <p:grpSpPr>
          <a:xfrm>
            <a:off x="270437" y="8602427"/>
            <a:ext cx="18017563" cy="1553074"/>
            <a:chOff x="0" y="0"/>
            <a:chExt cx="24023417" cy="2070765"/>
          </a:xfrm>
        </p:grpSpPr>
        <p:sp>
          <p:nvSpPr>
            <p:cNvPr id="9" name="Freeform 9"/>
            <p:cNvSpPr/>
            <p:nvPr/>
          </p:nvSpPr>
          <p:spPr>
            <a:xfrm>
              <a:off x="4161633" y="74442"/>
              <a:ext cx="1721813" cy="1841095"/>
            </a:xfrm>
            <a:custGeom>
              <a:avLst/>
              <a:gdLst/>
              <a:ahLst/>
              <a:cxnLst/>
              <a:rect l="l" t="t" r="r" b="b"/>
              <a:pathLst>
                <a:path w="1721813" h="1841095">
                  <a:moveTo>
                    <a:pt x="0" y="0"/>
                  </a:moveTo>
                  <a:lnTo>
                    <a:pt x="1721813" y="0"/>
                  </a:lnTo>
                  <a:lnTo>
                    <a:pt x="1721813" y="1841095"/>
                  </a:lnTo>
                  <a:lnTo>
                    <a:pt x="0" y="18410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4161633" y="74442"/>
              <a:ext cx="1721813" cy="1841095"/>
            </a:xfrm>
            <a:custGeom>
              <a:avLst/>
              <a:gdLst/>
              <a:ahLst/>
              <a:cxnLst/>
              <a:rect l="l" t="t" r="r" b="b"/>
              <a:pathLst>
                <a:path w="1721813" h="1841095">
                  <a:moveTo>
                    <a:pt x="0" y="0"/>
                  </a:moveTo>
                  <a:lnTo>
                    <a:pt x="1721813" y="0"/>
                  </a:lnTo>
                  <a:lnTo>
                    <a:pt x="1721813" y="1841095"/>
                  </a:lnTo>
                  <a:lnTo>
                    <a:pt x="0" y="18410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" name="Group 11"/>
            <p:cNvGrpSpPr/>
            <p:nvPr/>
          </p:nvGrpSpPr>
          <p:grpSpPr>
            <a:xfrm>
              <a:off x="7170185" y="874497"/>
              <a:ext cx="16853232" cy="755164"/>
              <a:chOff x="0" y="0"/>
              <a:chExt cx="3329033" cy="149168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3329034" cy="149168"/>
              </a:xfrm>
              <a:custGeom>
                <a:avLst/>
                <a:gdLst/>
                <a:ahLst/>
                <a:cxnLst/>
                <a:rect l="l" t="t" r="r" b="b"/>
                <a:pathLst>
                  <a:path w="3329034" h="149168">
                    <a:moveTo>
                      <a:pt x="0" y="0"/>
                    </a:moveTo>
                    <a:lnTo>
                      <a:pt x="3329034" y="0"/>
                    </a:lnTo>
                    <a:lnTo>
                      <a:pt x="3329034" y="149168"/>
                    </a:lnTo>
                    <a:lnTo>
                      <a:pt x="0" y="149168"/>
                    </a:lnTo>
                    <a:close/>
                  </a:path>
                </a:pathLst>
              </a:custGeom>
              <a:solidFill>
                <a:srgbClr val="122A6B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-38100"/>
                <a:ext cx="3329033" cy="18726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8187333" y="967468"/>
              <a:ext cx="15499490" cy="5069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232"/>
                </a:lnSpc>
              </a:pPr>
              <a:r>
                <a:rPr lang="en-US" sz="2308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New Mexico Department of Homeland Security &amp; Emergency Management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2116513" y="0"/>
              <a:ext cx="1691610" cy="2018828"/>
            </a:xfrm>
            <a:custGeom>
              <a:avLst/>
              <a:gdLst/>
              <a:ahLst/>
              <a:cxnLst/>
              <a:rect l="l" t="t" r="r" b="b"/>
              <a:pathLst>
                <a:path w="1691610" h="2018828">
                  <a:moveTo>
                    <a:pt x="0" y="0"/>
                  </a:moveTo>
                  <a:lnTo>
                    <a:pt x="1691610" y="0"/>
                  </a:lnTo>
                  <a:lnTo>
                    <a:pt x="1691610" y="2018828"/>
                  </a:lnTo>
                  <a:lnTo>
                    <a:pt x="0" y="2018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0"/>
              <a:ext cx="2070765" cy="2070765"/>
            </a:xfrm>
            <a:custGeom>
              <a:avLst/>
              <a:gdLst/>
              <a:ahLst/>
              <a:cxnLst/>
              <a:rect l="l" t="t" r="r" b="b"/>
              <a:pathLst>
                <a:path w="2070765" h="2070765">
                  <a:moveTo>
                    <a:pt x="0" y="0"/>
                  </a:moveTo>
                  <a:lnTo>
                    <a:pt x="2070765" y="0"/>
                  </a:lnTo>
                  <a:lnTo>
                    <a:pt x="2070765" y="2070765"/>
                  </a:lnTo>
                  <a:lnTo>
                    <a:pt x="0" y="2070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2581" b="-258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3">
            <a:extLst>
              <a:ext uri="{FF2B5EF4-FFF2-40B4-BE49-F238E27FC236}">
                <a16:creationId xmlns:a16="http://schemas.microsoft.com/office/drawing/2014/main" id="{C23F750E-9D79-19D3-3BC1-4953E0B3049C}"/>
              </a:ext>
            </a:extLst>
          </p:cNvPr>
          <p:cNvGrpSpPr/>
          <p:nvPr/>
        </p:nvGrpSpPr>
        <p:grpSpPr>
          <a:xfrm rot="-10800000">
            <a:off x="-4010170" y="0"/>
            <a:ext cx="15440169" cy="2720678"/>
            <a:chOff x="0" y="0"/>
            <a:chExt cx="794744" cy="151185"/>
          </a:xfrm>
        </p:grpSpPr>
        <p:sp>
          <p:nvSpPr>
            <p:cNvPr id="18" name="Freeform 4">
              <a:extLst>
                <a:ext uri="{FF2B5EF4-FFF2-40B4-BE49-F238E27FC236}">
                  <a16:creationId xmlns:a16="http://schemas.microsoft.com/office/drawing/2014/main" id="{8632E23A-9143-5B08-B912-3D9EBD555577}"/>
                </a:ext>
              </a:extLst>
            </p:cNvPr>
            <p:cNvSpPr/>
            <p:nvPr/>
          </p:nvSpPr>
          <p:spPr>
            <a:xfrm>
              <a:off x="0" y="0"/>
              <a:ext cx="794744" cy="151185"/>
            </a:xfrm>
            <a:custGeom>
              <a:avLst/>
              <a:gdLst/>
              <a:ahLst/>
              <a:cxnLst/>
              <a:rect l="l" t="t" r="r" b="b"/>
              <a:pathLst>
                <a:path w="794744" h="151185">
                  <a:moveTo>
                    <a:pt x="203200" y="0"/>
                  </a:moveTo>
                  <a:lnTo>
                    <a:pt x="591544" y="0"/>
                  </a:lnTo>
                  <a:lnTo>
                    <a:pt x="794744" y="151185"/>
                  </a:lnTo>
                  <a:lnTo>
                    <a:pt x="0" y="15118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2A6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5">
              <a:extLst>
                <a:ext uri="{FF2B5EF4-FFF2-40B4-BE49-F238E27FC236}">
                  <a16:creationId xmlns:a16="http://schemas.microsoft.com/office/drawing/2014/main" id="{652F1C91-B5E0-AFA7-9831-A7487BA0E728}"/>
                </a:ext>
              </a:extLst>
            </p:cNvPr>
            <p:cNvSpPr txBox="1"/>
            <p:nvPr/>
          </p:nvSpPr>
          <p:spPr>
            <a:xfrm>
              <a:off x="127000" y="-38100"/>
              <a:ext cx="540744" cy="1892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20" name="TextBox 12">
            <a:extLst>
              <a:ext uri="{FF2B5EF4-FFF2-40B4-BE49-F238E27FC236}">
                <a16:creationId xmlns:a16="http://schemas.microsoft.com/office/drawing/2014/main" id="{CD2AA877-5027-9041-7F65-D5C7D3CAEA1C}"/>
              </a:ext>
            </a:extLst>
          </p:cNvPr>
          <p:cNvSpPr txBox="1"/>
          <p:nvPr/>
        </p:nvSpPr>
        <p:spPr>
          <a:xfrm>
            <a:off x="465324" y="310385"/>
            <a:ext cx="7950933" cy="1828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PROGRAM </a:t>
            </a:r>
            <a:r>
              <a:rPr lang="en-US" sz="60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OVERVIEW (cont.)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270437" y="8602427"/>
            <a:ext cx="18017563" cy="1553074"/>
            <a:chOff x="0" y="0"/>
            <a:chExt cx="24023417" cy="2070765"/>
          </a:xfrm>
        </p:grpSpPr>
        <p:sp>
          <p:nvSpPr>
            <p:cNvPr id="7" name="Freeform 7"/>
            <p:cNvSpPr/>
            <p:nvPr/>
          </p:nvSpPr>
          <p:spPr>
            <a:xfrm>
              <a:off x="4161633" y="74442"/>
              <a:ext cx="1721813" cy="1841095"/>
            </a:xfrm>
            <a:custGeom>
              <a:avLst/>
              <a:gdLst/>
              <a:ahLst/>
              <a:cxnLst/>
              <a:rect l="l" t="t" r="r" b="b"/>
              <a:pathLst>
                <a:path w="1721813" h="1841095">
                  <a:moveTo>
                    <a:pt x="0" y="0"/>
                  </a:moveTo>
                  <a:lnTo>
                    <a:pt x="1721813" y="0"/>
                  </a:lnTo>
                  <a:lnTo>
                    <a:pt x="1721813" y="1841095"/>
                  </a:lnTo>
                  <a:lnTo>
                    <a:pt x="0" y="18410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8"/>
            <p:cNvSpPr/>
            <p:nvPr/>
          </p:nvSpPr>
          <p:spPr>
            <a:xfrm>
              <a:off x="4161633" y="74442"/>
              <a:ext cx="1721813" cy="1841095"/>
            </a:xfrm>
            <a:custGeom>
              <a:avLst/>
              <a:gdLst/>
              <a:ahLst/>
              <a:cxnLst/>
              <a:rect l="l" t="t" r="r" b="b"/>
              <a:pathLst>
                <a:path w="1721813" h="1841095">
                  <a:moveTo>
                    <a:pt x="0" y="0"/>
                  </a:moveTo>
                  <a:lnTo>
                    <a:pt x="1721813" y="0"/>
                  </a:lnTo>
                  <a:lnTo>
                    <a:pt x="1721813" y="1841095"/>
                  </a:lnTo>
                  <a:lnTo>
                    <a:pt x="0" y="18410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9" name="Group 9"/>
            <p:cNvGrpSpPr/>
            <p:nvPr/>
          </p:nvGrpSpPr>
          <p:grpSpPr>
            <a:xfrm>
              <a:off x="7170185" y="874497"/>
              <a:ext cx="16853232" cy="755164"/>
              <a:chOff x="0" y="0"/>
              <a:chExt cx="3329033" cy="149168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3329034" cy="149168"/>
              </a:xfrm>
              <a:custGeom>
                <a:avLst/>
                <a:gdLst/>
                <a:ahLst/>
                <a:cxnLst/>
                <a:rect l="l" t="t" r="r" b="b"/>
                <a:pathLst>
                  <a:path w="3329034" h="149168">
                    <a:moveTo>
                      <a:pt x="0" y="0"/>
                    </a:moveTo>
                    <a:lnTo>
                      <a:pt x="3329034" y="0"/>
                    </a:lnTo>
                    <a:lnTo>
                      <a:pt x="3329034" y="149168"/>
                    </a:lnTo>
                    <a:lnTo>
                      <a:pt x="0" y="149168"/>
                    </a:lnTo>
                    <a:close/>
                  </a:path>
                </a:pathLst>
              </a:custGeom>
              <a:solidFill>
                <a:srgbClr val="122A6B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38100"/>
                <a:ext cx="3329033" cy="18726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8187333" y="967468"/>
              <a:ext cx="15499490" cy="5069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232"/>
                </a:lnSpc>
              </a:pPr>
              <a:r>
                <a:rPr lang="en-US" sz="2308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New Mexico Department of Homeland Security &amp; Emergency Management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2116513" y="0"/>
              <a:ext cx="1691610" cy="2018828"/>
            </a:xfrm>
            <a:custGeom>
              <a:avLst/>
              <a:gdLst/>
              <a:ahLst/>
              <a:cxnLst/>
              <a:rect l="l" t="t" r="r" b="b"/>
              <a:pathLst>
                <a:path w="1691610" h="2018828">
                  <a:moveTo>
                    <a:pt x="0" y="0"/>
                  </a:moveTo>
                  <a:lnTo>
                    <a:pt x="1691610" y="0"/>
                  </a:lnTo>
                  <a:lnTo>
                    <a:pt x="1691610" y="2018828"/>
                  </a:lnTo>
                  <a:lnTo>
                    <a:pt x="0" y="2018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0" y="0"/>
              <a:ext cx="2070765" cy="2070765"/>
            </a:xfrm>
            <a:custGeom>
              <a:avLst/>
              <a:gdLst/>
              <a:ahLst/>
              <a:cxnLst/>
              <a:rect l="l" t="t" r="r" b="b"/>
              <a:pathLst>
                <a:path w="2070765" h="2070765">
                  <a:moveTo>
                    <a:pt x="0" y="0"/>
                  </a:moveTo>
                  <a:lnTo>
                    <a:pt x="2070765" y="0"/>
                  </a:lnTo>
                  <a:lnTo>
                    <a:pt x="2070765" y="2070765"/>
                  </a:lnTo>
                  <a:lnTo>
                    <a:pt x="0" y="2070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581" b="-258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611940" y="3365843"/>
            <a:ext cx="15049722" cy="10763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500" b="1" dirty="0">
                <a:solidFill>
                  <a:srgbClr val="122A6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Access New Mexico Home Recovery Program information on DHSEM’s CDBG-DR website at www.dhsem.nm.gov/cdbg-dr2025</a:t>
            </a: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20788" y="4442168"/>
            <a:ext cx="4665096" cy="4665096"/>
          </a:xfrm>
          <a:prstGeom prst="rect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1611941" y="4858336"/>
            <a:ext cx="10046660" cy="26930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55720" lvl="1" indent="-377860" algn="l">
              <a:lnSpc>
                <a:spcPts val="4200"/>
              </a:lnSpc>
              <a:buFont typeface="Arial"/>
              <a:buChar char="•"/>
            </a:pPr>
            <a:r>
              <a:rPr lang="en-US" sz="3500" dirty="0">
                <a:solidFill>
                  <a:srgbClr val="122A6B"/>
                </a:solidFill>
                <a:latin typeface="Montserrat"/>
                <a:ea typeface="Montserrat"/>
                <a:cs typeface="Montserrat"/>
                <a:sym typeface="Montserrat"/>
              </a:rPr>
              <a:t>New Mexico Home Recovery Program Application</a:t>
            </a:r>
          </a:p>
          <a:p>
            <a:pPr marL="755720" lvl="1" indent="-377860" algn="l">
              <a:lnSpc>
                <a:spcPts val="4200"/>
              </a:lnSpc>
              <a:buFont typeface="Arial"/>
              <a:buChar char="•"/>
            </a:pPr>
            <a:r>
              <a:rPr lang="en-US" sz="3500" dirty="0">
                <a:solidFill>
                  <a:srgbClr val="122A6B"/>
                </a:solidFill>
                <a:latin typeface="Montserrat"/>
                <a:ea typeface="Montserrat"/>
                <a:cs typeface="Montserrat"/>
                <a:sym typeface="Montserrat"/>
              </a:rPr>
              <a:t>Disaster Case Management Information</a:t>
            </a:r>
          </a:p>
          <a:p>
            <a:pPr marL="755720" lvl="1" indent="-377860" algn="l">
              <a:lnSpc>
                <a:spcPts val="4200"/>
              </a:lnSpc>
              <a:buFont typeface="Arial"/>
              <a:buChar char="•"/>
            </a:pPr>
            <a:r>
              <a:rPr lang="en-US" sz="3500" dirty="0">
                <a:solidFill>
                  <a:srgbClr val="122A6B"/>
                </a:solidFill>
                <a:latin typeface="Montserrat"/>
                <a:ea typeface="Montserrat"/>
                <a:cs typeface="Montserrat"/>
                <a:sym typeface="Montserrat"/>
              </a:rPr>
              <a:t>Program Guide and Policies</a:t>
            </a:r>
          </a:p>
          <a:p>
            <a:pPr marL="755720" lvl="1" indent="-377860" algn="l">
              <a:lnSpc>
                <a:spcPts val="4200"/>
              </a:lnSpc>
              <a:buFont typeface="Arial"/>
              <a:buChar char="•"/>
            </a:pPr>
            <a:r>
              <a:rPr lang="en-US" sz="3500" dirty="0">
                <a:solidFill>
                  <a:srgbClr val="122A6B"/>
                </a:solidFill>
                <a:latin typeface="Montserrat"/>
                <a:ea typeface="Montserrat"/>
                <a:cs typeface="Montserrat"/>
                <a:sym typeface="Montserrat"/>
              </a:rPr>
              <a:t>Updates and Information</a:t>
            </a:r>
          </a:p>
        </p:txBody>
      </p:sp>
      <p:grpSp>
        <p:nvGrpSpPr>
          <p:cNvPr id="19" name="Group 3">
            <a:extLst>
              <a:ext uri="{FF2B5EF4-FFF2-40B4-BE49-F238E27FC236}">
                <a16:creationId xmlns:a16="http://schemas.microsoft.com/office/drawing/2014/main" id="{F66D8C57-522B-0307-166E-1C4324BD2741}"/>
              </a:ext>
            </a:extLst>
          </p:cNvPr>
          <p:cNvGrpSpPr/>
          <p:nvPr/>
        </p:nvGrpSpPr>
        <p:grpSpPr>
          <a:xfrm rot="-10800000">
            <a:off x="-4010168" y="0"/>
            <a:ext cx="14301987" cy="2720678"/>
            <a:chOff x="0" y="0"/>
            <a:chExt cx="794744" cy="151185"/>
          </a:xfrm>
        </p:grpSpPr>
        <p:sp>
          <p:nvSpPr>
            <p:cNvPr id="20" name="Freeform 4">
              <a:extLst>
                <a:ext uri="{FF2B5EF4-FFF2-40B4-BE49-F238E27FC236}">
                  <a16:creationId xmlns:a16="http://schemas.microsoft.com/office/drawing/2014/main" id="{E228757F-6049-BB31-02FC-E59B9D56B2CA}"/>
                </a:ext>
              </a:extLst>
            </p:cNvPr>
            <p:cNvSpPr/>
            <p:nvPr/>
          </p:nvSpPr>
          <p:spPr>
            <a:xfrm>
              <a:off x="0" y="0"/>
              <a:ext cx="794744" cy="151185"/>
            </a:xfrm>
            <a:custGeom>
              <a:avLst/>
              <a:gdLst/>
              <a:ahLst/>
              <a:cxnLst/>
              <a:rect l="l" t="t" r="r" b="b"/>
              <a:pathLst>
                <a:path w="794744" h="151185">
                  <a:moveTo>
                    <a:pt x="203200" y="0"/>
                  </a:moveTo>
                  <a:lnTo>
                    <a:pt x="591544" y="0"/>
                  </a:lnTo>
                  <a:lnTo>
                    <a:pt x="794744" y="151185"/>
                  </a:lnTo>
                  <a:lnTo>
                    <a:pt x="0" y="15118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2A6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5">
              <a:extLst>
                <a:ext uri="{FF2B5EF4-FFF2-40B4-BE49-F238E27FC236}">
                  <a16:creationId xmlns:a16="http://schemas.microsoft.com/office/drawing/2014/main" id="{6CD31F26-731A-2510-C440-05BC4D1E5CD7}"/>
                </a:ext>
              </a:extLst>
            </p:cNvPr>
            <p:cNvSpPr txBox="1"/>
            <p:nvPr/>
          </p:nvSpPr>
          <p:spPr>
            <a:xfrm>
              <a:off x="127000" y="-38100"/>
              <a:ext cx="540744" cy="1892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22" name="TextBox 12">
            <a:extLst>
              <a:ext uri="{FF2B5EF4-FFF2-40B4-BE49-F238E27FC236}">
                <a16:creationId xmlns:a16="http://schemas.microsoft.com/office/drawing/2014/main" id="{20A9C69D-787C-084A-33A8-835E5D36E344}"/>
              </a:ext>
            </a:extLst>
          </p:cNvPr>
          <p:cNvSpPr txBox="1"/>
          <p:nvPr/>
        </p:nvSpPr>
        <p:spPr>
          <a:xfrm>
            <a:off x="465324" y="310385"/>
            <a:ext cx="7950933" cy="1846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ONLINE </a:t>
            </a:r>
            <a:r>
              <a:rPr lang="en-US" sz="60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RESOURCES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5918127"/>
              </p:ext>
            </p:extLst>
          </p:nvPr>
        </p:nvGraphicFramePr>
        <p:xfrm>
          <a:off x="838200" y="3406314"/>
          <a:ext cx="16234586" cy="4283657"/>
        </p:xfrm>
        <a:graphic>
          <a:graphicData uri="http://schemas.openxmlformats.org/drawingml/2006/table">
            <a:tbl>
              <a:tblPr/>
              <a:tblGrid>
                <a:gridCol w="63561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143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641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2480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r>
                        <a:rPr lang="en-US" sz="44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Helios Bold"/>
                          <a:cs typeface="Helios Bold"/>
                          <a:sym typeface="Helios Bold"/>
                        </a:rPr>
                        <a:t>Intent to Apply</a:t>
                      </a:r>
                      <a:endParaRPr lang="en-US" sz="3200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 marL="162276" marR="162276" marT="162276" marB="162276" anchor="ctr">
                    <a:lnL w="3245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45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45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45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r>
                        <a:rPr lang="en-US" sz="44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Helios Bold"/>
                          <a:cs typeface="Helios Bold"/>
                          <a:sym typeface="Helios Bold"/>
                        </a:rPr>
                        <a:t>Applications Submitted</a:t>
                      </a:r>
                      <a:endParaRPr lang="en-US" sz="3200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 marL="162276" marR="162276" marT="162276" marB="162276" anchor="ctr">
                    <a:lnL w="3245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45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45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45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r>
                        <a:rPr lang="en-US" sz="4400" b="1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Helios Bold"/>
                          <a:cs typeface="Helios Bold"/>
                          <a:sym typeface="Helios Bold"/>
                        </a:rPr>
                        <a:t>Completed Applications</a:t>
                      </a:r>
                      <a:endParaRPr lang="en-US" sz="3200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 marL="162276" marR="162276" marT="162276" marB="162276" anchor="ctr">
                    <a:lnL w="3245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45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45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45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5885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en-US" sz="8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Helios"/>
                          <a:cs typeface="Helios"/>
                          <a:sym typeface="Helios"/>
                        </a:rPr>
                        <a:t>263</a:t>
                      </a:r>
                      <a:endParaRPr lang="en-US" sz="6000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 marL="162276" marR="162276" marT="162276" marB="162276" anchor="ctr">
                    <a:lnL w="3245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45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45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45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en-US" sz="8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Helios"/>
                          <a:cs typeface="Helios"/>
                          <a:sym typeface="Helios"/>
                        </a:rPr>
                        <a:t>35</a:t>
                      </a:r>
                      <a:endParaRPr lang="en-US" sz="6000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 marL="162276" marR="162276" marT="162276" marB="162276" anchor="ctr">
                    <a:lnL w="3245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45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45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45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en-US" sz="80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Helios"/>
                          <a:cs typeface="Helios"/>
                          <a:sym typeface="Helios"/>
                        </a:rPr>
                        <a:t>23</a:t>
                      </a:r>
                      <a:endParaRPr lang="en-US" sz="6000" dirty="0">
                        <a:solidFill>
                          <a:schemeClr val="tx1"/>
                        </a:solidFill>
                        <a:latin typeface="Montserrat" panose="00000500000000000000" pitchFamily="2" charset="0"/>
                      </a:endParaRPr>
                    </a:p>
                  </a:txBody>
                  <a:tcPr marL="162276" marR="162276" marT="162276" marB="162276" anchor="ctr">
                    <a:lnL w="3245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45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45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45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TextBox 8"/>
          <p:cNvSpPr txBox="1"/>
          <p:nvPr/>
        </p:nvSpPr>
        <p:spPr>
          <a:xfrm>
            <a:off x="14139086" y="7806394"/>
            <a:ext cx="2933700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418"/>
              </a:lnSpc>
              <a:spcBef>
                <a:spcPct val="0"/>
              </a:spcBef>
            </a:pPr>
            <a:r>
              <a:rPr lang="en-US" sz="1182" b="1" i="1" dirty="0">
                <a:solidFill>
                  <a:srgbClr val="000000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Data as of: September 11, 2026, 8:00 AM</a:t>
            </a:r>
          </a:p>
          <a:p>
            <a:pPr algn="l">
              <a:lnSpc>
                <a:spcPts val="1418"/>
              </a:lnSpc>
              <a:spcBef>
                <a:spcPct val="0"/>
              </a:spcBef>
            </a:pPr>
            <a:endParaRPr lang="en-US" sz="1182" b="1" i="1" dirty="0">
              <a:solidFill>
                <a:srgbClr val="000000"/>
              </a:solidFill>
              <a:latin typeface="Arial Bold Italics"/>
              <a:ea typeface="Arial Bold Italics"/>
              <a:cs typeface="Arial Bold Italics"/>
              <a:sym typeface="Arial Bold Italics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270437" y="8602427"/>
            <a:ext cx="18017563" cy="1553074"/>
            <a:chOff x="0" y="0"/>
            <a:chExt cx="24023417" cy="2070765"/>
          </a:xfrm>
        </p:grpSpPr>
        <p:sp>
          <p:nvSpPr>
            <p:cNvPr id="14" name="Freeform 14"/>
            <p:cNvSpPr/>
            <p:nvPr/>
          </p:nvSpPr>
          <p:spPr>
            <a:xfrm>
              <a:off x="4161633" y="74442"/>
              <a:ext cx="1721813" cy="1841095"/>
            </a:xfrm>
            <a:custGeom>
              <a:avLst/>
              <a:gdLst/>
              <a:ahLst/>
              <a:cxnLst/>
              <a:rect l="l" t="t" r="r" b="b"/>
              <a:pathLst>
                <a:path w="1721813" h="1841095">
                  <a:moveTo>
                    <a:pt x="0" y="0"/>
                  </a:moveTo>
                  <a:lnTo>
                    <a:pt x="1721813" y="0"/>
                  </a:lnTo>
                  <a:lnTo>
                    <a:pt x="1721813" y="1841095"/>
                  </a:lnTo>
                  <a:lnTo>
                    <a:pt x="0" y="18410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4161633" y="74442"/>
              <a:ext cx="1721813" cy="1841095"/>
            </a:xfrm>
            <a:custGeom>
              <a:avLst/>
              <a:gdLst/>
              <a:ahLst/>
              <a:cxnLst/>
              <a:rect l="l" t="t" r="r" b="b"/>
              <a:pathLst>
                <a:path w="1721813" h="1841095">
                  <a:moveTo>
                    <a:pt x="0" y="0"/>
                  </a:moveTo>
                  <a:lnTo>
                    <a:pt x="1721813" y="0"/>
                  </a:lnTo>
                  <a:lnTo>
                    <a:pt x="1721813" y="1841095"/>
                  </a:lnTo>
                  <a:lnTo>
                    <a:pt x="0" y="18410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7170185" y="874497"/>
              <a:ext cx="16853232" cy="755164"/>
              <a:chOff x="0" y="0"/>
              <a:chExt cx="3329033" cy="149168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3329034" cy="149168"/>
              </a:xfrm>
              <a:custGeom>
                <a:avLst/>
                <a:gdLst/>
                <a:ahLst/>
                <a:cxnLst/>
                <a:rect l="l" t="t" r="r" b="b"/>
                <a:pathLst>
                  <a:path w="3329034" h="149168">
                    <a:moveTo>
                      <a:pt x="0" y="0"/>
                    </a:moveTo>
                    <a:lnTo>
                      <a:pt x="3329034" y="0"/>
                    </a:lnTo>
                    <a:lnTo>
                      <a:pt x="3329034" y="149168"/>
                    </a:lnTo>
                    <a:lnTo>
                      <a:pt x="0" y="149168"/>
                    </a:lnTo>
                    <a:close/>
                  </a:path>
                </a:pathLst>
              </a:custGeom>
              <a:solidFill>
                <a:srgbClr val="122A6B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38100"/>
                <a:ext cx="3329033" cy="18726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8187333" y="967468"/>
              <a:ext cx="15499490" cy="5069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232"/>
                </a:lnSpc>
              </a:pPr>
              <a:r>
                <a:rPr lang="en-US" sz="2308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New Mexico Department of Homeland Security &amp; Emergency Management</a:t>
              </a:r>
            </a:p>
          </p:txBody>
        </p:sp>
        <p:sp>
          <p:nvSpPr>
            <p:cNvPr id="20" name="Freeform 20"/>
            <p:cNvSpPr/>
            <p:nvPr/>
          </p:nvSpPr>
          <p:spPr>
            <a:xfrm>
              <a:off x="2116513" y="0"/>
              <a:ext cx="1691610" cy="2018828"/>
            </a:xfrm>
            <a:custGeom>
              <a:avLst/>
              <a:gdLst/>
              <a:ahLst/>
              <a:cxnLst/>
              <a:rect l="l" t="t" r="r" b="b"/>
              <a:pathLst>
                <a:path w="1691610" h="2018828">
                  <a:moveTo>
                    <a:pt x="0" y="0"/>
                  </a:moveTo>
                  <a:lnTo>
                    <a:pt x="1691610" y="0"/>
                  </a:lnTo>
                  <a:lnTo>
                    <a:pt x="1691610" y="2018828"/>
                  </a:lnTo>
                  <a:lnTo>
                    <a:pt x="0" y="2018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0" y="0"/>
              <a:ext cx="2070765" cy="2070765"/>
            </a:xfrm>
            <a:custGeom>
              <a:avLst/>
              <a:gdLst/>
              <a:ahLst/>
              <a:cxnLst/>
              <a:rect l="l" t="t" r="r" b="b"/>
              <a:pathLst>
                <a:path w="2070765" h="2070765">
                  <a:moveTo>
                    <a:pt x="0" y="0"/>
                  </a:moveTo>
                  <a:lnTo>
                    <a:pt x="2070765" y="0"/>
                  </a:lnTo>
                  <a:lnTo>
                    <a:pt x="2070765" y="2070765"/>
                  </a:lnTo>
                  <a:lnTo>
                    <a:pt x="0" y="2070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581" b="-258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3">
            <a:extLst>
              <a:ext uri="{FF2B5EF4-FFF2-40B4-BE49-F238E27FC236}">
                <a16:creationId xmlns:a16="http://schemas.microsoft.com/office/drawing/2014/main" id="{BDD6DB9C-F5A1-5156-4B79-C4894EA6D3DE}"/>
              </a:ext>
            </a:extLst>
          </p:cNvPr>
          <p:cNvGrpSpPr/>
          <p:nvPr/>
        </p:nvGrpSpPr>
        <p:grpSpPr>
          <a:xfrm rot="-10800000">
            <a:off x="-4010168" y="0"/>
            <a:ext cx="14301987" cy="2720678"/>
            <a:chOff x="0" y="0"/>
            <a:chExt cx="794744" cy="151185"/>
          </a:xfrm>
        </p:grpSpPr>
        <p:sp>
          <p:nvSpPr>
            <p:cNvPr id="23" name="Freeform 4">
              <a:extLst>
                <a:ext uri="{FF2B5EF4-FFF2-40B4-BE49-F238E27FC236}">
                  <a16:creationId xmlns:a16="http://schemas.microsoft.com/office/drawing/2014/main" id="{0527A2DF-A6E5-1CF0-3540-781C2EA548BD}"/>
                </a:ext>
              </a:extLst>
            </p:cNvPr>
            <p:cNvSpPr/>
            <p:nvPr/>
          </p:nvSpPr>
          <p:spPr>
            <a:xfrm>
              <a:off x="0" y="0"/>
              <a:ext cx="794744" cy="151185"/>
            </a:xfrm>
            <a:custGeom>
              <a:avLst/>
              <a:gdLst/>
              <a:ahLst/>
              <a:cxnLst/>
              <a:rect l="l" t="t" r="r" b="b"/>
              <a:pathLst>
                <a:path w="794744" h="151185">
                  <a:moveTo>
                    <a:pt x="203200" y="0"/>
                  </a:moveTo>
                  <a:lnTo>
                    <a:pt x="591544" y="0"/>
                  </a:lnTo>
                  <a:lnTo>
                    <a:pt x="794744" y="151185"/>
                  </a:lnTo>
                  <a:lnTo>
                    <a:pt x="0" y="15118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2A6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5">
              <a:extLst>
                <a:ext uri="{FF2B5EF4-FFF2-40B4-BE49-F238E27FC236}">
                  <a16:creationId xmlns:a16="http://schemas.microsoft.com/office/drawing/2014/main" id="{959540B6-3DF7-7341-9C80-F7D6BDEAEF96}"/>
                </a:ext>
              </a:extLst>
            </p:cNvPr>
            <p:cNvSpPr txBox="1"/>
            <p:nvPr/>
          </p:nvSpPr>
          <p:spPr>
            <a:xfrm>
              <a:off x="127000" y="-38100"/>
              <a:ext cx="540744" cy="1892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25" name="TextBox 12">
            <a:extLst>
              <a:ext uri="{FF2B5EF4-FFF2-40B4-BE49-F238E27FC236}">
                <a16:creationId xmlns:a16="http://schemas.microsoft.com/office/drawing/2014/main" id="{0ADFE84F-76ED-CC11-2786-6B1173F25F67}"/>
              </a:ext>
            </a:extLst>
          </p:cNvPr>
          <p:cNvSpPr txBox="1"/>
          <p:nvPr/>
        </p:nvSpPr>
        <p:spPr>
          <a:xfrm>
            <a:off x="465324" y="310385"/>
            <a:ext cx="7950933" cy="1846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APPLICATIONS </a:t>
            </a:r>
            <a:r>
              <a:rPr lang="en-US" sz="60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RECEIVED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-4109936" y="0"/>
            <a:ext cx="14253616" cy="2694701"/>
            <a:chOff x="0" y="0"/>
            <a:chExt cx="792056" cy="14974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92056" cy="149741"/>
            </a:xfrm>
            <a:custGeom>
              <a:avLst/>
              <a:gdLst/>
              <a:ahLst/>
              <a:cxnLst/>
              <a:rect l="l" t="t" r="r" b="b"/>
              <a:pathLst>
                <a:path w="792056" h="149741">
                  <a:moveTo>
                    <a:pt x="203200" y="0"/>
                  </a:moveTo>
                  <a:lnTo>
                    <a:pt x="588856" y="0"/>
                  </a:lnTo>
                  <a:lnTo>
                    <a:pt x="792056" y="149741"/>
                  </a:lnTo>
                  <a:lnTo>
                    <a:pt x="0" y="149741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2A6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27000" y="-38100"/>
              <a:ext cx="538056" cy="1878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70437" y="8602427"/>
            <a:ext cx="18017563" cy="1553074"/>
            <a:chOff x="0" y="0"/>
            <a:chExt cx="24023417" cy="2070765"/>
          </a:xfrm>
        </p:grpSpPr>
        <p:sp>
          <p:nvSpPr>
            <p:cNvPr id="6" name="Freeform 6"/>
            <p:cNvSpPr/>
            <p:nvPr/>
          </p:nvSpPr>
          <p:spPr>
            <a:xfrm>
              <a:off x="4161633" y="74442"/>
              <a:ext cx="1721813" cy="1841095"/>
            </a:xfrm>
            <a:custGeom>
              <a:avLst/>
              <a:gdLst/>
              <a:ahLst/>
              <a:cxnLst/>
              <a:rect l="l" t="t" r="r" b="b"/>
              <a:pathLst>
                <a:path w="1721813" h="1841095">
                  <a:moveTo>
                    <a:pt x="0" y="0"/>
                  </a:moveTo>
                  <a:lnTo>
                    <a:pt x="1721813" y="0"/>
                  </a:lnTo>
                  <a:lnTo>
                    <a:pt x="1721813" y="1841095"/>
                  </a:lnTo>
                  <a:lnTo>
                    <a:pt x="0" y="18410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/>
            <p:cNvSpPr/>
            <p:nvPr/>
          </p:nvSpPr>
          <p:spPr>
            <a:xfrm>
              <a:off x="4161633" y="74442"/>
              <a:ext cx="1721813" cy="1841095"/>
            </a:xfrm>
            <a:custGeom>
              <a:avLst/>
              <a:gdLst/>
              <a:ahLst/>
              <a:cxnLst/>
              <a:rect l="l" t="t" r="r" b="b"/>
              <a:pathLst>
                <a:path w="1721813" h="1841095">
                  <a:moveTo>
                    <a:pt x="0" y="0"/>
                  </a:moveTo>
                  <a:lnTo>
                    <a:pt x="1721813" y="0"/>
                  </a:lnTo>
                  <a:lnTo>
                    <a:pt x="1721813" y="1841095"/>
                  </a:lnTo>
                  <a:lnTo>
                    <a:pt x="0" y="18410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8" name="Group 8"/>
            <p:cNvGrpSpPr/>
            <p:nvPr/>
          </p:nvGrpSpPr>
          <p:grpSpPr>
            <a:xfrm>
              <a:off x="7170185" y="874497"/>
              <a:ext cx="16853232" cy="755164"/>
              <a:chOff x="0" y="0"/>
              <a:chExt cx="3329033" cy="149168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3329034" cy="149168"/>
              </a:xfrm>
              <a:custGeom>
                <a:avLst/>
                <a:gdLst/>
                <a:ahLst/>
                <a:cxnLst/>
                <a:rect l="l" t="t" r="r" b="b"/>
                <a:pathLst>
                  <a:path w="3329034" h="149168">
                    <a:moveTo>
                      <a:pt x="0" y="0"/>
                    </a:moveTo>
                    <a:lnTo>
                      <a:pt x="3329034" y="0"/>
                    </a:lnTo>
                    <a:lnTo>
                      <a:pt x="3329034" y="149168"/>
                    </a:lnTo>
                    <a:lnTo>
                      <a:pt x="0" y="149168"/>
                    </a:lnTo>
                    <a:close/>
                  </a:path>
                </a:pathLst>
              </a:custGeom>
              <a:solidFill>
                <a:srgbClr val="122A6B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38100"/>
                <a:ext cx="3329033" cy="18726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>
              <a:off x="8187333" y="967468"/>
              <a:ext cx="15499490" cy="5069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232"/>
                </a:lnSpc>
              </a:pPr>
              <a:r>
                <a:rPr lang="en-US" sz="2308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New Mexico Department of Homeland Security &amp; Emergency Management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2116513" y="0"/>
              <a:ext cx="1691610" cy="2018828"/>
            </a:xfrm>
            <a:custGeom>
              <a:avLst/>
              <a:gdLst/>
              <a:ahLst/>
              <a:cxnLst/>
              <a:rect l="l" t="t" r="r" b="b"/>
              <a:pathLst>
                <a:path w="1691610" h="2018828">
                  <a:moveTo>
                    <a:pt x="0" y="0"/>
                  </a:moveTo>
                  <a:lnTo>
                    <a:pt x="1691610" y="0"/>
                  </a:lnTo>
                  <a:lnTo>
                    <a:pt x="1691610" y="2018828"/>
                  </a:lnTo>
                  <a:lnTo>
                    <a:pt x="0" y="2018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0" y="0"/>
              <a:ext cx="2070765" cy="2070765"/>
            </a:xfrm>
            <a:custGeom>
              <a:avLst/>
              <a:gdLst/>
              <a:ahLst/>
              <a:cxnLst/>
              <a:rect l="l" t="t" r="r" b="b"/>
              <a:pathLst>
                <a:path w="2070765" h="2070765">
                  <a:moveTo>
                    <a:pt x="0" y="0"/>
                  </a:moveTo>
                  <a:lnTo>
                    <a:pt x="2070765" y="0"/>
                  </a:lnTo>
                  <a:lnTo>
                    <a:pt x="2070765" y="2070765"/>
                  </a:lnTo>
                  <a:lnTo>
                    <a:pt x="0" y="2070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581" b="-258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15865" y="-493252"/>
            <a:ext cx="5201146" cy="5201146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297505" y="475316"/>
            <a:ext cx="7560719" cy="17440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40"/>
              </a:lnSpc>
            </a:pPr>
            <a:r>
              <a:rPr lang="en-US" sz="60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HOW TO </a:t>
            </a:r>
          </a:p>
          <a:p>
            <a:pPr algn="l">
              <a:lnSpc>
                <a:spcPts val="6840"/>
              </a:lnSpc>
            </a:pPr>
            <a:r>
              <a:rPr lang="en-US" sz="6000" dirty="0">
                <a:solidFill>
                  <a:srgbClr val="FFFFFF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APPLY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97790" y="3246500"/>
            <a:ext cx="16831511" cy="29227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lang="en-US" sz="4500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DHSEM is now accepting applications!</a:t>
            </a:r>
          </a:p>
          <a:p>
            <a:pPr algn="l">
              <a:lnSpc>
                <a:spcPts val="5400"/>
              </a:lnSpc>
            </a:pPr>
            <a:endParaRPr lang="en-US" sz="4500" b="1" dirty="0">
              <a:solidFill>
                <a:srgbClr val="00000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3600"/>
              </a:lnSpc>
              <a:spcBef>
                <a:spcPct val="0"/>
              </a:spcBef>
            </a:pPr>
            <a:r>
              <a:rPr lang="en-US" sz="3200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Online at </a:t>
            </a:r>
            <a:r>
              <a:rPr lang="en-US" sz="3200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  <a:hlinkClick r:id="rId6"/>
              </a:rPr>
              <a:t>www.dhsem.nm.gov/cdbg-dr2025</a:t>
            </a:r>
            <a:r>
              <a:rPr lang="en-US" sz="3200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, through Disaster Case Management, 505-670-4662 or DHSEM-DCM@dhsem.nm.gov</a:t>
            </a:r>
          </a:p>
          <a:p>
            <a:pPr algn="l">
              <a:lnSpc>
                <a:spcPts val="5400"/>
              </a:lnSpc>
              <a:spcBef>
                <a:spcPct val="0"/>
              </a:spcBef>
            </a:pPr>
            <a:endParaRPr lang="en-US" sz="3000" b="1" dirty="0">
              <a:solidFill>
                <a:srgbClr val="00000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197790" y="6058704"/>
            <a:ext cx="15209901" cy="15762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Applications will not be processed until </a:t>
            </a:r>
            <a:r>
              <a:rPr lang="en-US" sz="3000" u="sng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all documentation is received</a:t>
            </a:r>
            <a:r>
              <a:rPr lang="en-US" sz="30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</a:p>
          <a:p>
            <a:pPr algn="l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The initial application period is currently expected to close in December 2026.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-4109936" y="0"/>
            <a:ext cx="14253616" cy="2694701"/>
            <a:chOff x="0" y="0"/>
            <a:chExt cx="792056" cy="14974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92056" cy="149741"/>
            </a:xfrm>
            <a:custGeom>
              <a:avLst/>
              <a:gdLst/>
              <a:ahLst/>
              <a:cxnLst/>
              <a:rect l="l" t="t" r="r" b="b"/>
              <a:pathLst>
                <a:path w="792056" h="149741">
                  <a:moveTo>
                    <a:pt x="203200" y="0"/>
                  </a:moveTo>
                  <a:lnTo>
                    <a:pt x="588856" y="0"/>
                  </a:lnTo>
                  <a:lnTo>
                    <a:pt x="792056" y="149741"/>
                  </a:lnTo>
                  <a:lnTo>
                    <a:pt x="0" y="149741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2A6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27000" y="-38100"/>
              <a:ext cx="538056" cy="1878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58699" y="478884"/>
            <a:ext cx="7560719" cy="1733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40"/>
              </a:lnSpc>
            </a:pPr>
            <a:r>
              <a:rPr lang="en-US" sz="60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DISASTER CASE </a:t>
            </a:r>
            <a:r>
              <a:rPr lang="en-US" sz="6000" dirty="0">
                <a:solidFill>
                  <a:srgbClr val="FFFFFF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MANAGEMENT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62000" y="3118538"/>
            <a:ext cx="16345916" cy="415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0"/>
              </a:lnSpc>
            </a:pPr>
            <a:r>
              <a:rPr lang="en-US" sz="2800" b="1" dirty="0">
                <a:solidFill>
                  <a:srgbClr val="122A6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Disaster Case Managers can help you complete an application and collect documents. 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762000" y="3922367"/>
            <a:ext cx="16909747" cy="3746541"/>
            <a:chOff x="0" y="0"/>
            <a:chExt cx="1403245" cy="120773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403245" cy="1207735"/>
            </a:xfrm>
            <a:custGeom>
              <a:avLst/>
              <a:gdLst/>
              <a:ahLst/>
              <a:cxnLst/>
              <a:rect l="l" t="t" r="r" b="b"/>
              <a:pathLst>
                <a:path w="1403245" h="1207735">
                  <a:moveTo>
                    <a:pt x="0" y="0"/>
                  </a:moveTo>
                  <a:lnTo>
                    <a:pt x="1403245" y="0"/>
                  </a:lnTo>
                  <a:lnTo>
                    <a:pt x="1403245" y="1207735"/>
                  </a:lnTo>
                  <a:lnTo>
                    <a:pt x="0" y="1207735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1403245" cy="12458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r>
                <a:rPr lang="en-US" sz="3600" b="1" dirty="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Schedule a site visit with a case manager.</a:t>
              </a:r>
            </a:p>
            <a:p>
              <a:pPr algn="ctr">
                <a:lnSpc>
                  <a:spcPts val="3359"/>
                </a:lnSpc>
              </a:pPr>
              <a:endParaRPr lang="en-US" sz="3600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endParaRPr>
            </a:p>
            <a:p>
              <a:pPr algn="ctr">
                <a:lnSpc>
                  <a:spcPts val="3359"/>
                </a:lnSpc>
              </a:pPr>
              <a:r>
                <a:rPr lang="en-US" sz="3600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Phone: 505-670-4662</a:t>
              </a:r>
            </a:p>
            <a:p>
              <a:pPr algn="ctr">
                <a:lnSpc>
                  <a:spcPts val="3359"/>
                </a:lnSpc>
              </a:pPr>
              <a:endParaRPr lang="en-US" sz="3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algn="ctr">
                <a:lnSpc>
                  <a:spcPts val="3359"/>
                </a:lnSpc>
              </a:pPr>
              <a:r>
                <a:rPr lang="en-US" sz="3600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Email: DHSEM-DCM@dhsem.nm.gov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270437" y="8602427"/>
            <a:ext cx="18017563" cy="1553074"/>
            <a:chOff x="0" y="0"/>
            <a:chExt cx="24023417" cy="2070765"/>
          </a:xfrm>
        </p:grpSpPr>
        <p:sp>
          <p:nvSpPr>
            <p:cNvPr id="17" name="Freeform 17"/>
            <p:cNvSpPr/>
            <p:nvPr/>
          </p:nvSpPr>
          <p:spPr>
            <a:xfrm>
              <a:off x="4161633" y="74442"/>
              <a:ext cx="1721813" cy="1841095"/>
            </a:xfrm>
            <a:custGeom>
              <a:avLst/>
              <a:gdLst/>
              <a:ahLst/>
              <a:cxnLst/>
              <a:rect l="l" t="t" r="r" b="b"/>
              <a:pathLst>
                <a:path w="1721813" h="1841095">
                  <a:moveTo>
                    <a:pt x="0" y="0"/>
                  </a:moveTo>
                  <a:lnTo>
                    <a:pt x="1721813" y="0"/>
                  </a:lnTo>
                  <a:lnTo>
                    <a:pt x="1721813" y="1841095"/>
                  </a:lnTo>
                  <a:lnTo>
                    <a:pt x="0" y="18410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4161633" y="74442"/>
              <a:ext cx="1721813" cy="1841095"/>
            </a:xfrm>
            <a:custGeom>
              <a:avLst/>
              <a:gdLst/>
              <a:ahLst/>
              <a:cxnLst/>
              <a:rect l="l" t="t" r="r" b="b"/>
              <a:pathLst>
                <a:path w="1721813" h="1841095">
                  <a:moveTo>
                    <a:pt x="0" y="0"/>
                  </a:moveTo>
                  <a:lnTo>
                    <a:pt x="1721813" y="0"/>
                  </a:lnTo>
                  <a:lnTo>
                    <a:pt x="1721813" y="1841095"/>
                  </a:lnTo>
                  <a:lnTo>
                    <a:pt x="0" y="18410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19" name="Group 19"/>
            <p:cNvGrpSpPr/>
            <p:nvPr/>
          </p:nvGrpSpPr>
          <p:grpSpPr>
            <a:xfrm>
              <a:off x="7170185" y="874497"/>
              <a:ext cx="16853232" cy="755164"/>
              <a:chOff x="0" y="0"/>
              <a:chExt cx="3329033" cy="149168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3329034" cy="149168"/>
              </a:xfrm>
              <a:custGeom>
                <a:avLst/>
                <a:gdLst/>
                <a:ahLst/>
                <a:cxnLst/>
                <a:rect l="l" t="t" r="r" b="b"/>
                <a:pathLst>
                  <a:path w="3329034" h="149168">
                    <a:moveTo>
                      <a:pt x="0" y="0"/>
                    </a:moveTo>
                    <a:lnTo>
                      <a:pt x="3329034" y="0"/>
                    </a:lnTo>
                    <a:lnTo>
                      <a:pt x="3329034" y="149168"/>
                    </a:lnTo>
                    <a:lnTo>
                      <a:pt x="0" y="149168"/>
                    </a:lnTo>
                    <a:close/>
                  </a:path>
                </a:pathLst>
              </a:custGeom>
              <a:solidFill>
                <a:srgbClr val="122A6B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0" y="-38100"/>
                <a:ext cx="3329033" cy="18726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sp>
          <p:nvSpPr>
            <p:cNvPr id="22" name="TextBox 22"/>
            <p:cNvSpPr txBox="1"/>
            <p:nvPr/>
          </p:nvSpPr>
          <p:spPr>
            <a:xfrm>
              <a:off x="8187333" y="967468"/>
              <a:ext cx="15499490" cy="5069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232"/>
                </a:lnSpc>
              </a:pPr>
              <a:r>
                <a:rPr lang="en-US" sz="2308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New Mexico Department of Homeland Security &amp; Emergency Management</a:t>
              </a:r>
            </a:p>
          </p:txBody>
        </p:sp>
        <p:sp>
          <p:nvSpPr>
            <p:cNvPr id="23" name="Freeform 23"/>
            <p:cNvSpPr/>
            <p:nvPr/>
          </p:nvSpPr>
          <p:spPr>
            <a:xfrm>
              <a:off x="2116513" y="0"/>
              <a:ext cx="1691610" cy="2018828"/>
            </a:xfrm>
            <a:custGeom>
              <a:avLst/>
              <a:gdLst/>
              <a:ahLst/>
              <a:cxnLst/>
              <a:rect l="l" t="t" r="r" b="b"/>
              <a:pathLst>
                <a:path w="1691610" h="2018828">
                  <a:moveTo>
                    <a:pt x="0" y="0"/>
                  </a:moveTo>
                  <a:lnTo>
                    <a:pt x="1691610" y="0"/>
                  </a:lnTo>
                  <a:lnTo>
                    <a:pt x="1691610" y="2018828"/>
                  </a:lnTo>
                  <a:lnTo>
                    <a:pt x="0" y="2018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0" y="0"/>
              <a:ext cx="2070765" cy="2070765"/>
            </a:xfrm>
            <a:custGeom>
              <a:avLst/>
              <a:gdLst/>
              <a:ahLst/>
              <a:cxnLst/>
              <a:rect l="l" t="t" r="r" b="b"/>
              <a:pathLst>
                <a:path w="2070765" h="2070765">
                  <a:moveTo>
                    <a:pt x="0" y="0"/>
                  </a:moveTo>
                  <a:lnTo>
                    <a:pt x="2070765" y="0"/>
                  </a:lnTo>
                  <a:lnTo>
                    <a:pt x="2070765" y="2070765"/>
                  </a:lnTo>
                  <a:lnTo>
                    <a:pt x="0" y="2070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581" b="-258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7FF9A3FF-619F-8758-7016-05885A94CB86}"/>
              </a:ext>
            </a:extLst>
          </p:cNvPr>
          <p:cNvSpPr txBox="1"/>
          <p:nvPr/>
        </p:nvSpPr>
        <p:spPr>
          <a:xfrm>
            <a:off x="6474095" y="7929525"/>
            <a:ext cx="11197652" cy="9314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3359"/>
              </a:lnSpc>
            </a:pPr>
            <a:r>
              <a:rPr lang="en-US" sz="24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More information and future workshop dates are also available at www.dhsem.nm.gov/cdbg-dr2025.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-4109936" y="0"/>
            <a:ext cx="14253616" cy="2694701"/>
            <a:chOff x="0" y="0"/>
            <a:chExt cx="792056" cy="14974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92056" cy="149741"/>
            </a:xfrm>
            <a:custGeom>
              <a:avLst/>
              <a:gdLst/>
              <a:ahLst/>
              <a:cxnLst/>
              <a:rect l="l" t="t" r="r" b="b"/>
              <a:pathLst>
                <a:path w="792056" h="149741">
                  <a:moveTo>
                    <a:pt x="203200" y="0"/>
                  </a:moveTo>
                  <a:lnTo>
                    <a:pt x="588856" y="0"/>
                  </a:lnTo>
                  <a:lnTo>
                    <a:pt x="792056" y="149741"/>
                  </a:lnTo>
                  <a:lnTo>
                    <a:pt x="0" y="149741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2A6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27000" y="-38100"/>
              <a:ext cx="538056" cy="1878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661644" y="3462079"/>
            <a:ext cx="5929998" cy="4175683"/>
            <a:chOff x="0" y="-38100"/>
            <a:chExt cx="1561810" cy="124583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61810" cy="918253"/>
            </a:xfrm>
            <a:custGeom>
              <a:avLst/>
              <a:gdLst/>
              <a:ahLst/>
              <a:cxnLst/>
              <a:rect l="l" t="t" r="r" b="b"/>
              <a:pathLst>
                <a:path w="1561810" h="1207735">
                  <a:moveTo>
                    <a:pt x="0" y="0"/>
                  </a:moveTo>
                  <a:lnTo>
                    <a:pt x="1561810" y="0"/>
                  </a:lnTo>
                  <a:lnTo>
                    <a:pt x="1561810" y="1207735"/>
                  </a:lnTo>
                  <a:lnTo>
                    <a:pt x="0" y="1207735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561810" cy="12458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664158" y="3589780"/>
            <a:ext cx="6414041" cy="3077720"/>
            <a:chOff x="0" y="0"/>
            <a:chExt cx="1570291" cy="120773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570291" cy="1207735"/>
            </a:xfrm>
            <a:custGeom>
              <a:avLst/>
              <a:gdLst/>
              <a:ahLst/>
              <a:cxnLst/>
              <a:rect l="l" t="t" r="r" b="b"/>
              <a:pathLst>
                <a:path w="1570291" h="1207735">
                  <a:moveTo>
                    <a:pt x="0" y="0"/>
                  </a:moveTo>
                  <a:lnTo>
                    <a:pt x="1570291" y="0"/>
                  </a:lnTo>
                  <a:lnTo>
                    <a:pt x="1570291" y="1207735"/>
                  </a:lnTo>
                  <a:lnTo>
                    <a:pt x="0" y="1207735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570291" cy="12458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22837" y="8754827"/>
            <a:ext cx="18017563" cy="1553074"/>
            <a:chOff x="0" y="0"/>
            <a:chExt cx="24023417" cy="2070765"/>
          </a:xfrm>
        </p:grpSpPr>
        <p:sp>
          <p:nvSpPr>
            <p:cNvPr id="12" name="Freeform 12"/>
            <p:cNvSpPr/>
            <p:nvPr/>
          </p:nvSpPr>
          <p:spPr>
            <a:xfrm>
              <a:off x="4161633" y="74442"/>
              <a:ext cx="1721813" cy="1841095"/>
            </a:xfrm>
            <a:custGeom>
              <a:avLst/>
              <a:gdLst/>
              <a:ahLst/>
              <a:cxnLst/>
              <a:rect l="l" t="t" r="r" b="b"/>
              <a:pathLst>
                <a:path w="1721813" h="1841095">
                  <a:moveTo>
                    <a:pt x="0" y="0"/>
                  </a:moveTo>
                  <a:lnTo>
                    <a:pt x="1721813" y="0"/>
                  </a:lnTo>
                  <a:lnTo>
                    <a:pt x="1721813" y="1841095"/>
                  </a:lnTo>
                  <a:lnTo>
                    <a:pt x="0" y="18410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4161633" y="74442"/>
              <a:ext cx="1721813" cy="1841095"/>
            </a:xfrm>
            <a:custGeom>
              <a:avLst/>
              <a:gdLst/>
              <a:ahLst/>
              <a:cxnLst/>
              <a:rect l="l" t="t" r="r" b="b"/>
              <a:pathLst>
                <a:path w="1721813" h="1841095">
                  <a:moveTo>
                    <a:pt x="0" y="0"/>
                  </a:moveTo>
                  <a:lnTo>
                    <a:pt x="1721813" y="0"/>
                  </a:lnTo>
                  <a:lnTo>
                    <a:pt x="1721813" y="1841095"/>
                  </a:lnTo>
                  <a:lnTo>
                    <a:pt x="0" y="18410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7170185" y="874497"/>
              <a:ext cx="16853232" cy="755164"/>
              <a:chOff x="0" y="0"/>
              <a:chExt cx="3329033" cy="149168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3329034" cy="149168"/>
              </a:xfrm>
              <a:custGeom>
                <a:avLst/>
                <a:gdLst/>
                <a:ahLst/>
                <a:cxnLst/>
                <a:rect l="l" t="t" r="r" b="b"/>
                <a:pathLst>
                  <a:path w="3329034" h="149168">
                    <a:moveTo>
                      <a:pt x="0" y="0"/>
                    </a:moveTo>
                    <a:lnTo>
                      <a:pt x="3329034" y="0"/>
                    </a:lnTo>
                    <a:lnTo>
                      <a:pt x="3329034" y="149168"/>
                    </a:lnTo>
                    <a:lnTo>
                      <a:pt x="0" y="149168"/>
                    </a:lnTo>
                    <a:close/>
                  </a:path>
                </a:pathLst>
              </a:custGeom>
              <a:solidFill>
                <a:srgbClr val="122A6B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-38100"/>
                <a:ext cx="3329033" cy="18726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sp>
          <p:nvSpPr>
            <p:cNvPr id="17" name="TextBox 17"/>
            <p:cNvSpPr txBox="1"/>
            <p:nvPr/>
          </p:nvSpPr>
          <p:spPr>
            <a:xfrm>
              <a:off x="8187333" y="967468"/>
              <a:ext cx="15499490" cy="5069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232"/>
                </a:lnSpc>
              </a:pPr>
              <a:r>
                <a:rPr lang="en-US" sz="2308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New Mexico Department of Homeland Security &amp; Emergency Management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2116513" y="0"/>
              <a:ext cx="1691610" cy="2018828"/>
            </a:xfrm>
            <a:custGeom>
              <a:avLst/>
              <a:gdLst/>
              <a:ahLst/>
              <a:cxnLst/>
              <a:rect l="l" t="t" r="r" b="b"/>
              <a:pathLst>
                <a:path w="1691610" h="2018828">
                  <a:moveTo>
                    <a:pt x="0" y="0"/>
                  </a:moveTo>
                  <a:lnTo>
                    <a:pt x="1691610" y="0"/>
                  </a:lnTo>
                  <a:lnTo>
                    <a:pt x="1691610" y="2018828"/>
                  </a:lnTo>
                  <a:lnTo>
                    <a:pt x="0" y="2018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0" y="0"/>
              <a:ext cx="2070765" cy="2070765"/>
            </a:xfrm>
            <a:custGeom>
              <a:avLst/>
              <a:gdLst/>
              <a:ahLst/>
              <a:cxnLst/>
              <a:rect l="l" t="t" r="r" b="b"/>
              <a:pathLst>
                <a:path w="2070765" h="2070765">
                  <a:moveTo>
                    <a:pt x="0" y="0"/>
                  </a:moveTo>
                  <a:lnTo>
                    <a:pt x="2070765" y="0"/>
                  </a:lnTo>
                  <a:lnTo>
                    <a:pt x="2070765" y="2070765"/>
                  </a:lnTo>
                  <a:lnTo>
                    <a:pt x="0" y="2070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581" b="-258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" name="Freeform 20"/>
          <p:cNvSpPr/>
          <p:nvPr/>
        </p:nvSpPr>
        <p:spPr>
          <a:xfrm>
            <a:off x="3012454" y="4135038"/>
            <a:ext cx="567808" cy="567808"/>
          </a:xfrm>
          <a:custGeom>
            <a:avLst/>
            <a:gdLst/>
            <a:ahLst/>
            <a:cxnLst/>
            <a:rect l="l" t="t" r="r" b="b"/>
            <a:pathLst>
              <a:path w="567808" h="567808">
                <a:moveTo>
                  <a:pt x="0" y="0"/>
                </a:moveTo>
                <a:lnTo>
                  <a:pt x="567809" y="0"/>
                </a:lnTo>
                <a:lnTo>
                  <a:pt x="567809" y="567809"/>
                </a:lnTo>
                <a:lnTo>
                  <a:pt x="0" y="5678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>
            <a:off x="3072208" y="5039986"/>
            <a:ext cx="448300" cy="609933"/>
          </a:xfrm>
          <a:custGeom>
            <a:avLst/>
            <a:gdLst/>
            <a:ahLst/>
            <a:cxnLst/>
            <a:rect l="l" t="t" r="r" b="b"/>
            <a:pathLst>
              <a:path w="448300" h="609933">
                <a:moveTo>
                  <a:pt x="0" y="0"/>
                </a:moveTo>
                <a:lnTo>
                  <a:pt x="448301" y="0"/>
                </a:lnTo>
                <a:lnTo>
                  <a:pt x="448301" y="609933"/>
                </a:lnTo>
                <a:lnTo>
                  <a:pt x="0" y="6099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TextBox 22"/>
          <p:cNvSpPr txBox="1"/>
          <p:nvPr/>
        </p:nvSpPr>
        <p:spPr>
          <a:xfrm>
            <a:off x="258699" y="478884"/>
            <a:ext cx="7560719" cy="17440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40"/>
              </a:lnSpc>
            </a:pPr>
            <a:r>
              <a:rPr lang="en-US" sz="6000" b="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RUIDOSO </a:t>
            </a:r>
          </a:p>
          <a:p>
            <a:pPr algn="l">
              <a:lnSpc>
                <a:spcPts val="6840"/>
              </a:lnSpc>
            </a:pPr>
            <a:r>
              <a:rPr lang="en-US" sz="6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WORKSHOPS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230495" y="7324081"/>
            <a:ext cx="15827010" cy="415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View workshop schedule online at www.dhsem.nm.gov/cdbg-dr2025/homerecovery.</a:t>
            </a:r>
          </a:p>
        </p:txBody>
      </p:sp>
      <p:sp>
        <p:nvSpPr>
          <p:cNvPr id="26" name="Freeform 26"/>
          <p:cNvSpPr/>
          <p:nvPr/>
        </p:nvSpPr>
        <p:spPr>
          <a:xfrm>
            <a:off x="10123284" y="4152655"/>
            <a:ext cx="567808" cy="567808"/>
          </a:xfrm>
          <a:custGeom>
            <a:avLst/>
            <a:gdLst/>
            <a:ahLst/>
            <a:cxnLst/>
            <a:rect l="l" t="t" r="r" b="b"/>
            <a:pathLst>
              <a:path w="567808" h="567808">
                <a:moveTo>
                  <a:pt x="0" y="0"/>
                </a:moveTo>
                <a:lnTo>
                  <a:pt x="567808" y="0"/>
                </a:lnTo>
                <a:lnTo>
                  <a:pt x="567808" y="567808"/>
                </a:lnTo>
                <a:lnTo>
                  <a:pt x="0" y="5678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Freeform 27"/>
          <p:cNvSpPr/>
          <p:nvPr/>
        </p:nvSpPr>
        <p:spPr>
          <a:xfrm>
            <a:off x="10183038" y="5057603"/>
            <a:ext cx="448300" cy="609933"/>
          </a:xfrm>
          <a:custGeom>
            <a:avLst/>
            <a:gdLst/>
            <a:ahLst/>
            <a:cxnLst/>
            <a:rect l="l" t="t" r="r" b="b"/>
            <a:pathLst>
              <a:path w="448300" h="609933">
                <a:moveTo>
                  <a:pt x="0" y="0"/>
                </a:moveTo>
                <a:lnTo>
                  <a:pt x="448301" y="0"/>
                </a:lnTo>
                <a:lnTo>
                  <a:pt x="448301" y="609933"/>
                </a:lnTo>
                <a:lnTo>
                  <a:pt x="0" y="6099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TextBox 24">
            <a:extLst>
              <a:ext uri="{FF2B5EF4-FFF2-40B4-BE49-F238E27FC236}">
                <a16:creationId xmlns:a16="http://schemas.microsoft.com/office/drawing/2014/main" id="{7B154013-48AF-AD69-0BE2-B7139E7594DD}"/>
              </a:ext>
            </a:extLst>
          </p:cNvPr>
          <p:cNvSpPr txBox="1"/>
          <p:nvPr/>
        </p:nvSpPr>
        <p:spPr>
          <a:xfrm>
            <a:off x="3931289" y="4105747"/>
            <a:ext cx="4452938" cy="17111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400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Tuesday, September 22</a:t>
            </a:r>
          </a:p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9 a.m. to 4:30 p.m. </a:t>
            </a:r>
          </a:p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Ruidoso Public Library</a:t>
            </a:r>
          </a:p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107 Kansas City Road</a:t>
            </a:r>
          </a:p>
        </p:txBody>
      </p:sp>
      <p:sp>
        <p:nvSpPr>
          <p:cNvPr id="31" name="TextBox 25">
            <a:extLst>
              <a:ext uri="{FF2B5EF4-FFF2-40B4-BE49-F238E27FC236}">
                <a16:creationId xmlns:a16="http://schemas.microsoft.com/office/drawing/2014/main" id="{50949D9A-3818-623C-3D7E-F4CAFF76B544}"/>
              </a:ext>
            </a:extLst>
          </p:cNvPr>
          <p:cNvSpPr txBox="1"/>
          <p:nvPr/>
        </p:nvSpPr>
        <p:spPr>
          <a:xfrm>
            <a:off x="11286287" y="4105747"/>
            <a:ext cx="3989259" cy="17111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Thursday, September 24</a:t>
            </a:r>
          </a:p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9 a.m. to 4:30 p.m. </a:t>
            </a:r>
          </a:p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Ruidoso Public Library</a:t>
            </a:r>
          </a:p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107 Kansas City Road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 rot="-10800000">
            <a:off x="-4109936" y="0"/>
            <a:ext cx="14285864" cy="2691317"/>
            <a:chOff x="0" y="0"/>
            <a:chExt cx="793848" cy="14955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93848" cy="149553"/>
            </a:xfrm>
            <a:custGeom>
              <a:avLst/>
              <a:gdLst/>
              <a:ahLst/>
              <a:cxnLst/>
              <a:rect l="l" t="t" r="r" b="b"/>
              <a:pathLst>
                <a:path w="793848" h="149553">
                  <a:moveTo>
                    <a:pt x="203200" y="0"/>
                  </a:moveTo>
                  <a:lnTo>
                    <a:pt x="590648" y="0"/>
                  </a:lnTo>
                  <a:lnTo>
                    <a:pt x="793848" y="149553"/>
                  </a:lnTo>
                  <a:lnTo>
                    <a:pt x="0" y="149553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2A6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27000" y="-38100"/>
              <a:ext cx="539848" cy="1876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28600" y="468302"/>
            <a:ext cx="7560719" cy="1754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60"/>
              </a:lnSpc>
            </a:pPr>
            <a:r>
              <a:rPr lang="en-US" sz="5800" b="1" dirty="0">
                <a:solidFill>
                  <a:srgbClr val="FFFFFF"/>
                </a:solidFill>
                <a:latin typeface="Montserrat"/>
                <a:ea typeface="Montserrat Bold"/>
                <a:cs typeface="Montserrat Bold"/>
                <a:sym typeface="Montserrat"/>
              </a:rPr>
              <a:t>PROGRAM</a:t>
            </a:r>
            <a:r>
              <a:rPr lang="en-US" sz="58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5800" dirty="0">
                <a:solidFill>
                  <a:srgbClr val="FFFFFF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ELIGIBILITY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490002" y="2847712"/>
            <a:ext cx="15388616" cy="5507950"/>
            <a:chOff x="0" y="0"/>
            <a:chExt cx="4052969" cy="145065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052969" cy="1450654"/>
            </a:xfrm>
            <a:custGeom>
              <a:avLst/>
              <a:gdLst/>
              <a:ahLst/>
              <a:cxnLst/>
              <a:rect l="l" t="t" r="r" b="b"/>
              <a:pathLst>
                <a:path w="4052969" h="1450654">
                  <a:moveTo>
                    <a:pt x="0" y="0"/>
                  </a:moveTo>
                  <a:lnTo>
                    <a:pt x="4052969" y="0"/>
                  </a:lnTo>
                  <a:lnTo>
                    <a:pt x="4052969" y="1450654"/>
                  </a:lnTo>
                  <a:lnTo>
                    <a:pt x="0" y="1450654"/>
                  </a:lnTo>
                  <a:close/>
                </a:path>
              </a:pathLst>
            </a:custGeom>
            <a:solidFill>
              <a:srgbClr val="F3ECE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4052969" cy="14982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759457" lvl="1" indent="-457200" algn="l">
                <a:lnSpc>
                  <a:spcPts val="3919"/>
                </a:lnSpc>
                <a:buFont typeface="Wingdings" panose="05000000000000000000" pitchFamily="2" charset="2"/>
                <a:buChar char="q"/>
              </a:pPr>
              <a:r>
                <a:rPr lang="en-US" sz="2799" b="1" dirty="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Disaster Impact</a:t>
              </a:r>
            </a:p>
            <a:p>
              <a:pPr marL="1209026" lvl="2" indent="-403009" algn="l">
                <a:lnSpc>
                  <a:spcPts val="3919"/>
                </a:lnSpc>
                <a:buFont typeface="Arial"/>
                <a:buChar char="⚬"/>
              </a:pPr>
              <a:r>
                <a:rPr lang="en-US" sz="2799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Home must have sustained and have unrepaired damage directly related to either DR-4795 or DR-4843</a:t>
              </a:r>
            </a:p>
            <a:p>
              <a:pPr marL="759457" lvl="1" indent="-457200" algn="l">
                <a:lnSpc>
                  <a:spcPts val="3919"/>
                </a:lnSpc>
                <a:buFont typeface="Wingdings" panose="05000000000000000000" pitchFamily="2" charset="2"/>
                <a:buChar char="q"/>
              </a:pPr>
              <a:r>
                <a:rPr lang="en-US" sz="2799" b="1" dirty="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Primary Residence</a:t>
              </a:r>
            </a:p>
            <a:p>
              <a:pPr marL="1209026" lvl="2" indent="-403009" algn="l">
                <a:lnSpc>
                  <a:spcPts val="3919"/>
                </a:lnSpc>
                <a:buFont typeface="Arial"/>
                <a:buChar char="⚬"/>
              </a:pPr>
              <a:r>
                <a:rPr lang="en-US" sz="2799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Applicant must be seeking assistance for their primary residence.</a:t>
              </a:r>
            </a:p>
            <a:p>
              <a:pPr marL="1209026" lvl="2" indent="-403009" algn="l">
                <a:lnSpc>
                  <a:spcPts val="3919"/>
                </a:lnSpc>
                <a:buFont typeface="Arial"/>
                <a:buChar char="⚬"/>
              </a:pPr>
              <a:r>
                <a:rPr lang="en-US" sz="2799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No vacation homes, investment properties, rental properties, etc.</a:t>
              </a:r>
            </a:p>
            <a:p>
              <a:pPr marL="759457" lvl="1" indent="-457200" algn="l">
                <a:lnSpc>
                  <a:spcPts val="3919"/>
                </a:lnSpc>
                <a:buFont typeface="Wingdings" panose="05000000000000000000" pitchFamily="2" charset="2"/>
                <a:buChar char="q"/>
              </a:pPr>
              <a:r>
                <a:rPr lang="en-US" sz="2799" b="1" dirty="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Geographic Location</a:t>
              </a:r>
            </a:p>
            <a:p>
              <a:pPr marL="1209026" lvl="2" indent="-403009" algn="l">
                <a:lnSpc>
                  <a:spcPts val="3919"/>
                </a:lnSpc>
                <a:buFont typeface="Arial"/>
                <a:buChar char="⚬"/>
              </a:pPr>
              <a:r>
                <a:rPr lang="en-US" sz="2799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Home must be located in either Chaves County or Lincoln County.</a:t>
              </a:r>
            </a:p>
            <a:p>
              <a:pPr marL="759457" lvl="1" indent="-457200" algn="l">
                <a:lnSpc>
                  <a:spcPts val="3919"/>
                </a:lnSpc>
                <a:buFont typeface="Wingdings" panose="05000000000000000000" pitchFamily="2" charset="2"/>
                <a:buChar char="q"/>
              </a:pPr>
              <a:r>
                <a:rPr lang="en-US" sz="2799" b="1" dirty="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Income Limit</a:t>
              </a:r>
            </a:p>
            <a:p>
              <a:pPr marL="1209026" lvl="2" indent="-403009" algn="l">
                <a:lnSpc>
                  <a:spcPts val="3919"/>
                </a:lnSpc>
                <a:buFont typeface="Arial"/>
                <a:buChar char="⚬"/>
              </a:pPr>
              <a:r>
                <a:rPr lang="en-US" sz="2799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Household income must be at or below 120% of Area Median Income (AMI)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22837" y="8754827"/>
            <a:ext cx="18017563" cy="1553074"/>
            <a:chOff x="0" y="0"/>
            <a:chExt cx="24023417" cy="2070765"/>
          </a:xfrm>
        </p:grpSpPr>
        <p:sp>
          <p:nvSpPr>
            <p:cNvPr id="11" name="Freeform 11"/>
            <p:cNvSpPr/>
            <p:nvPr/>
          </p:nvSpPr>
          <p:spPr>
            <a:xfrm>
              <a:off x="4161633" y="74442"/>
              <a:ext cx="1721813" cy="1841095"/>
            </a:xfrm>
            <a:custGeom>
              <a:avLst/>
              <a:gdLst/>
              <a:ahLst/>
              <a:cxnLst/>
              <a:rect l="l" t="t" r="r" b="b"/>
              <a:pathLst>
                <a:path w="1721813" h="1841095">
                  <a:moveTo>
                    <a:pt x="0" y="0"/>
                  </a:moveTo>
                  <a:lnTo>
                    <a:pt x="1721813" y="0"/>
                  </a:lnTo>
                  <a:lnTo>
                    <a:pt x="1721813" y="1841095"/>
                  </a:lnTo>
                  <a:lnTo>
                    <a:pt x="0" y="18410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4161633" y="74442"/>
              <a:ext cx="1721813" cy="1841095"/>
            </a:xfrm>
            <a:custGeom>
              <a:avLst/>
              <a:gdLst/>
              <a:ahLst/>
              <a:cxnLst/>
              <a:rect l="l" t="t" r="r" b="b"/>
              <a:pathLst>
                <a:path w="1721813" h="1841095">
                  <a:moveTo>
                    <a:pt x="0" y="0"/>
                  </a:moveTo>
                  <a:lnTo>
                    <a:pt x="1721813" y="0"/>
                  </a:lnTo>
                  <a:lnTo>
                    <a:pt x="1721813" y="1841095"/>
                  </a:lnTo>
                  <a:lnTo>
                    <a:pt x="0" y="18410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13" name="Group 13"/>
            <p:cNvGrpSpPr/>
            <p:nvPr/>
          </p:nvGrpSpPr>
          <p:grpSpPr>
            <a:xfrm>
              <a:off x="7170185" y="874497"/>
              <a:ext cx="16853232" cy="755164"/>
              <a:chOff x="0" y="0"/>
              <a:chExt cx="3329033" cy="149168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3329034" cy="149168"/>
              </a:xfrm>
              <a:custGeom>
                <a:avLst/>
                <a:gdLst/>
                <a:ahLst/>
                <a:cxnLst/>
                <a:rect l="l" t="t" r="r" b="b"/>
                <a:pathLst>
                  <a:path w="3329034" h="149168">
                    <a:moveTo>
                      <a:pt x="0" y="0"/>
                    </a:moveTo>
                    <a:lnTo>
                      <a:pt x="3329034" y="0"/>
                    </a:lnTo>
                    <a:lnTo>
                      <a:pt x="3329034" y="149168"/>
                    </a:lnTo>
                    <a:lnTo>
                      <a:pt x="0" y="149168"/>
                    </a:lnTo>
                    <a:close/>
                  </a:path>
                </a:pathLst>
              </a:custGeom>
              <a:solidFill>
                <a:srgbClr val="122A6B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0" y="-38100"/>
                <a:ext cx="3329033" cy="18726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sp>
          <p:nvSpPr>
            <p:cNvPr id="16" name="TextBox 16"/>
            <p:cNvSpPr txBox="1"/>
            <p:nvPr/>
          </p:nvSpPr>
          <p:spPr>
            <a:xfrm>
              <a:off x="8187333" y="967468"/>
              <a:ext cx="15499490" cy="5069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232"/>
                </a:lnSpc>
              </a:pPr>
              <a:r>
                <a:rPr lang="en-US" sz="2308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New Mexico Department of Homeland Security &amp; Emergency Management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2116513" y="0"/>
              <a:ext cx="1691610" cy="2018828"/>
            </a:xfrm>
            <a:custGeom>
              <a:avLst/>
              <a:gdLst/>
              <a:ahLst/>
              <a:cxnLst/>
              <a:rect l="l" t="t" r="r" b="b"/>
              <a:pathLst>
                <a:path w="1691610" h="2018828">
                  <a:moveTo>
                    <a:pt x="0" y="0"/>
                  </a:moveTo>
                  <a:lnTo>
                    <a:pt x="1691610" y="0"/>
                  </a:lnTo>
                  <a:lnTo>
                    <a:pt x="1691610" y="2018828"/>
                  </a:lnTo>
                  <a:lnTo>
                    <a:pt x="0" y="2018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0" y="0"/>
              <a:ext cx="2070765" cy="2070765"/>
            </a:xfrm>
            <a:custGeom>
              <a:avLst/>
              <a:gdLst/>
              <a:ahLst/>
              <a:cxnLst/>
              <a:rect l="l" t="t" r="r" b="b"/>
              <a:pathLst>
                <a:path w="2070765" h="2070765">
                  <a:moveTo>
                    <a:pt x="0" y="0"/>
                  </a:moveTo>
                  <a:lnTo>
                    <a:pt x="2070765" y="0"/>
                  </a:lnTo>
                  <a:lnTo>
                    <a:pt x="2070765" y="2070765"/>
                  </a:lnTo>
                  <a:lnTo>
                    <a:pt x="0" y="2070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581" b="-258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-4109936" y="0"/>
            <a:ext cx="14285864" cy="2216287"/>
            <a:chOff x="0" y="0"/>
            <a:chExt cx="793848" cy="12315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93848" cy="123156"/>
            </a:xfrm>
            <a:custGeom>
              <a:avLst/>
              <a:gdLst/>
              <a:ahLst/>
              <a:cxnLst/>
              <a:rect l="l" t="t" r="r" b="b"/>
              <a:pathLst>
                <a:path w="793848" h="123156">
                  <a:moveTo>
                    <a:pt x="203200" y="0"/>
                  </a:moveTo>
                  <a:lnTo>
                    <a:pt x="590648" y="0"/>
                  </a:lnTo>
                  <a:lnTo>
                    <a:pt x="793848" y="123156"/>
                  </a:lnTo>
                  <a:lnTo>
                    <a:pt x="0" y="123156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2A6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27000" y="-38100"/>
              <a:ext cx="539848" cy="1612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aphicFrame>
        <p:nvGraphicFramePr>
          <p:cNvPr id="5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4664989"/>
              </p:ext>
            </p:extLst>
          </p:nvPr>
        </p:nvGraphicFramePr>
        <p:xfrm>
          <a:off x="755461" y="3696438"/>
          <a:ext cx="16777077" cy="4476750"/>
        </p:xfrm>
        <a:graphic>
          <a:graphicData uri="http://schemas.openxmlformats.org/drawingml/2006/table">
            <a:tbl>
              <a:tblPr/>
              <a:tblGrid>
                <a:gridCol w="47997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11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6231">
                  <a:extLst>
                    <a:ext uri="{9D8B030D-6E8A-4147-A177-3AD203B41FA5}">
                      <a16:colId xmlns:a16="http://schemas.microsoft.com/office/drawing/2014/main" val="3458267701"/>
                    </a:ext>
                  </a:extLst>
                </a:gridCol>
                <a:gridCol w="15062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0745">
                  <a:extLst>
                    <a:ext uri="{9D8B030D-6E8A-4147-A177-3AD203B41FA5}">
                      <a16:colId xmlns:a16="http://schemas.microsoft.com/office/drawing/2014/main" val="3747608969"/>
                    </a:ext>
                  </a:extLst>
                </a:gridCol>
                <a:gridCol w="1500745">
                  <a:extLst>
                    <a:ext uri="{9D8B030D-6E8A-4147-A177-3AD203B41FA5}">
                      <a16:colId xmlns:a16="http://schemas.microsoft.com/office/drawing/2014/main" val="1413448871"/>
                    </a:ext>
                  </a:extLst>
                </a:gridCol>
                <a:gridCol w="1500745">
                  <a:extLst>
                    <a:ext uri="{9D8B030D-6E8A-4147-A177-3AD203B41FA5}">
                      <a16:colId xmlns:a16="http://schemas.microsoft.com/office/drawing/2014/main" val="1645831116"/>
                    </a:ext>
                  </a:extLst>
                </a:gridCol>
                <a:gridCol w="1547152">
                  <a:extLst>
                    <a:ext uri="{9D8B030D-6E8A-4147-A177-3AD203B41FA5}">
                      <a16:colId xmlns:a16="http://schemas.microsoft.com/office/drawing/2014/main" val="1664544054"/>
                    </a:ext>
                  </a:extLst>
                </a:gridCol>
                <a:gridCol w="14543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95350">
                <a:tc>
                  <a:txBody>
                    <a:bodyPr/>
                    <a:lstStyle/>
                    <a:p>
                      <a:pPr algn="ctr">
                        <a:lnSpc>
                          <a:spcPts val="2519"/>
                        </a:lnSpc>
                        <a:defRPr/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FY2026 Income Limit Category</a:t>
                      </a:r>
                      <a:endParaRPr lang="en-US" sz="1400" dirty="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19"/>
                        </a:lnSpc>
                        <a:defRPr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1</a:t>
                      </a:r>
                      <a:endParaRPr lang="en-US" sz="14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19"/>
                        </a:lnSpc>
                        <a:defRPr/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2</a:t>
                      </a:r>
                      <a:endParaRPr lang="en-US" sz="1400" dirty="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19"/>
                        </a:lnSpc>
                        <a:defRPr/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3</a:t>
                      </a:r>
                      <a:endParaRPr lang="en-US" sz="1400" dirty="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19"/>
                        </a:lnSpc>
                        <a:defRPr/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4</a:t>
                      </a:r>
                      <a:endParaRPr lang="en-US" sz="1400" dirty="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19"/>
                        </a:lnSpc>
                        <a:defRPr/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5</a:t>
                      </a:r>
                      <a:endParaRPr lang="en-US" sz="1400" dirty="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19"/>
                        </a:lnSpc>
                        <a:defRPr/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6</a:t>
                      </a:r>
                      <a:endParaRPr lang="en-US" sz="1400" dirty="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19"/>
                        </a:lnSpc>
                        <a:defRPr/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7</a:t>
                      </a:r>
                      <a:endParaRPr lang="en-US" sz="1400" dirty="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19"/>
                        </a:lnSpc>
                        <a:defRPr/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8</a:t>
                      </a:r>
                      <a:endParaRPr lang="en-US" sz="1400" dirty="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5350">
                <a:tc>
                  <a:txBody>
                    <a:bodyPr/>
                    <a:lstStyle/>
                    <a:p>
                      <a:pPr algn="ctr">
                        <a:lnSpc>
                          <a:spcPts val="2519"/>
                        </a:lnSpc>
                        <a:defRPr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Extremely Low (30%)</a:t>
                      </a:r>
                      <a:endParaRPr lang="en-US" sz="1400" dirty="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19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$15,550</a:t>
                      </a:r>
                      <a:endParaRPr lang="en-US" sz="20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19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$17,750</a:t>
                      </a:r>
                      <a:endParaRPr lang="en-US" sz="20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19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$19,950</a:t>
                      </a:r>
                      <a:endParaRPr lang="en-US" sz="20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19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$22,150</a:t>
                      </a:r>
                      <a:endParaRPr lang="en-US" sz="20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19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$23,950</a:t>
                      </a:r>
                      <a:endParaRPr lang="en-US" sz="20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19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$25,700</a:t>
                      </a:r>
                      <a:endParaRPr lang="en-US" sz="20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19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$27,500</a:t>
                      </a:r>
                      <a:endParaRPr lang="en-US" sz="20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19"/>
                        </a:lnSpc>
                        <a:defRPr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$29,250</a:t>
                      </a:r>
                      <a:endParaRPr lang="en-US" sz="2000" dirty="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5350">
                <a:tc>
                  <a:txBody>
                    <a:bodyPr/>
                    <a:lstStyle/>
                    <a:p>
                      <a:pPr algn="ctr">
                        <a:lnSpc>
                          <a:spcPts val="2519"/>
                        </a:lnSpc>
                        <a:defRPr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Very Low (50%)</a:t>
                      </a:r>
                      <a:endParaRPr lang="en-US" sz="1400" dirty="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19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$25,850</a:t>
                      </a:r>
                      <a:endParaRPr lang="en-US" sz="20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19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$29,550</a:t>
                      </a:r>
                      <a:endParaRPr lang="en-US" sz="20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19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$33,250</a:t>
                      </a:r>
                      <a:endParaRPr lang="en-US" sz="20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19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$36,900</a:t>
                      </a:r>
                      <a:endParaRPr lang="en-US" sz="20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19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$39,900</a:t>
                      </a:r>
                      <a:endParaRPr lang="en-US" sz="20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19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$42,850</a:t>
                      </a:r>
                      <a:endParaRPr lang="en-US" sz="20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79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$45,800</a:t>
                      </a:r>
                      <a:endParaRPr lang="en-US" sz="20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19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$48,750</a:t>
                      </a:r>
                      <a:endParaRPr lang="en-US" sz="20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5350">
                <a:tc>
                  <a:txBody>
                    <a:bodyPr/>
                    <a:lstStyle/>
                    <a:p>
                      <a:pPr algn="ctr">
                        <a:lnSpc>
                          <a:spcPts val="2519"/>
                        </a:lnSpc>
                        <a:defRPr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Low (80%)</a:t>
                      </a:r>
                      <a:endParaRPr lang="en-US" sz="1400" dirty="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19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$41,350</a:t>
                      </a:r>
                      <a:endParaRPr lang="en-US" sz="20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19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$47,250</a:t>
                      </a:r>
                      <a:endParaRPr lang="en-US" sz="20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19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$53,150</a:t>
                      </a:r>
                      <a:endParaRPr lang="en-US" sz="20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19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$59,050</a:t>
                      </a:r>
                      <a:endParaRPr lang="en-US" sz="20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79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$63,800</a:t>
                      </a:r>
                      <a:endParaRPr lang="en-US" sz="20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19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$68,500</a:t>
                      </a:r>
                      <a:endParaRPr lang="en-US" sz="20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19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$73,250</a:t>
                      </a:r>
                      <a:endParaRPr lang="en-US" sz="20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19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$77,950</a:t>
                      </a:r>
                      <a:endParaRPr lang="en-US" sz="20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95350">
                <a:tc>
                  <a:txBody>
                    <a:bodyPr/>
                    <a:lstStyle/>
                    <a:p>
                      <a:pPr algn="ctr">
                        <a:lnSpc>
                          <a:spcPts val="2519"/>
                        </a:lnSpc>
                        <a:defRPr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Eligible (120%)</a:t>
                      </a:r>
                      <a:endParaRPr lang="en-US" sz="1400" dirty="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79"/>
                        </a:lnSpc>
                        <a:defRPr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$62,000</a:t>
                      </a:r>
                      <a:endParaRPr lang="en-US" sz="2000" dirty="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19"/>
                        </a:lnSpc>
                        <a:defRPr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$70,850</a:t>
                      </a:r>
                      <a:endParaRPr lang="en-US" sz="2000" dirty="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19"/>
                        </a:lnSpc>
                        <a:defRPr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$79,700</a:t>
                      </a:r>
                      <a:endParaRPr lang="en-US" sz="2000" dirty="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19"/>
                        </a:lnSpc>
                        <a:defRPr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$88,550</a:t>
                      </a:r>
                      <a:endParaRPr lang="en-US" sz="2000" dirty="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19"/>
                        </a:lnSpc>
                        <a:defRPr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$95,650</a:t>
                      </a:r>
                      <a:endParaRPr lang="en-US" sz="2000" dirty="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19"/>
                        </a:lnSpc>
                        <a:defRPr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$102,750</a:t>
                      </a:r>
                      <a:endParaRPr lang="en-US" sz="2000" dirty="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$109,800</a:t>
                      </a:r>
                      <a:endParaRPr lang="en-US" sz="2000" dirty="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79"/>
                        </a:lnSpc>
                        <a:defRPr/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$116,900</a:t>
                      </a:r>
                      <a:endParaRPr lang="en-US" sz="2000" dirty="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19" name="Group 18">
            <a:extLst>
              <a:ext uri="{FF2B5EF4-FFF2-40B4-BE49-F238E27FC236}">
                <a16:creationId xmlns:a16="http://schemas.microsoft.com/office/drawing/2014/main" id="{E635D7CC-55CA-309E-CBAA-F9CF83671B3D}"/>
              </a:ext>
            </a:extLst>
          </p:cNvPr>
          <p:cNvGrpSpPr/>
          <p:nvPr/>
        </p:nvGrpSpPr>
        <p:grpSpPr>
          <a:xfrm>
            <a:off x="5426014" y="2358000"/>
            <a:ext cx="12106524" cy="1122451"/>
            <a:chOff x="5800476" y="2400337"/>
            <a:chExt cx="12106524" cy="1122451"/>
          </a:xfrm>
        </p:grpSpPr>
        <p:sp>
          <p:nvSpPr>
            <p:cNvPr id="7" name="Freeform 7"/>
            <p:cNvSpPr/>
            <p:nvPr/>
          </p:nvSpPr>
          <p:spPr>
            <a:xfrm>
              <a:off x="5800476" y="2581163"/>
              <a:ext cx="12106524" cy="941625"/>
            </a:xfrm>
            <a:custGeom>
              <a:avLst/>
              <a:gdLst/>
              <a:ahLst/>
              <a:cxnLst/>
              <a:rect l="l" t="t" r="r" b="b"/>
              <a:pathLst>
                <a:path w="3106771" h="248000">
                  <a:moveTo>
                    <a:pt x="0" y="0"/>
                  </a:moveTo>
                  <a:lnTo>
                    <a:pt x="3106771" y="0"/>
                  </a:lnTo>
                  <a:lnTo>
                    <a:pt x="3106771" y="248000"/>
                  </a:lnTo>
                  <a:lnTo>
                    <a:pt x="0" y="248000"/>
                  </a:lnTo>
                  <a:close/>
                </a:path>
              </a:pathLst>
            </a:custGeom>
            <a:solidFill>
              <a:srgbClr val="FF999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800476" y="2400337"/>
              <a:ext cx="12106524" cy="1122451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32"/>
                </a:lnSpc>
              </a:pPr>
              <a:r>
                <a:rPr lang="en-US" sz="2308" b="1" dirty="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Number of Persons in Family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38708" y="231844"/>
            <a:ext cx="7560719" cy="1752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60"/>
              </a:lnSpc>
            </a:pPr>
            <a:r>
              <a:rPr lang="en-US" sz="58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INCOME LIMITS</a:t>
            </a:r>
          </a:p>
          <a:p>
            <a:pPr algn="l">
              <a:lnSpc>
                <a:spcPts val="6960"/>
              </a:lnSpc>
            </a:pPr>
            <a:r>
              <a:rPr lang="en-US" sz="58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Lincoln County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22837" y="8754827"/>
            <a:ext cx="18017563" cy="1553074"/>
            <a:chOff x="0" y="0"/>
            <a:chExt cx="24023417" cy="2070765"/>
          </a:xfrm>
        </p:grpSpPr>
        <p:sp>
          <p:nvSpPr>
            <p:cNvPr id="11" name="Freeform 11"/>
            <p:cNvSpPr/>
            <p:nvPr/>
          </p:nvSpPr>
          <p:spPr>
            <a:xfrm>
              <a:off x="4161633" y="74442"/>
              <a:ext cx="1721813" cy="1841095"/>
            </a:xfrm>
            <a:custGeom>
              <a:avLst/>
              <a:gdLst/>
              <a:ahLst/>
              <a:cxnLst/>
              <a:rect l="l" t="t" r="r" b="b"/>
              <a:pathLst>
                <a:path w="1721813" h="1841095">
                  <a:moveTo>
                    <a:pt x="0" y="0"/>
                  </a:moveTo>
                  <a:lnTo>
                    <a:pt x="1721813" y="0"/>
                  </a:lnTo>
                  <a:lnTo>
                    <a:pt x="1721813" y="1841095"/>
                  </a:lnTo>
                  <a:lnTo>
                    <a:pt x="0" y="18410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4161633" y="74442"/>
              <a:ext cx="1721813" cy="1841095"/>
            </a:xfrm>
            <a:custGeom>
              <a:avLst/>
              <a:gdLst/>
              <a:ahLst/>
              <a:cxnLst/>
              <a:rect l="l" t="t" r="r" b="b"/>
              <a:pathLst>
                <a:path w="1721813" h="1841095">
                  <a:moveTo>
                    <a:pt x="0" y="0"/>
                  </a:moveTo>
                  <a:lnTo>
                    <a:pt x="1721813" y="0"/>
                  </a:lnTo>
                  <a:lnTo>
                    <a:pt x="1721813" y="1841095"/>
                  </a:lnTo>
                  <a:lnTo>
                    <a:pt x="0" y="18410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13" name="Group 13"/>
            <p:cNvGrpSpPr/>
            <p:nvPr/>
          </p:nvGrpSpPr>
          <p:grpSpPr>
            <a:xfrm>
              <a:off x="7170185" y="874497"/>
              <a:ext cx="16853232" cy="755164"/>
              <a:chOff x="0" y="0"/>
              <a:chExt cx="3329033" cy="149168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3329034" cy="149168"/>
              </a:xfrm>
              <a:custGeom>
                <a:avLst/>
                <a:gdLst/>
                <a:ahLst/>
                <a:cxnLst/>
                <a:rect l="l" t="t" r="r" b="b"/>
                <a:pathLst>
                  <a:path w="3329034" h="149168">
                    <a:moveTo>
                      <a:pt x="0" y="0"/>
                    </a:moveTo>
                    <a:lnTo>
                      <a:pt x="3329034" y="0"/>
                    </a:lnTo>
                    <a:lnTo>
                      <a:pt x="3329034" y="149168"/>
                    </a:lnTo>
                    <a:lnTo>
                      <a:pt x="0" y="149168"/>
                    </a:lnTo>
                    <a:close/>
                  </a:path>
                </a:pathLst>
              </a:custGeom>
              <a:solidFill>
                <a:srgbClr val="122A6B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0" y="-38100"/>
                <a:ext cx="3329033" cy="18726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sp>
          <p:nvSpPr>
            <p:cNvPr id="16" name="TextBox 16"/>
            <p:cNvSpPr txBox="1"/>
            <p:nvPr/>
          </p:nvSpPr>
          <p:spPr>
            <a:xfrm>
              <a:off x="8187333" y="967468"/>
              <a:ext cx="15499490" cy="5069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232"/>
                </a:lnSpc>
              </a:pPr>
              <a:r>
                <a:rPr lang="en-US" sz="2308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New Mexico Department of Homeland Security &amp; Emergency Management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2116513" y="0"/>
              <a:ext cx="1691610" cy="2018828"/>
            </a:xfrm>
            <a:custGeom>
              <a:avLst/>
              <a:gdLst/>
              <a:ahLst/>
              <a:cxnLst/>
              <a:rect l="l" t="t" r="r" b="b"/>
              <a:pathLst>
                <a:path w="1691610" h="2018828">
                  <a:moveTo>
                    <a:pt x="0" y="0"/>
                  </a:moveTo>
                  <a:lnTo>
                    <a:pt x="1691610" y="0"/>
                  </a:lnTo>
                  <a:lnTo>
                    <a:pt x="1691610" y="2018828"/>
                  </a:lnTo>
                  <a:lnTo>
                    <a:pt x="0" y="2018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0" y="0"/>
              <a:ext cx="2070765" cy="2070765"/>
            </a:xfrm>
            <a:custGeom>
              <a:avLst/>
              <a:gdLst/>
              <a:ahLst/>
              <a:cxnLst/>
              <a:rect l="l" t="t" r="r" b="b"/>
              <a:pathLst>
                <a:path w="2070765" h="2070765">
                  <a:moveTo>
                    <a:pt x="0" y="0"/>
                  </a:moveTo>
                  <a:lnTo>
                    <a:pt x="2070765" y="0"/>
                  </a:lnTo>
                  <a:lnTo>
                    <a:pt x="2070765" y="2070765"/>
                  </a:lnTo>
                  <a:lnTo>
                    <a:pt x="0" y="2070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581" b="-258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 rot="-10800000">
            <a:off x="-4109936" y="0"/>
            <a:ext cx="14285864" cy="2691317"/>
            <a:chOff x="0" y="0"/>
            <a:chExt cx="793848" cy="14955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93848" cy="149553"/>
            </a:xfrm>
            <a:custGeom>
              <a:avLst/>
              <a:gdLst/>
              <a:ahLst/>
              <a:cxnLst/>
              <a:rect l="l" t="t" r="r" b="b"/>
              <a:pathLst>
                <a:path w="793848" h="149553">
                  <a:moveTo>
                    <a:pt x="203200" y="0"/>
                  </a:moveTo>
                  <a:lnTo>
                    <a:pt x="590648" y="0"/>
                  </a:lnTo>
                  <a:lnTo>
                    <a:pt x="793848" y="149553"/>
                  </a:lnTo>
                  <a:lnTo>
                    <a:pt x="0" y="149553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2A6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27000" y="-38100"/>
              <a:ext cx="539848" cy="1876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199374" y="3048119"/>
            <a:ext cx="16040418" cy="5837015"/>
            <a:chOff x="0" y="0"/>
            <a:chExt cx="4074202" cy="1417784"/>
          </a:xfrm>
          <a:solidFill>
            <a:schemeClr val="bg1">
              <a:lumMod val="95000"/>
            </a:schemeClr>
          </a:solidFill>
        </p:grpSpPr>
        <p:sp>
          <p:nvSpPr>
            <p:cNvPr id="7" name="Freeform 7"/>
            <p:cNvSpPr/>
            <p:nvPr/>
          </p:nvSpPr>
          <p:spPr>
            <a:xfrm>
              <a:off x="0" y="0"/>
              <a:ext cx="4074202" cy="1417784"/>
            </a:xfrm>
            <a:custGeom>
              <a:avLst/>
              <a:gdLst/>
              <a:ahLst/>
              <a:cxnLst/>
              <a:rect l="l" t="t" r="r" b="b"/>
              <a:pathLst>
                <a:path w="4074202" h="1417784">
                  <a:moveTo>
                    <a:pt x="0" y="0"/>
                  </a:moveTo>
                  <a:lnTo>
                    <a:pt x="4074202" y="0"/>
                  </a:lnTo>
                  <a:lnTo>
                    <a:pt x="4074202" y="1417784"/>
                  </a:lnTo>
                  <a:lnTo>
                    <a:pt x="0" y="1417784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4074202" cy="1465409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marL="647692" lvl="1" indent="-323846" algn="l">
                <a:lnSpc>
                  <a:spcPts val="4199"/>
                </a:lnSpc>
                <a:buFont typeface="Arial"/>
                <a:buChar char="•"/>
              </a:pPr>
              <a:r>
                <a:rPr lang="en-US" sz="2800" b="1" dirty="0">
                  <a:latin typeface="Montserrat Bold"/>
                  <a:ea typeface="Montserrat Bold"/>
                  <a:cs typeface="Montserrat Bold"/>
                  <a:sym typeface="Montserrat Bold"/>
                </a:rPr>
                <a:t>Applicants Must Already Have Land For New Construction</a:t>
              </a:r>
            </a:p>
            <a:p>
              <a:pPr marL="1238246" lvl="2" indent="-457200">
                <a:lnSpc>
                  <a:spcPts val="4199"/>
                </a:lnSpc>
                <a:buFont typeface="Courier New" panose="02070309020205020404" pitchFamily="49" charset="0"/>
                <a:buChar char="o"/>
              </a:pPr>
              <a:r>
                <a:rPr lang="en-US" sz="2800" dirty="0">
                  <a:latin typeface="Montserrat" panose="00000500000000000000" pitchFamily="2" charset="0"/>
                  <a:ea typeface="Montserrat Bold"/>
                  <a:cs typeface="Montserrat Bold"/>
                  <a:sym typeface="Montserrat Bold"/>
                </a:rPr>
                <a:t>The Home Recovery Program </a:t>
              </a:r>
              <a:r>
                <a:rPr lang="en-US" sz="2800" u="sng" dirty="0">
                  <a:latin typeface="Montserrat" panose="00000500000000000000" pitchFamily="2" charset="0"/>
                  <a:ea typeface="Montserrat Bold"/>
                  <a:cs typeface="Montserrat Bold"/>
                  <a:sym typeface="Montserrat Bold"/>
                </a:rPr>
                <a:t>cannot</a:t>
              </a:r>
              <a:r>
                <a:rPr lang="en-US" sz="2800" dirty="0">
                  <a:latin typeface="Montserrat" panose="00000500000000000000" pitchFamily="2" charset="0"/>
                  <a:ea typeface="Montserrat Bold"/>
                  <a:cs typeface="Montserrat Bold"/>
                  <a:sym typeface="Montserrat Bold"/>
                </a:rPr>
                <a:t> pay to acquire land. You must already have a property lease or acquired property to be eligible.</a:t>
              </a:r>
            </a:p>
            <a:p>
              <a:pPr marL="647692" lvl="1" indent="-323846" algn="l">
                <a:lnSpc>
                  <a:spcPts val="4199"/>
                </a:lnSpc>
                <a:buFont typeface="Arial"/>
                <a:buChar char="•"/>
              </a:pPr>
              <a:r>
                <a:rPr lang="en-US" sz="2800" b="1" dirty="0">
                  <a:latin typeface="Montserrat Bold"/>
                  <a:ea typeface="Montserrat Bold"/>
                  <a:cs typeface="Montserrat Bold"/>
                  <a:sym typeface="Montserrat Bold"/>
                </a:rPr>
                <a:t>Property Taxes</a:t>
              </a:r>
            </a:p>
            <a:p>
              <a:pPr marL="1295384" lvl="2" indent="-431795" algn="l">
                <a:lnSpc>
                  <a:spcPts val="4199"/>
                </a:lnSpc>
                <a:buFont typeface="Arial"/>
                <a:buChar char="⚬"/>
              </a:pPr>
              <a:r>
                <a:rPr lang="en-US" sz="2800" dirty="0">
                  <a:latin typeface="Montserrat"/>
                  <a:ea typeface="Montserrat"/>
                  <a:cs typeface="Montserrat"/>
                  <a:sym typeface="Montserrat"/>
                </a:rPr>
                <a:t>The applicant must be current on their property taxes or have a property tax payment plan in good standing.</a:t>
              </a:r>
            </a:p>
            <a:p>
              <a:pPr marL="647692" lvl="1" indent="-323846" algn="l">
                <a:lnSpc>
                  <a:spcPts val="4199"/>
                </a:lnSpc>
                <a:buFont typeface="Arial"/>
                <a:buChar char="•"/>
              </a:pPr>
              <a:r>
                <a:rPr lang="en-US" sz="2800" b="1" dirty="0">
                  <a:latin typeface="Montserrat Bold"/>
                  <a:ea typeface="Montserrat Bold"/>
                  <a:cs typeface="Montserrat Bold"/>
                  <a:sym typeface="Montserrat Bold"/>
                </a:rPr>
                <a:t>Mortgage Payments</a:t>
              </a:r>
            </a:p>
            <a:p>
              <a:pPr marL="1295384" lvl="2" indent="-431795" algn="l">
                <a:lnSpc>
                  <a:spcPts val="4199"/>
                </a:lnSpc>
                <a:buFont typeface="Arial"/>
                <a:buChar char="⚬"/>
              </a:pPr>
              <a:r>
                <a:rPr lang="en-US" sz="2800" dirty="0">
                  <a:latin typeface="Montserrat"/>
                  <a:ea typeface="Montserrat"/>
                  <a:cs typeface="Montserrat"/>
                  <a:sym typeface="Montserrat"/>
                </a:rPr>
                <a:t>If there is a mortgage, the mortgage must be in good standing.</a:t>
              </a:r>
            </a:p>
            <a:p>
              <a:pPr marL="647692" lvl="1" indent="-323846" algn="l">
                <a:lnSpc>
                  <a:spcPts val="4199"/>
                </a:lnSpc>
                <a:buFont typeface="Arial"/>
                <a:buChar char="•"/>
              </a:pPr>
              <a:r>
                <a:rPr lang="en-US" sz="2800" b="1" dirty="0">
                  <a:latin typeface="Montserrat Bold"/>
                  <a:ea typeface="Montserrat Bold"/>
                  <a:cs typeface="Montserrat Bold"/>
                  <a:sym typeface="Montserrat Bold"/>
                </a:rPr>
                <a:t>Manufactured Housing Unit (MHU) Owners</a:t>
              </a:r>
            </a:p>
            <a:p>
              <a:pPr marL="1295384" lvl="2" indent="-431795" algn="l">
                <a:lnSpc>
                  <a:spcPts val="4199"/>
                </a:lnSpc>
                <a:buFont typeface="Arial"/>
                <a:buChar char="⚬"/>
              </a:pPr>
              <a:r>
                <a:rPr lang="en-US" sz="2800" dirty="0">
                  <a:latin typeface="Montserrat"/>
                  <a:ea typeface="Montserrat"/>
                  <a:cs typeface="Montserrat"/>
                  <a:sym typeface="Montserrat"/>
                </a:rPr>
                <a:t>MHU owners must be in good standing with rent/lease payments on the property at the time of application and for the duration of the program.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329753" y="439880"/>
            <a:ext cx="7560719" cy="1795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60"/>
              </a:lnSpc>
            </a:pPr>
            <a:r>
              <a:rPr lang="en-US" sz="60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OWNERSHIP </a:t>
            </a:r>
            <a:r>
              <a:rPr lang="en-US" sz="6000" dirty="0">
                <a:solidFill>
                  <a:srgbClr val="FFFFFF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REQUIREMENTS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22837" y="8754827"/>
            <a:ext cx="18017563" cy="1553074"/>
            <a:chOff x="0" y="0"/>
            <a:chExt cx="24023417" cy="2070765"/>
          </a:xfrm>
        </p:grpSpPr>
        <p:sp>
          <p:nvSpPr>
            <p:cNvPr id="11" name="Freeform 11"/>
            <p:cNvSpPr/>
            <p:nvPr/>
          </p:nvSpPr>
          <p:spPr>
            <a:xfrm>
              <a:off x="4161633" y="74442"/>
              <a:ext cx="1721813" cy="1841095"/>
            </a:xfrm>
            <a:custGeom>
              <a:avLst/>
              <a:gdLst/>
              <a:ahLst/>
              <a:cxnLst/>
              <a:rect l="l" t="t" r="r" b="b"/>
              <a:pathLst>
                <a:path w="1721813" h="1841095">
                  <a:moveTo>
                    <a:pt x="0" y="0"/>
                  </a:moveTo>
                  <a:lnTo>
                    <a:pt x="1721813" y="0"/>
                  </a:lnTo>
                  <a:lnTo>
                    <a:pt x="1721813" y="1841095"/>
                  </a:lnTo>
                  <a:lnTo>
                    <a:pt x="0" y="18410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4161633" y="74442"/>
              <a:ext cx="1721813" cy="1841095"/>
            </a:xfrm>
            <a:custGeom>
              <a:avLst/>
              <a:gdLst/>
              <a:ahLst/>
              <a:cxnLst/>
              <a:rect l="l" t="t" r="r" b="b"/>
              <a:pathLst>
                <a:path w="1721813" h="1841095">
                  <a:moveTo>
                    <a:pt x="0" y="0"/>
                  </a:moveTo>
                  <a:lnTo>
                    <a:pt x="1721813" y="0"/>
                  </a:lnTo>
                  <a:lnTo>
                    <a:pt x="1721813" y="1841095"/>
                  </a:lnTo>
                  <a:lnTo>
                    <a:pt x="0" y="18410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13" name="Group 13"/>
            <p:cNvGrpSpPr/>
            <p:nvPr/>
          </p:nvGrpSpPr>
          <p:grpSpPr>
            <a:xfrm>
              <a:off x="7170185" y="874497"/>
              <a:ext cx="16853232" cy="755164"/>
              <a:chOff x="0" y="0"/>
              <a:chExt cx="3329033" cy="149168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3329034" cy="149168"/>
              </a:xfrm>
              <a:custGeom>
                <a:avLst/>
                <a:gdLst/>
                <a:ahLst/>
                <a:cxnLst/>
                <a:rect l="l" t="t" r="r" b="b"/>
                <a:pathLst>
                  <a:path w="3329034" h="149168">
                    <a:moveTo>
                      <a:pt x="0" y="0"/>
                    </a:moveTo>
                    <a:lnTo>
                      <a:pt x="3329034" y="0"/>
                    </a:lnTo>
                    <a:lnTo>
                      <a:pt x="3329034" y="149168"/>
                    </a:lnTo>
                    <a:lnTo>
                      <a:pt x="0" y="149168"/>
                    </a:lnTo>
                    <a:close/>
                  </a:path>
                </a:pathLst>
              </a:custGeom>
              <a:solidFill>
                <a:srgbClr val="122A6B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0" y="-38100"/>
                <a:ext cx="3329033" cy="18726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sp>
          <p:nvSpPr>
            <p:cNvPr id="16" name="TextBox 16"/>
            <p:cNvSpPr txBox="1"/>
            <p:nvPr/>
          </p:nvSpPr>
          <p:spPr>
            <a:xfrm>
              <a:off x="8187333" y="967468"/>
              <a:ext cx="15499490" cy="5069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232"/>
                </a:lnSpc>
              </a:pPr>
              <a:r>
                <a:rPr lang="en-US" sz="2308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New Mexico Department of Homeland Security &amp; Emergency Management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2116513" y="0"/>
              <a:ext cx="1691610" cy="2018828"/>
            </a:xfrm>
            <a:custGeom>
              <a:avLst/>
              <a:gdLst/>
              <a:ahLst/>
              <a:cxnLst/>
              <a:rect l="l" t="t" r="r" b="b"/>
              <a:pathLst>
                <a:path w="1691610" h="2018828">
                  <a:moveTo>
                    <a:pt x="0" y="0"/>
                  </a:moveTo>
                  <a:lnTo>
                    <a:pt x="1691610" y="0"/>
                  </a:lnTo>
                  <a:lnTo>
                    <a:pt x="1691610" y="2018828"/>
                  </a:lnTo>
                  <a:lnTo>
                    <a:pt x="0" y="2018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0" y="0"/>
              <a:ext cx="2070765" cy="2070765"/>
            </a:xfrm>
            <a:custGeom>
              <a:avLst/>
              <a:gdLst/>
              <a:ahLst/>
              <a:cxnLst/>
              <a:rect l="l" t="t" r="r" b="b"/>
              <a:pathLst>
                <a:path w="2070765" h="2070765">
                  <a:moveTo>
                    <a:pt x="0" y="0"/>
                  </a:moveTo>
                  <a:lnTo>
                    <a:pt x="2070765" y="0"/>
                  </a:lnTo>
                  <a:lnTo>
                    <a:pt x="2070765" y="2070765"/>
                  </a:lnTo>
                  <a:lnTo>
                    <a:pt x="0" y="2070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581" b="-258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-4109936" y="0"/>
            <a:ext cx="14285864" cy="2691317"/>
            <a:chOff x="0" y="0"/>
            <a:chExt cx="793848" cy="14955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93848" cy="149553"/>
            </a:xfrm>
            <a:custGeom>
              <a:avLst/>
              <a:gdLst/>
              <a:ahLst/>
              <a:cxnLst/>
              <a:rect l="l" t="t" r="r" b="b"/>
              <a:pathLst>
                <a:path w="793848" h="149553">
                  <a:moveTo>
                    <a:pt x="203200" y="0"/>
                  </a:moveTo>
                  <a:lnTo>
                    <a:pt x="590648" y="0"/>
                  </a:lnTo>
                  <a:lnTo>
                    <a:pt x="793848" y="149553"/>
                  </a:lnTo>
                  <a:lnTo>
                    <a:pt x="0" y="149553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2A6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27000" y="-38100"/>
              <a:ext cx="539848" cy="1876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58699" y="907509"/>
            <a:ext cx="7560719" cy="876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60"/>
              </a:lnSpc>
            </a:pPr>
            <a:r>
              <a:rPr lang="en-US" sz="58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DOCUMENTATION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028700" y="2945965"/>
            <a:ext cx="3645774" cy="2605622"/>
            <a:chOff x="0" y="0"/>
            <a:chExt cx="960204" cy="68625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60204" cy="686254"/>
            </a:xfrm>
            <a:custGeom>
              <a:avLst/>
              <a:gdLst/>
              <a:ahLst/>
              <a:cxnLst/>
              <a:rect l="l" t="t" r="r" b="b"/>
              <a:pathLst>
                <a:path w="960204" h="686254">
                  <a:moveTo>
                    <a:pt x="0" y="0"/>
                  </a:moveTo>
                  <a:lnTo>
                    <a:pt x="960204" y="0"/>
                  </a:lnTo>
                  <a:lnTo>
                    <a:pt x="960204" y="686254"/>
                  </a:lnTo>
                  <a:lnTo>
                    <a:pt x="0" y="686254"/>
                  </a:lnTo>
                  <a:close/>
                </a:path>
              </a:pathLst>
            </a:custGeom>
            <a:solidFill>
              <a:srgbClr val="122A6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960204" cy="7338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919"/>
                </a:lnSpc>
              </a:pPr>
              <a:r>
                <a:rPr lang="en-US" sz="2799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Completed Application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096267" y="2945965"/>
            <a:ext cx="3645774" cy="2605622"/>
            <a:chOff x="0" y="0"/>
            <a:chExt cx="960204" cy="68625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960204" cy="686254"/>
            </a:xfrm>
            <a:custGeom>
              <a:avLst/>
              <a:gdLst/>
              <a:ahLst/>
              <a:cxnLst/>
              <a:rect l="l" t="t" r="r" b="b"/>
              <a:pathLst>
                <a:path w="960204" h="686254">
                  <a:moveTo>
                    <a:pt x="0" y="0"/>
                  </a:moveTo>
                  <a:lnTo>
                    <a:pt x="960204" y="0"/>
                  </a:lnTo>
                  <a:lnTo>
                    <a:pt x="960204" y="686254"/>
                  </a:lnTo>
                  <a:lnTo>
                    <a:pt x="0" y="686254"/>
                  </a:lnTo>
                  <a:close/>
                </a:path>
              </a:pathLst>
            </a:custGeom>
            <a:solidFill>
              <a:srgbClr val="122A6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960204" cy="7338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919"/>
                </a:lnSpc>
              </a:pPr>
              <a:r>
                <a:rPr lang="en-US" sz="2799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Valid Photo ID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123042" y="2945965"/>
            <a:ext cx="3645774" cy="2605622"/>
            <a:chOff x="0" y="0"/>
            <a:chExt cx="960204" cy="68625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60204" cy="686254"/>
            </a:xfrm>
            <a:custGeom>
              <a:avLst/>
              <a:gdLst/>
              <a:ahLst/>
              <a:cxnLst/>
              <a:rect l="l" t="t" r="r" b="b"/>
              <a:pathLst>
                <a:path w="960204" h="686254">
                  <a:moveTo>
                    <a:pt x="0" y="0"/>
                  </a:moveTo>
                  <a:lnTo>
                    <a:pt x="960204" y="0"/>
                  </a:lnTo>
                  <a:lnTo>
                    <a:pt x="960204" y="686254"/>
                  </a:lnTo>
                  <a:lnTo>
                    <a:pt x="0" y="686254"/>
                  </a:lnTo>
                  <a:close/>
                </a:path>
              </a:pathLst>
            </a:custGeom>
            <a:solidFill>
              <a:srgbClr val="122A6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960204" cy="7338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919"/>
                </a:lnSpc>
              </a:pPr>
              <a:r>
                <a:rPr lang="en-US" sz="2799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Income Documentation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3149816" y="2945965"/>
            <a:ext cx="3645774" cy="2605622"/>
            <a:chOff x="0" y="0"/>
            <a:chExt cx="960204" cy="68625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60204" cy="686254"/>
            </a:xfrm>
            <a:custGeom>
              <a:avLst/>
              <a:gdLst/>
              <a:ahLst/>
              <a:cxnLst/>
              <a:rect l="l" t="t" r="r" b="b"/>
              <a:pathLst>
                <a:path w="960204" h="686254">
                  <a:moveTo>
                    <a:pt x="0" y="0"/>
                  </a:moveTo>
                  <a:lnTo>
                    <a:pt x="960204" y="0"/>
                  </a:lnTo>
                  <a:lnTo>
                    <a:pt x="960204" y="686254"/>
                  </a:lnTo>
                  <a:lnTo>
                    <a:pt x="0" y="686254"/>
                  </a:lnTo>
                  <a:close/>
                </a:path>
              </a:pathLst>
            </a:custGeom>
            <a:solidFill>
              <a:srgbClr val="122A6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960204" cy="7338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919"/>
                </a:lnSpc>
              </a:pPr>
              <a:r>
                <a:rPr lang="en-US" sz="2799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Home Ownership Documentation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28700" y="5842170"/>
            <a:ext cx="3645774" cy="2529540"/>
            <a:chOff x="0" y="0"/>
            <a:chExt cx="960204" cy="66621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960204" cy="666216"/>
            </a:xfrm>
            <a:custGeom>
              <a:avLst/>
              <a:gdLst/>
              <a:ahLst/>
              <a:cxnLst/>
              <a:rect l="l" t="t" r="r" b="b"/>
              <a:pathLst>
                <a:path w="960204" h="666216">
                  <a:moveTo>
                    <a:pt x="0" y="0"/>
                  </a:moveTo>
                  <a:lnTo>
                    <a:pt x="960204" y="0"/>
                  </a:lnTo>
                  <a:lnTo>
                    <a:pt x="960204" y="666216"/>
                  </a:lnTo>
                  <a:lnTo>
                    <a:pt x="0" y="666216"/>
                  </a:lnTo>
                  <a:close/>
                </a:path>
              </a:pathLst>
            </a:custGeom>
            <a:solidFill>
              <a:srgbClr val="122A6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47625"/>
              <a:ext cx="960204" cy="7138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919"/>
                </a:lnSpc>
              </a:pPr>
              <a:r>
                <a:rPr lang="en-US" sz="2799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Primary Residence Documentation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5096267" y="5842170"/>
            <a:ext cx="3645774" cy="2529540"/>
            <a:chOff x="0" y="0"/>
            <a:chExt cx="960204" cy="666216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960204" cy="666216"/>
            </a:xfrm>
            <a:custGeom>
              <a:avLst/>
              <a:gdLst/>
              <a:ahLst/>
              <a:cxnLst/>
              <a:rect l="l" t="t" r="r" b="b"/>
              <a:pathLst>
                <a:path w="960204" h="666216">
                  <a:moveTo>
                    <a:pt x="0" y="0"/>
                  </a:moveTo>
                  <a:lnTo>
                    <a:pt x="960204" y="0"/>
                  </a:lnTo>
                  <a:lnTo>
                    <a:pt x="960204" y="666216"/>
                  </a:lnTo>
                  <a:lnTo>
                    <a:pt x="0" y="666216"/>
                  </a:lnTo>
                  <a:close/>
                </a:path>
              </a:pathLst>
            </a:custGeom>
            <a:solidFill>
              <a:srgbClr val="122A6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960204" cy="7138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919"/>
                </a:lnSpc>
              </a:pPr>
              <a:r>
                <a:rPr lang="en-US" sz="2799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Insurance Documentation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123042" y="5842170"/>
            <a:ext cx="3645774" cy="2529540"/>
            <a:chOff x="0" y="0"/>
            <a:chExt cx="960204" cy="666216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960204" cy="666216"/>
            </a:xfrm>
            <a:custGeom>
              <a:avLst/>
              <a:gdLst/>
              <a:ahLst/>
              <a:cxnLst/>
              <a:rect l="l" t="t" r="r" b="b"/>
              <a:pathLst>
                <a:path w="960204" h="666216">
                  <a:moveTo>
                    <a:pt x="0" y="0"/>
                  </a:moveTo>
                  <a:lnTo>
                    <a:pt x="960204" y="0"/>
                  </a:lnTo>
                  <a:lnTo>
                    <a:pt x="960204" y="666216"/>
                  </a:lnTo>
                  <a:lnTo>
                    <a:pt x="0" y="666216"/>
                  </a:lnTo>
                  <a:close/>
                </a:path>
              </a:pathLst>
            </a:custGeom>
            <a:solidFill>
              <a:srgbClr val="122A6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47625"/>
              <a:ext cx="960204" cy="7138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919"/>
                </a:lnSpc>
              </a:pPr>
              <a:r>
                <a:rPr lang="en-US" sz="2799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Proof of Disaster Damage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3149816" y="5842170"/>
            <a:ext cx="3645774" cy="2529540"/>
            <a:chOff x="0" y="0"/>
            <a:chExt cx="960204" cy="66621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960204" cy="666216"/>
            </a:xfrm>
            <a:custGeom>
              <a:avLst/>
              <a:gdLst/>
              <a:ahLst/>
              <a:cxnLst/>
              <a:rect l="l" t="t" r="r" b="b"/>
              <a:pathLst>
                <a:path w="960204" h="666216">
                  <a:moveTo>
                    <a:pt x="0" y="0"/>
                  </a:moveTo>
                  <a:lnTo>
                    <a:pt x="960204" y="0"/>
                  </a:lnTo>
                  <a:lnTo>
                    <a:pt x="960204" y="666216"/>
                  </a:lnTo>
                  <a:lnTo>
                    <a:pt x="0" y="666216"/>
                  </a:lnTo>
                  <a:close/>
                </a:path>
              </a:pathLst>
            </a:custGeom>
            <a:solidFill>
              <a:srgbClr val="122A6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47625"/>
              <a:ext cx="960204" cy="7138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919"/>
                </a:lnSpc>
              </a:pPr>
              <a:r>
                <a:rPr lang="en-US" sz="2799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Disability Documentation </a:t>
              </a:r>
            </a:p>
            <a:p>
              <a:pPr algn="ctr">
                <a:lnSpc>
                  <a:spcPts val="3919"/>
                </a:lnSpc>
              </a:pPr>
              <a:r>
                <a:rPr lang="en-US" sz="2799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(if applicable)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22837" y="8754827"/>
            <a:ext cx="18017563" cy="1553074"/>
            <a:chOff x="0" y="0"/>
            <a:chExt cx="24023417" cy="2070765"/>
          </a:xfrm>
        </p:grpSpPr>
        <p:sp>
          <p:nvSpPr>
            <p:cNvPr id="31" name="Freeform 31"/>
            <p:cNvSpPr/>
            <p:nvPr/>
          </p:nvSpPr>
          <p:spPr>
            <a:xfrm>
              <a:off x="4161633" y="74442"/>
              <a:ext cx="1721813" cy="1841095"/>
            </a:xfrm>
            <a:custGeom>
              <a:avLst/>
              <a:gdLst/>
              <a:ahLst/>
              <a:cxnLst/>
              <a:rect l="l" t="t" r="r" b="b"/>
              <a:pathLst>
                <a:path w="1721813" h="1841095">
                  <a:moveTo>
                    <a:pt x="0" y="0"/>
                  </a:moveTo>
                  <a:lnTo>
                    <a:pt x="1721813" y="0"/>
                  </a:lnTo>
                  <a:lnTo>
                    <a:pt x="1721813" y="1841095"/>
                  </a:lnTo>
                  <a:lnTo>
                    <a:pt x="0" y="18410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32"/>
            <p:cNvSpPr/>
            <p:nvPr/>
          </p:nvSpPr>
          <p:spPr>
            <a:xfrm>
              <a:off x="4161633" y="74442"/>
              <a:ext cx="1721813" cy="1841095"/>
            </a:xfrm>
            <a:custGeom>
              <a:avLst/>
              <a:gdLst/>
              <a:ahLst/>
              <a:cxnLst/>
              <a:rect l="l" t="t" r="r" b="b"/>
              <a:pathLst>
                <a:path w="1721813" h="1841095">
                  <a:moveTo>
                    <a:pt x="0" y="0"/>
                  </a:moveTo>
                  <a:lnTo>
                    <a:pt x="1721813" y="0"/>
                  </a:lnTo>
                  <a:lnTo>
                    <a:pt x="1721813" y="1841095"/>
                  </a:lnTo>
                  <a:lnTo>
                    <a:pt x="0" y="18410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33" name="Group 33"/>
            <p:cNvGrpSpPr/>
            <p:nvPr/>
          </p:nvGrpSpPr>
          <p:grpSpPr>
            <a:xfrm>
              <a:off x="7170185" y="874497"/>
              <a:ext cx="16853232" cy="755164"/>
              <a:chOff x="0" y="0"/>
              <a:chExt cx="3329033" cy="149168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3329034" cy="149168"/>
              </a:xfrm>
              <a:custGeom>
                <a:avLst/>
                <a:gdLst/>
                <a:ahLst/>
                <a:cxnLst/>
                <a:rect l="l" t="t" r="r" b="b"/>
                <a:pathLst>
                  <a:path w="3329034" h="149168">
                    <a:moveTo>
                      <a:pt x="0" y="0"/>
                    </a:moveTo>
                    <a:lnTo>
                      <a:pt x="3329034" y="0"/>
                    </a:lnTo>
                    <a:lnTo>
                      <a:pt x="3329034" y="149168"/>
                    </a:lnTo>
                    <a:lnTo>
                      <a:pt x="0" y="149168"/>
                    </a:lnTo>
                    <a:close/>
                  </a:path>
                </a:pathLst>
              </a:custGeom>
              <a:solidFill>
                <a:srgbClr val="122A6B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0" y="-38100"/>
                <a:ext cx="3329033" cy="18726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sp>
          <p:nvSpPr>
            <p:cNvPr id="36" name="TextBox 36"/>
            <p:cNvSpPr txBox="1"/>
            <p:nvPr/>
          </p:nvSpPr>
          <p:spPr>
            <a:xfrm>
              <a:off x="8187333" y="967468"/>
              <a:ext cx="15499490" cy="5069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232"/>
                </a:lnSpc>
              </a:pPr>
              <a:r>
                <a:rPr lang="en-US" sz="2308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New Mexico Department of Homeland Security &amp; Emergency Management</a:t>
              </a:r>
            </a:p>
          </p:txBody>
        </p:sp>
        <p:sp>
          <p:nvSpPr>
            <p:cNvPr id="37" name="Freeform 37"/>
            <p:cNvSpPr/>
            <p:nvPr/>
          </p:nvSpPr>
          <p:spPr>
            <a:xfrm>
              <a:off x="2116513" y="0"/>
              <a:ext cx="1691610" cy="2018828"/>
            </a:xfrm>
            <a:custGeom>
              <a:avLst/>
              <a:gdLst/>
              <a:ahLst/>
              <a:cxnLst/>
              <a:rect l="l" t="t" r="r" b="b"/>
              <a:pathLst>
                <a:path w="1691610" h="2018828">
                  <a:moveTo>
                    <a:pt x="0" y="0"/>
                  </a:moveTo>
                  <a:lnTo>
                    <a:pt x="1691610" y="0"/>
                  </a:lnTo>
                  <a:lnTo>
                    <a:pt x="1691610" y="2018828"/>
                  </a:lnTo>
                  <a:lnTo>
                    <a:pt x="0" y="2018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38"/>
            <p:cNvSpPr/>
            <p:nvPr/>
          </p:nvSpPr>
          <p:spPr>
            <a:xfrm>
              <a:off x="0" y="0"/>
              <a:ext cx="2070765" cy="2070765"/>
            </a:xfrm>
            <a:custGeom>
              <a:avLst/>
              <a:gdLst/>
              <a:ahLst/>
              <a:cxnLst/>
              <a:rect l="l" t="t" r="r" b="b"/>
              <a:pathLst>
                <a:path w="2070765" h="2070765">
                  <a:moveTo>
                    <a:pt x="0" y="0"/>
                  </a:moveTo>
                  <a:lnTo>
                    <a:pt x="2070765" y="0"/>
                  </a:lnTo>
                  <a:lnTo>
                    <a:pt x="2070765" y="2070765"/>
                  </a:lnTo>
                  <a:lnTo>
                    <a:pt x="0" y="2070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581" b="-258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 rot="-10800000">
            <a:off x="-4109936" y="0"/>
            <a:ext cx="14285864" cy="2691317"/>
            <a:chOff x="0" y="0"/>
            <a:chExt cx="793848" cy="14955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93848" cy="149553"/>
            </a:xfrm>
            <a:custGeom>
              <a:avLst/>
              <a:gdLst/>
              <a:ahLst/>
              <a:cxnLst/>
              <a:rect l="l" t="t" r="r" b="b"/>
              <a:pathLst>
                <a:path w="793848" h="149553">
                  <a:moveTo>
                    <a:pt x="203200" y="0"/>
                  </a:moveTo>
                  <a:lnTo>
                    <a:pt x="590648" y="0"/>
                  </a:lnTo>
                  <a:lnTo>
                    <a:pt x="793848" y="149553"/>
                  </a:lnTo>
                  <a:lnTo>
                    <a:pt x="0" y="149553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2A6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27000" y="-38100"/>
              <a:ext cx="539848" cy="1876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329753" y="468302"/>
            <a:ext cx="7560719" cy="1754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60"/>
              </a:lnSpc>
            </a:pPr>
            <a:r>
              <a:rPr lang="en-US" sz="58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DOCUMENTATION</a:t>
            </a:r>
          </a:p>
          <a:p>
            <a:pPr algn="l">
              <a:lnSpc>
                <a:spcPts val="6960"/>
              </a:lnSpc>
            </a:pPr>
            <a:r>
              <a:rPr lang="en-US" sz="5800" dirty="0">
                <a:solidFill>
                  <a:srgbClr val="FFFFFF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USE PURPOSE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767839" y="4819938"/>
            <a:ext cx="4023360" cy="2401402"/>
            <a:chOff x="87237" y="-85218"/>
            <a:chExt cx="1049947" cy="632468"/>
          </a:xfrm>
        </p:grpSpPr>
        <p:sp>
          <p:nvSpPr>
            <p:cNvPr id="8" name="Freeform 8"/>
            <p:cNvSpPr/>
            <p:nvPr/>
          </p:nvSpPr>
          <p:spPr>
            <a:xfrm>
              <a:off x="87237" y="-37593"/>
              <a:ext cx="1049947" cy="584843"/>
            </a:xfrm>
            <a:custGeom>
              <a:avLst/>
              <a:gdLst/>
              <a:ahLst/>
              <a:cxnLst/>
              <a:rect l="l" t="t" r="r" b="b"/>
              <a:pathLst>
                <a:path w="1049947" h="584843">
                  <a:moveTo>
                    <a:pt x="0" y="0"/>
                  </a:moveTo>
                  <a:lnTo>
                    <a:pt x="1049947" y="0"/>
                  </a:lnTo>
                  <a:lnTo>
                    <a:pt x="1049947" y="584843"/>
                  </a:lnTo>
                  <a:lnTo>
                    <a:pt x="0" y="584843"/>
                  </a:lnTo>
                  <a:close/>
                </a:path>
              </a:pathLst>
            </a:custGeom>
            <a:solidFill>
              <a:srgbClr val="002060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7237" y="-85218"/>
              <a:ext cx="1049947" cy="6324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919"/>
                </a:lnSpc>
              </a:pPr>
              <a:r>
                <a:rPr lang="en-US" sz="2799" b="1" dirty="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Verify program eligibility 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132319" y="4819938"/>
            <a:ext cx="4023360" cy="2401402"/>
            <a:chOff x="386687" y="-85218"/>
            <a:chExt cx="1254100" cy="632468"/>
          </a:xfrm>
        </p:grpSpPr>
        <p:sp>
          <p:nvSpPr>
            <p:cNvPr id="11" name="Freeform 11"/>
            <p:cNvSpPr/>
            <p:nvPr/>
          </p:nvSpPr>
          <p:spPr>
            <a:xfrm>
              <a:off x="386687" y="-37593"/>
              <a:ext cx="1254100" cy="584843"/>
            </a:xfrm>
            <a:custGeom>
              <a:avLst/>
              <a:gdLst/>
              <a:ahLst/>
              <a:cxnLst/>
              <a:rect l="l" t="t" r="r" b="b"/>
              <a:pathLst>
                <a:path w="1254100" h="584843">
                  <a:moveTo>
                    <a:pt x="0" y="0"/>
                  </a:moveTo>
                  <a:lnTo>
                    <a:pt x="1254100" y="0"/>
                  </a:lnTo>
                  <a:lnTo>
                    <a:pt x="1254100" y="584843"/>
                  </a:lnTo>
                  <a:lnTo>
                    <a:pt x="0" y="584843"/>
                  </a:lnTo>
                  <a:close/>
                </a:path>
              </a:pathLst>
            </a:custGeom>
            <a:solidFill>
              <a:srgbClr val="002060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86687" y="-85218"/>
              <a:ext cx="1254100" cy="6324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919"/>
                </a:lnSpc>
              </a:pPr>
              <a:r>
                <a:rPr lang="en-US" sz="2799" b="1" dirty="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Conduct duplication of benefit checks 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2496800" y="5000764"/>
            <a:ext cx="4023360" cy="2220576"/>
            <a:chOff x="0" y="0"/>
            <a:chExt cx="1508959" cy="58484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508959" cy="584843"/>
            </a:xfrm>
            <a:custGeom>
              <a:avLst/>
              <a:gdLst/>
              <a:ahLst/>
              <a:cxnLst/>
              <a:rect l="l" t="t" r="r" b="b"/>
              <a:pathLst>
                <a:path w="1508959" h="584843">
                  <a:moveTo>
                    <a:pt x="0" y="0"/>
                  </a:moveTo>
                  <a:lnTo>
                    <a:pt x="1508959" y="0"/>
                  </a:lnTo>
                  <a:lnTo>
                    <a:pt x="1508959" y="584843"/>
                  </a:lnTo>
                  <a:lnTo>
                    <a:pt x="0" y="584843"/>
                  </a:lnTo>
                  <a:close/>
                </a:path>
              </a:pathLst>
            </a:custGeom>
            <a:solidFill>
              <a:srgbClr val="00206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47625"/>
              <a:ext cx="1508959" cy="6324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919"/>
                </a:lnSpc>
              </a:pPr>
              <a:r>
                <a:rPr lang="en-US" sz="2799" b="1" dirty="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Reduce the risk that funds may be recouped in the future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422837" y="8754827"/>
            <a:ext cx="18017563" cy="1553074"/>
            <a:chOff x="0" y="0"/>
            <a:chExt cx="24023417" cy="2070765"/>
          </a:xfrm>
        </p:grpSpPr>
        <p:sp>
          <p:nvSpPr>
            <p:cNvPr id="17" name="Freeform 17"/>
            <p:cNvSpPr/>
            <p:nvPr/>
          </p:nvSpPr>
          <p:spPr>
            <a:xfrm>
              <a:off x="4161633" y="74442"/>
              <a:ext cx="1721813" cy="1841095"/>
            </a:xfrm>
            <a:custGeom>
              <a:avLst/>
              <a:gdLst/>
              <a:ahLst/>
              <a:cxnLst/>
              <a:rect l="l" t="t" r="r" b="b"/>
              <a:pathLst>
                <a:path w="1721813" h="1841095">
                  <a:moveTo>
                    <a:pt x="0" y="0"/>
                  </a:moveTo>
                  <a:lnTo>
                    <a:pt x="1721813" y="0"/>
                  </a:lnTo>
                  <a:lnTo>
                    <a:pt x="1721813" y="1841095"/>
                  </a:lnTo>
                  <a:lnTo>
                    <a:pt x="0" y="18410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4161633" y="74442"/>
              <a:ext cx="1721813" cy="1841095"/>
            </a:xfrm>
            <a:custGeom>
              <a:avLst/>
              <a:gdLst/>
              <a:ahLst/>
              <a:cxnLst/>
              <a:rect l="l" t="t" r="r" b="b"/>
              <a:pathLst>
                <a:path w="1721813" h="1841095">
                  <a:moveTo>
                    <a:pt x="0" y="0"/>
                  </a:moveTo>
                  <a:lnTo>
                    <a:pt x="1721813" y="0"/>
                  </a:lnTo>
                  <a:lnTo>
                    <a:pt x="1721813" y="1841095"/>
                  </a:lnTo>
                  <a:lnTo>
                    <a:pt x="0" y="18410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19" name="Group 19"/>
            <p:cNvGrpSpPr/>
            <p:nvPr/>
          </p:nvGrpSpPr>
          <p:grpSpPr>
            <a:xfrm>
              <a:off x="7170185" y="874497"/>
              <a:ext cx="16853232" cy="755164"/>
              <a:chOff x="0" y="0"/>
              <a:chExt cx="3329033" cy="149168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3329034" cy="149168"/>
              </a:xfrm>
              <a:custGeom>
                <a:avLst/>
                <a:gdLst/>
                <a:ahLst/>
                <a:cxnLst/>
                <a:rect l="l" t="t" r="r" b="b"/>
                <a:pathLst>
                  <a:path w="3329034" h="149168">
                    <a:moveTo>
                      <a:pt x="0" y="0"/>
                    </a:moveTo>
                    <a:lnTo>
                      <a:pt x="3329034" y="0"/>
                    </a:lnTo>
                    <a:lnTo>
                      <a:pt x="3329034" y="149168"/>
                    </a:lnTo>
                    <a:lnTo>
                      <a:pt x="0" y="149168"/>
                    </a:lnTo>
                    <a:close/>
                  </a:path>
                </a:pathLst>
              </a:custGeom>
              <a:solidFill>
                <a:srgbClr val="122A6B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0" y="-38100"/>
                <a:ext cx="3329033" cy="18726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sp>
          <p:nvSpPr>
            <p:cNvPr id="22" name="TextBox 22"/>
            <p:cNvSpPr txBox="1"/>
            <p:nvPr/>
          </p:nvSpPr>
          <p:spPr>
            <a:xfrm>
              <a:off x="8187333" y="967468"/>
              <a:ext cx="15499490" cy="5069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232"/>
                </a:lnSpc>
              </a:pPr>
              <a:r>
                <a:rPr lang="en-US" sz="2308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New Mexico Department of Homeland Security &amp; Emergency Management</a:t>
              </a:r>
            </a:p>
          </p:txBody>
        </p:sp>
        <p:sp>
          <p:nvSpPr>
            <p:cNvPr id="23" name="Freeform 23"/>
            <p:cNvSpPr/>
            <p:nvPr/>
          </p:nvSpPr>
          <p:spPr>
            <a:xfrm>
              <a:off x="2116513" y="0"/>
              <a:ext cx="1691610" cy="2018828"/>
            </a:xfrm>
            <a:custGeom>
              <a:avLst/>
              <a:gdLst/>
              <a:ahLst/>
              <a:cxnLst/>
              <a:rect l="l" t="t" r="r" b="b"/>
              <a:pathLst>
                <a:path w="1691610" h="2018828">
                  <a:moveTo>
                    <a:pt x="0" y="0"/>
                  </a:moveTo>
                  <a:lnTo>
                    <a:pt x="1691610" y="0"/>
                  </a:lnTo>
                  <a:lnTo>
                    <a:pt x="1691610" y="2018828"/>
                  </a:lnTo>
                  <a:lnTo>
                    <a:pt x="0" y="2018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0" y="0"/>
              <a:ext cx="2070765" cy="2070765"/>
            </a:xfrm>
            <a:custGeom>
              <a:avLst/>
              <a:gdLst/>
              <a:ahLst/>
              <a:cxnLst/>
              <a:rect l="l" t="t" r="r" b="b"/>
              <a:pathLst>
                <a:path w="2070765" h="2070765">
                  <a:moveTo>
                    <a:pt x="0" y="0"/>
                  </a:moveTo>
                  <a:lnTo>
                    <a:pt x="2070765" y="0"/>
                  </a:lnTo>
                  <a:lnTo>
                    <a:pt x="2070765" y="2070765"/>
                  </a:lnTo>
                  <a:lnTo>
                    <a:pt x="0" y="2070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581" b="-258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2057400" y="3031181"/>
            <a:ext cx="14173200" cy="15621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500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What does the New Mexico Home Recovery Program do with this documentation?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-4109936" y="0"/>
            <a:ext cx="14285864" cy="2691317"/>
            <a:chOff x="0" y="0"/>
            <a:chExt cx="793848" cy="14955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93848" cy="149553"/>
            </a:xfrm>
            <a:custGeom>
              <a:avLst/>
              <a:gdLst/>
              <a:ahLst/>
              <a:cxnLst/>
              <a:rect l="l" t="t" r="r" b="b"/>
              <a:pathLst>
                <a:path w="793848" h="149553">
                  <a:moveTo>
                    <a:pt x="203200" y="0"/>
                  </a:moveTo>
                  <a:lnTo>
                    <a:pt x="590648" y="0"/>
                  </a:lnTo>
                  <a:lnTo>
                    <a:pt x="793848" y="149553"/>
                  </a:lnTo>
                  <a:lnTo>
                    <a:pt x="0" y="149553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2A6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27000" y="-38100"/>
              <a:ext cx="539848" cy="1876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58699" y="469359"/>
            <a:ext cx="7560719" cy="1752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60"/>
              </a:lnSpc>
            </a:pPr>
            <a:r>
              <a:rPr lang="en-US" sz="58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APPLICATION </a:t>
            </a:r>
            <a:r>
              <a:rPr lang="en-US" sz="5800" dirty="0">
                <a:solidFill>
                  <a:srgbClr val="FFFFFF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PRIORITIZATION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965067" y="3144042"/>
            <a:ext cx="16357866" cy="5575921"/>
            <a:chOff x="0" y="0"/>
            <a:chExt cx="4308244" cy="146855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308244" cy="1468555"/>
            </a:xfrm>
            <a:custGeom>
              <a:avLst/>
              <a:gdLst/>
              <a:ahLst/>
              <a:cxnLst/>
              <a:rect l="l" t="t" r="r" b="b"/>
              <a:pathLst>
                <a:path w="4308244" h="1468555">
                  <a:moveTo>
                    <a:pt x="0" y="0"/>
                  </a:moveTo>
                  <a:lnTo>
                    <a:pt x="4308244" y="0"/>
                  </a:lnTo>
                  <a:lnTo>
                    <a:pt x="4308244" y="1468555"/>
                  </a:lnTo>
                  <a:lnTo>
                    <a:pt x="0" y="1468555"/>
                  </a:lnTo>
                  <a:close/>
                </a:path>
              </a:pathLst>
            </a:custGeom>
            <a:gradFill rotWithShape="1">
              <a:gsLst>
                <a:gs pos="0">
                  <a:srgbClr val="FF5757">
                    <a:alpha val="100000"/>
                  </a:srgbClr>
                </a:gs>
                <a:gs pos="100000">
                  <a:srgbClr val="122A6B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66675"/>
              <a:ext cx="4308244" cy="153523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lIns="50800" tIns="50800" rIns="50800" bIns="50800" rtlCol="0" anchor="ctr"/>
            <a:lstStyle/>
            <a:p>
              <a:pPr algn="l">
                <a:lnSpc>
                  <a:spcPts val="4339"/>
                </a:lnSpc>
              </a:pPr>
              <a:r>
                <a:rPr lang="en-US" sz="3099" b="1" dirty="0">
                  <a:latin typeface="Montserrat Bold"/>
                  <a:ea typeface="Montserrat Bold"/>
                  <a:cs typeface="Montserrat Bold"/>
                  <a:sym typeface="Montserrat Bold"/>
                </a:rPr>
                <a:t>Applications will be prioritized based on:</a:t>
              </a:r>
            </a:p>
            <a:p>
              <a:pPr marL="669281" lvl="1" indent="-334641" algn="l">
                <a:lnSpc>
                  <a:spcPts val="4339"/>
                </a:lnSpc>
                <a:buFont typeface="Arial"/>
                <a:buChar char="•"/>
              </a:pPr>
              <a:r>
                <a:rPr lang="en-US" sz="3099" b="1" dirty="0">
                  <a:latin typeface="Montserrat Bold"/>
                  <a:ea typeface="Montserrat Bold"/>
                  <a:cs typeface="Montserrat Bold"/>
                  <a:sym typeface="Montserrat Bold"/>
                </a:rPr>
                <a:t>Household income</a:t>
              </a:r>
            </a:p>
            <a:p>
              <a:pPr marL="1338563" lvl="2" indent="-446188" algn="l">
                <a:lnSpc>
                  <a:spcPts val="4339"/>
                </a:lnSpc>
                <a:buFont typeface="Arial"/>
                <a:buChar char="⚬"/>
              </a:pPr>
              <a:r>
                <a:rPr lang="en-US" sz="3099" dirty="0">
                  <a:latin typeface="Montserrat"/>
                  <a:ea typeface="Montserrat"/>
                  <a:cs typeface="Montserrat"/>
                  <a:sym typeface="Montserrat"/>
                </a:rPr>
                <a:t>Income categories: Extremely Low (&lt;30% AMI), Very Low (30-50% AMI), Low (50-80% AMI), and Moderate (80-120% AMI)</a:t>
              </a:r>
            </a:p>
            <a:p>
              <a:pPr marL="669281" lvl="1" indent="-334641" algn="l">
                <a:lnSpc>
                  <a:spcPts val="4339"/>
                </a:lnSpc>
                <a:buFont typeface="Arial"/>
                <a:buChar char="•"/>
              </a:pPr>
              <a:r>
                <a:rPr lang="en-US" sz="3099" b="1" dirty="0">
                  <a:latin typeface="Montserrat Bold"/>
                  <a:ea typeface="Montserrat Bold"/>
                  <a:cs typeface="Montserrat Bold"/>
                  <a:sym typeface="Montserrat Bold"/>
                </a:rPr>
                <a:t>Vulnerability factors</a:t>
              </a:r>
            </a:p>
            <a:p>
              <a:pPr marL="1338563" lvl="2" indent="-446188" algn="l">
                <a:lnSpc>
                  <a:spcPts val="4339"/>
                </a:lnSpc>
                <a:buFont typeface="Arial"/>
                <a:buChar char="⚬"/>
              </a:pPr>
              <a:r>
                <a:rPr lang="en-US" sz="3099" dirty="0">
                  <a:latin typeface="Montserrat"/>
                  <a:ea typeface="Montserrat"/>
                  <a:cs typeface="Montserrat"/>
                  <a:sym typeface="Montserrat"/>
                </a:rPr>
                <a:t>Household members who have disabilities (as defined by the ADA)</a:t>
              </a:r>
            </a:p>
            <a:p>
              <a:pPr marL="1338563" lvl="2" indent="-446188" algn="l">
                <a:lnSpc>
                  <a:spcPts val="4339"/>
                </a:lnSpc>
                <a:buFont typeface="Arial"/>
                <a:buChar char="⚬"/>
              </a:pPr>
              <a:r>
                <a:rPr lang="en-US" sz="3099" dirty="0">
                  <a:latin typeface="Montserrat"/>
                  <a:ea typeface="Montserrat"/>
                  <a:cs typeface="Montserrat"/>
                  <a:sym typeface="Montserrat"/>
                </a:rPr>
                <a:t>Households with elderly members (65 and older)</a:t>
              </a:r>
            </a:p>
            <a:p>
              <a:pPr marL="1338563" lvl="2" indent="-446188" algn="l">
                <a:lnSpc>
                  <a:spcPts val="4339"/>
                </a:lnSpc>
                <a:buFont typeface="Arial"/>
                <a:buChar char="⚬"/>
              </a:pPr>
              <a:r>
                <a:rPr lang="en-US" sz="3099" dirty="0">
                  <a:latin typeface="Montserrat"/>
                  <a:ea typeface="Montserrat"/>
                  <a:cs typeface="Montserrat"/>
                  <a:sym typeface="Montserrat"/>
                </a:rPr>
                <a:t>Households whose homes were severely damaged</a:t>
              </a:r>
            </a:p>
            <a:p>
              <a:pPr algn="l">
                <a:lnSpc>
                  <a:spcPts val="4339"/>
                </a:lnSpc>
              </a:pPr>
              <a:r>
                <a:rPr lang="en-US" sz="3099" b="1" dirty="0">
                  <a:latin typeface="Montserrat Bold"/>
                  <a:ea typeface="Montserrat Bold"/>
                  <a:cs typeface="Montserrat Bold"/>
                  <a:sym typeface="Montserrat Bold"/>
                </a:rPr>
                <a:t>If all prioritization factors are the same, applications will be processed on a first come, first served basis.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422837" y="8754827"/>
            <a:ext cx="18017563" cy="1553074"/>
            <a:chOff x="0" y="0"/>
            <a:chExt cx="24023417" cy="2070765"/>
          </a:xfrm>
        </p:grpSpPr>
        <p:sp>
          <p:nvSpPr>
            <p:cNvPr id="10" name="Freeform 10"/>
            <p:cNvSpPr/>
            <p:nvPr/>
          </p:nvSpPr>
          <p:spPr>
            <a:xfrm>
              <a:off x="4161633" y="74442"/>
              <a:ext cx="1721813" cy="1841095"/>
            </a:xfrm>
            <a:custGeom>
              <a:avLst/>
              <a:gdLst/>
              <a:ahLst/>
              <a:cxnLst/>
              <a:rect l="l" t="t" r="r" b="b"/>
              <a:pathLst>
                <a:path w="1721813" h="1841095">
                  <a:moveTo>
                    <a:pt x="0" y="0"/>
                  </a:moveTo>
                  <a:lnTo>
                    <a:pt x="1721813" y="0"/>
                  </a:lnTo>
                  <a:lnTo>
                    <a:pt x="1721813" y="1841095"/>
                  </a:lnTo>
                  <a:lnTo>
                    <a:pt x="0" y="18410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4161633" y="74442"/>
              <a:ext cx="1721813" cy="1841095"/>
            </a:xfrm>
            <a:custGeom>
              <a:avLst/>
              <a:gdLst/>
              <a:ahLst/>
              <a:cxnLst/>
              <a:rect l="l" t="t" r="r" b="b"/>
              <a:pathLst>
                <a:path w="1721813" h="1841095">
                  <a:moveTo>
                    <a:pt x="0" y="0"/>
                  </a:moveTo>
                  <a:lnTo>
                    <a:pt x="1721813" y="0"/>
                  </a:lnTo>
                  <a:lnTo>
                    <a:pt x="1721813" y="1841095"/>
                  </a:lnTo>
                  <a:lnTo>
                    <a:pt x="0" y="18410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7170185" y="874497"/>
              <a:ext cx="16853232" cy="755164"/>
              <a:chOff x="0" y="0"/>
              <a:chExt cx="3329033" cy="149168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3329034" cy="149168"/>
              </a:xfrm>
              <a:custGeom>
                <a:avLst/>
                <a:gdLst/>
                <a:ahLst/>
                <a:cxnLst/>
                <a:rect l="l" t="t" r="r" b="b"/>
                <a:pathLst>
                  <a:path w="3329034" h="149168">
                    <a:moveTo>
                      <a:pt x="0" y="0"/>
                    </a:moveTo>
                    <a:lnTo>
                      <a:pt x="3329034" y="0"/>
                    </a:lnTo>
                    <a:lnTo>
                      <a:pt x="3329034" y="149168"/>
                    </a:lnTo>
                    <a:lnTo>
                      <a:pt x="0" y="149168"/>
                    </a:lnTo>
                    <a:close/>
                  </a:path>
                </a:pathLst>
              </a:custGeom>
              <a:solidFill>
                <a:srgbClr val="122A6B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38100"/>
                <a:ext cx="3329033" cy="18726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sp>
          <p:nvSpPr>
            <p:cNvPr id="15" name="TextBox 15"/>
            <p:cNvSpPr txBox="1"/>
            <p:nvPr/>
          </p:nvSpPr>
          <p:spPr>
            <a:xfrm>
              <a:off x="8187333" y="967468"/>
              <a:ext cx="15499490" cy="5069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232"/>
                </a:lnSpc>
              </a:pPr>
              <a:r>
                <a:rPr lang="en-US" sz="2308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New Mexico Department of Homeland Security &amp; Emergency Management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2116513" y="0"/>
              <a:ext cx="1691610" cy="2018828"/>
            </a:xfrm>
            <a:custGeom>
              <a:avLst/>
              <a:gdLst/>
              <a:ahLst/>
              <a:cxnLst/>
              <a:rect l="l" t="t" r="r" b="b"/>
              <a:pathLst>
                <a:path w="1691610" h="2018828">
                  <a:moveTo>
                    <a:pt x="0" y="0"/>
                  </a:moveTo>
                  <a:lnTo>
                    <a:pt x="1691610" y="0"/>
                  </a:lnTo>
                  <a:lnTo>
                    <a:pt x="1691610" y="2018828"/>
                  </a:lnTo>
                  <a:lnTo>
                    <a:pt x="0" y="2018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0" y="0"/>
              <a:ext cx="2070765" cy="2070765"/>
            </a:xfrm>
            <a:custGeom>
              <a:avLst/>
              <a:gdLst/>
              <a:ahLst/>
              <a:cxnLst/>
              <a:rect l="l" t="t" r="r" b="b"/>
              <a:pathLst>
                <a:path w="2070765" h="2070765">
                  <a:moveTo>
                    <a:pt x="0" y="0"/>
                  </a:moveTo>
                  <a:lnTo>
                    <a:pt x="2070765" y="0"/>
                  </a:lnTo>
                  <a:lnTo>
                    <a:pt x="2070765" y="2070765"/>
                  </a:lnTo>
                  <a:lnTo>
                    <a:pt x="0" y="2070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581" b="-258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978628" y="5390709"/>
            <a:ext cx="16889960" cy="3793540"/>
            <a:chOff x="1304837" y="-209705"/>
            <a:chExt cx="22519947" cy="5058053"/>
          </a:xfrm>
        </p:grpSpPr>
        <p:sp>
          <p:nvSpPr>
            <p:cNvPr id="8" name="TextBox 8"/>
            <p:cNvSpPr txBox="1"/>
            <p:nvPr/>
          </p:nvSpPr>
          <p:spPr>
            <a:xfrm>
              <a:off x="10513640" y="-209705"/>
              <a:ext cx="4100916" cy="5058053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>
                <a:lnSpc>
                  <a:spcPts val="2239"/>
                </a:lnSpc>
              </a:pPr>
              <a:r>
                <a:rPr lang="en-US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The program will check environmental conditions at your property </a:t>
              </a:r>
            </a:p>
            <a:p>
              <a:pPr>
                <a:lnSpc>
                  <a:spcPts val="2239"/>
                </a:lnSpc>
              </a:pPr>
              <a:r>
                <a:rPr lang="en-US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(e.g. if it is in a floodplain, historic landmark).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9723868" y="-209705"/>
              <a:ext cx="4100916" cy="5058053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>
                <a:lnSpc>
                  <a:spcPts val="2239"/>
                </a:lnSpc>
              </a:pPr>
              <a:r>
                <a:rPr lang="en-US" dirty="0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If you accept, DHSEM will assign a contractor, </a:t>
              </a:r>
            </a:p>
            <a:p>
              <a:pPr>
                <a:lnSpc>
                  <a:spcPts val="2239"/>
                </a:lnSpc>
              </a:pPr>
              <a:r>
                <a:rPr lang="en-US" dirty="0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conduct a site visit and begin work.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5118720" y="-209705"/>
              <a:ext cx="4100916" cy="5058053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>
                <a:lnSpc>
                  <a:spcPts val="2239"/>
                </a:lnSpc>
              </a:pPr>
              <a:r>
                <a:rPr lang="en-US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You will receive an award determination letter that tells you what assistance you can receive. </a:t>
              </a:r>
            </a:p>
            <a:p>
              <a:pPr>
                <a:lnSpc>
                  <a:spcPts val="2239"/>
                </a:lnSpc>
              </a:pPr>
              <a:r>
                <a:rPr lang="en-US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You can accept, deny, or appeal.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5898701" y="-209705"/>
              <a:ext cx="4100916" cy="5058053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>
                <a:lnSpc>
                  <a:spcPts val="2239"/>
                </a:lnSpc>
              </a:pPr>
              <a:r>
                <a:rPr lang="en-US" dirty="0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 property assessor will visit your property, take photos, assess the disaster </a:t>
              </a:r>
            </a:p>
            <a:p>
              <a:pPr>
                <a:lnSpc>
                  <a:spcPts val="2239"/>
                </a:lnSpc>
              </a:pPr>
              <a:r>
                <a:rPr lang="en-US" dirty="0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damage and estimate the cost of repairs.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304837" y="-209705"/>
              <a:ext cx="4100916" cy="5058053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>
                <a:lnSpc>
                  <a:spcPts val="2239"/>
                </a:lnSpc>
              </a:pPr>
              <a:r>
                <a:rPr lang="en-US" dirty="0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The program will review your application and make an eligibility determination. </a:t>
              </a:r>
            </a:p>
            <a:p>
              <a:pPr>
                <a:lnSpc>
                  <a:spcPts val="2239"/>
                </a:lnSpc>
              </a:pPr>
              <a:endParaRPr lang="en-US" dirty="0">
                <a:solidFill>
                  <a:srgbClr val="122A6B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>
                <a:lnSpc>
                  <a:spcPts val="2239"/>
                </a:lnSpc>
              </a:pPr>
              <a:r>
                <a:rPr lang="en-US" dirty="0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 Disaster Case Manager may request additional documents as needed.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0" y="3184053"/>
            <a:ext cx="18288000" cy="1713920"/>
            <a:chOff x="0" y="0"/>
            <a:chExt cx="24384000" cy="2285227"/>
          </a:xfrm>
        </p:grpSpPr>
        <p:grpSp>
          <p:nvGrpSpPr>
            <p:cNvPr id="23" name="Group 23"/>
            <p:cNvGrpSpPr/>
            <p:nvPr/>
          </p:nvGrpSpPr>
          <p:grpSpPr>
            <a:xfrm>
              <a:off x="9208803" y="0"/>
              <a:ext cx="5964969" cy="2285227"/>
              <a:chOff x="0" y="0"/>
              <a:chExt cx="812800" cy="311390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812800" cy="31139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311390">
                    <a:moveTo>
                      <a:pt x="0" y="0"/>
                    </a:moveTo>
                    <a:lnTo>
                      <a:pt x="609600" y="0"/>
                    </a:lnTo>
                    <a:lnTo>
                      <a:pt x="812800" y="155695"/>
                    </a:lnTo>
                    <a:lnTo>
                      <a:pt x="609600" y="311390"/>
                    </a:lnTo>
                    <a:lnTo>
                      <a:pt x="0" y="311390"/>
                    </a:lnTo>
                    <a:lnTo>
                      <a:pt x="203200" y="1556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22A6B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177800" y="-47625"/>
                <a:ext cx="558800" cy="35901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32"/>
                  </a:lnSpc>
                </a:pPr>
                <a:r>
                  <a:rPr lang="en-US" sz="2308" b="1">
                    <a:solidFill>
                      <a:srgbClr val="FFFFFF"/>
                    </a:solidFill>
                    <a:latin typeface="Montserrat Bold"/>
                    <a:ea typeface="Montserrat Bold"/>
                    <a:cs typeface="Montserrat Bold"/>
                    <a:sym typeface="Montserrat Bold"/>
                  </a:rPr>
                  <a:t>Environmental Review</a:t>
                </a:r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18419031" y="0"/>
              <a:ext cx="5964969" cy="2285227"/>
              <a:chOff x="0" y="0"/>
              <a:chExt cx="812800" cy="311390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812800" cy="31139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311390">
                    <a:moveTo>
                      <a:pt x="0" y="0"/>
                    </a:moveTo>
                    <a:lnTo>
                      <a:pt x="609600" y="0"/>
                    </a:lnTo>
                    <a:lnTo>
                      <a:pt x="812800" y="155695"/>
                    </a:lnTo>
                    <a:lnTo>
                      <a:pt x="609600" y="311390"/>
                    </a:lnTo>
                    <a:lnTo>
                      <a:pt x="0" y="311390"/>
                    </a:lnTo>
                    <a:lnTo>
                      <a:pt x="203200" y="1556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22A6B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177800" y="-47625"/>
                <a:ext cx="558800" cy="35901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32"/>
                  </a:lnSpc>
                </a:pPr>
                <a:r>
                  <a:rPr lang="en-US" sz="2308" b="1">
                    <a:solidFill>
                      <a:srgbClr val="FFFFFF"/>
                    </a:solidFill>
                    <a:latin typeface="Montserrat Bold"/>
                    <a:ea typeface="Montserrat Bold"/>
                    <a:cs typeface="Montserrat Bold"/>
                    <a:sym typeface="Montserrat Bold"/>
                  </a:rPr>
                  <a:t>Work Begins</a:t>
                </a:r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>
              <a:off x="13813882" y="0"/>
              <a:ext cx="5964969" cy="2285227"/>
              <a:chOff x="0" y="0"/>
              <a:chExt cx="812800" cy="311390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812800" cy="31139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311390">
                    <a:moveTo>
                      <a:pt x="0" y="0"/>
                    </a:moveTo>
                    <a:lnTo>
                      <a:pt x="609600" y="0"/>
                    </a:lnTo>
                    <a:lnTo>
                      <a:pt x="812800" y="155695"/>
                    </a:lnTo>
                    <a:lnTo>
                      <a:pt x="609600" y="311390"/>
                    </a:lnTo>
                    <a:lnTo>
                      <a:pt x="0" y="311390"/>
                    </a:lnTo>
                    <a:lnTo>
                      <a:pt x="203200" y="1556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22A6B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177800" y="-47625"/>
                <a:ext cx="558800" cy="35901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32"/>
                  </a:lnSpc>
                </a:pPr>
                <a:r>
                  <a:rPr lang="en-US" sz="2308" b="1">
                    <a:solidFill>
                      <a:srgbClr val="FFFFFF"/>
                    </a:solidFill>
                    <a:latin typeface="Montserrat Bold"/>
                    <a:ea typeface="Montserrat Bold"/>
                    <a:cs typeface="Montserrat Bold"/>
                    <a:sym typeface="Montserrat Bold"/>
                  </a:rPr>
                  <a:t>Award Determination</a:t>
                </a:r>
              </a:p>
            </p:txBody>
          </p:sp>
        </p:grpSp>
        <p:grpSp>
          <p:nvGrpSpPr>
            <p:cNvPr id="32" name="Group 32"/>
            <p:cNvGrpSpPr/>
            <p:nvPr/>
          </p:nvGrpSpPr>
          <p:grpSpPr>
            <a:xfrm>
              <a:off x="4593864" y="0"/>
              <a:ext cx="5964969" cy="2285227"/>
              <a:chOff x="0" y="0"/>
              <a:chExt cx="812800" cy="311390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0" y="0"/>
                <a:ext cx="812800" cy="31139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311390">
                    <a:moveTo>
                      <a:pt x="0" y="0"/>
                    </a:moveTo>
                    <a:lnTo>
                      <a:pt x="609600" y="0"/>
                    </a:lnTo>
                    <a:lnTo>
                      <a:pt x="812800" y="155695"/>
                    </a:lnTo>
                    <a:lnTo>
                      <a:pt x="609600" y="311390"/>
                    </a:lnTo>
                    <a:lnTo>
                      <a:pt x="0" y="311390"/>
                    </a:lnTo>
                    <a:lnTo>
                      <a:pt x="203200" y="1556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22A6B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177800" y="-47625"/>
                <a:ext cx="558800" cy="35901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920"/>
                  </a:lnSpc>
                </a:pPr>
                <a:r>
                  <a:rPr lang="en-US" sz="2800" b="1">
                    <a:solidFill>
                      <a:srgbClr val="FFFFFF"/>
                    </a:solidFill>
                    <a:latin typeface="Montserrat Bold"/>
                    <a:ea typeface="Montserrat Bold"/>
                    <a:cs typeface="Montserrat Bold"/>
                    <a:sym typeface="Montserrat Bold"/>
                  </a:rPr>
                  <a:t>Assessment</a:t>
                </a:r>
              </a:p>
            </p:txBody>
          </p:sp>
        </p:grpSp>
        <p:grpSp>
          <p:nvGrpSpPr>
            <p:cNvPr id="35" name="Group 35"/>
            <p:cNvGrpSpPr/>
            <p:nvPr/>
          </p:nvGrpSpPr>
          <p:grpSpPr>
            <a:xfrm>
              <a:off x="0" y="0"/>
              <a:ext cx="5964969" cy="2285227"/>
              <a:chOff x="0" y="0"/>
              <a:chExt cx="812800" cy="311390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812800" cy="31139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311390">
                    <a:moveTo>
                      <a:pt x="0" y="0"/>
                    </a:moveTo>
                    <a:lnTo>
                      <a:pt x="609600" y="0"/>
                    </a:lnTo>
                    <a:lnTo>
                      <a:pt x="812800" y="155695"/>
                    </a:lnTo>
                    <a:lnTo>
                      <a:pt x="609600" y="311390"/>
                    </a:lnTo>
                    <a:lnTo>
                      <a:pt x="0" y="311390"/>
                    </a:lnTo>
                    <a:lnTo>
                      <a:pt x="203200" y="1556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22A6B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177800" y="-47625"/>
                <a:ext cx="558800" cy="35901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920"/>
                  </a:lnSpc>
                </a:pPr>
                <a:r>
                  <a:rPr lang="en-US" sz="2800" b="1">
                    <a:solidFill>
                      <a:srgbClr val="FFFFFF"/>
                    </a:solidFill>
                    <a:latin typeface="Montserrat Bold"/>
                    <a:ea typeface="Montserrat Bold"/>
                    <a:cs typeface="Montserrat Bold"/>
                    <a:sym typeface="Montserrat Bold"/>
                  </a:rPr>
                  <a:t>Eligibility</a:t>
                </a:r>
              </a:p>
            </p:txBody>
          </p:sp>
        </p:grpSp>
      </p:grpSp>
      <p:grpSp>
        <p:nvGrpSpPr>
          <p:cNvPr id="38" name="Group 38"/>
          <p:cNvGrpSpPr/>
          <p:nvPr/>
        </p:nvGrpSpPr>
        <p:grpSpPr>
          <a:xfrm>
            <a:off x="422837" y="8754827"/>
            <a:ext cx="18017563" cy="1553074"/>
            <a:chOff x="0" y="0"/>
            <a:chExt cx="24023417" cy="2070765"/>
          </a:xfrm>
        </p:grpSpPr>
        <p:sp>
          <p:nvSpPr>
            <p:cNvPr id="39" name="Freeform 39"/>
            <p:cNvSpPr/>
            <p:nvPr/>
          </p:nvSpPr>
          <p:spPr>
            <a:xfrm>
              <a:off x="4161633" y="74442"/>
              <a:ext cx="1721813" cy="1841095"/>
            </a:xfrm>
            <a:custGeom>
              <a:avLst/>
              <a:gdLst/>
              <a:ahLst/>
              <a:cxnLst/>
              <a:rect l="l" t="t" r="r" b="b"/>
              <a:pathLst>
                <a:path w="1721813" h="1841095">
                  <a:moveTo>
                    <a:pt x="0" y="0"/>
                  </a:moveTo>
                  <a:lnTo>
                    <a:pt x="1721813" y="0"/>
                  </a:lnTo>
                  <a:lnTo>
                    <a:pt x="1721813" y="1841095"/>
                  </a:lnTo>
                  <a:lnTo>
                    <a:pt x="0" y="18410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40"/>
            <p:cNvSpPr/>
            <p:nvPr/>
          </p:nvSpPr>
          <p:spPr>
            <a:xfrm>
              <a:off x="4161633" y="74442"/>
              <a:ext cx="1721813" cy="1841095"/>
            </a:xfrm>
            <a:custGeom>
              <a:avLst/>
              <a:gdLst/>
              <a:ahLst/>
              <a:cxnLst/>
              <a:rect l="l" t="t" r="r" b="b"/>
              <a:pathLst>
                <a:path w="1721813" h="1841095">
                  <a:moveTo>
                    <a:pt x="0" y="0"/>
                  </a:moveTo>
                  <a:lnTo>
                    <a:pt x="1721813" y="0"/>
                  </a:lnTo>
                  <a:lnTo>
                    <a:pt x="1721813" y="1841095"/>
                  </a:lnTo>
                  <a:lnTo>
                    <a:pt x="0" y="18410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41" name="Group 41"/>
            <p:cNvGrpSpPr/>
            <p:nvPr/>
          </p:nvGrpSpPr>
          <p:grpSpPr>
            <a:xfrm>
              <a:off x="7170185" y="874497"/>
              <a:ext cx="16853232" cy="755164"/>
              <a:chOff x="0" y="0"/>
              <a:chExt cx="3329033" cy="149168"/>
            </a:xfrm>
          </p:grpSpPr>
          <p:sp>
            <p:nvSpPr>
              <p:cNvPr id="42" name="Freeform 42"/>
              <p:cNvSpPr/>
              <p:nvPr/>
            </p:nvSpPr>
            <p:spPr>
              <a:xfrm>
                <a:off x="0" y="0"/>
                <a:ext cx="3329034" cy="149168"/>
              </a:xfrm>
              <a:custGeom>
                <a:avLst/>
                <a:gdLst/>
                <a:ahLst/>
                <a:cxnLst/>
                <a:rect l="l" t="t" r="r" b="b"/>
                <a:pathLst>
                  <a:path w="3329034" h="149168">
                    <a:moveTo>
                      <a:pt x="0" y="0"/>
                    </a:moveTo>
                    <a:lnTo>
                      <a:pt x="3329034" y="0"/>
                    </a:lnTo>
                    <a:lnTo>
                      <a:pt x="3329034" y="149168"/>
                    </a:lnTo>
                    <a:lnTo>
                      <a:pt x="0" y="149168"/>
                    </a:lnTo>
                    <a:close/>
                  </a:path>
                </a:pathLst>
              </a:custGeom>
              <a:solidFill>
                <a:srgbClr val="122A6B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TextBox 43"/>
              <p:cNvSpPr txBox="1"/>
              <p:nvPr/>
            </p:nvSpPr>
            <p:spPr>
              <a:xfrm>
                <a:off x="0" y="-38100"/>
                <a:ext cx="3329033" cy="18726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sp>
          <p:nvSpPr>
            <p:cNvPr id="44" name="TextBox 44"/>
            <p:cNvSpPr txBox="1"/>
            <p:nvPr/>
          </p:nvSpPr>
          <p:spPr>
            <a:xfrm>
              <a:off x="8187333" y="967468"/>
              <a:ext cx="15499490" cy="5069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232"/>
                </a:lnSpc>
              </a:pPr>
              <a:r>
                <a:rPr lang="en-US" sz="2308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New Mexico Department of Homeland Security &amp; Emergency Management</a:t>
              </a:r>
            </a:p>
          </p:txBody>
        </p:sp>
        <p:sp>
          <p:nvSpPr>
            <p:cNvPr id="45" name="Freeform 45"/>
            <p:cNvSpPr/>
            <p:nvPr/>
          </p:nvSpPr>
          <p:spPr>
            <a:xfrm>
              <a:off x="2116513" y="0"/>
              <a:ext cx="1691610" cy="2018828"/>
            </a:xfrm>
            <a:custGeom>
              <a:avLst/>
              <a:gdLst/>
              <a:ahLst/>
              <a:cxnLst/>
              <a:rect l="l" t="t" r="r" b="b"/>
              <a:pathLst>
                <a:path w="1691610" h="2018828">
                  <a:moveTo>
                    <a:pt x="0" y="0"/>
                  </a:moveTo>
                  <a:lnTo>
                    <a:pt x="1691610" y="0"/>
                  </a:lnTo>
                  <a:lnTo>
                    <a:pt x="1691610" y="2018828"/>
                  </a:lnTo>
                  <a:lnTo>
                    <a:pt x="0" y="2018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46"/>
            <p:cNvSpPr/>
            <p:nvPr/>
          </p:nvSpPr>
          <p:spPr>
            <a:xfrm>
              <a:off x="0" y="0"/>
              <a:ext cx="2070765" cy="2070765"/>
            </a:xfrm>
            <a:custGeom>
              <a:avLst/>
              <a:gdLst/>
              <a:ahLst/>
              <a:cxnLst/>
              <a:rect l="l" t="t" r="r" b="b"/>
              <a:pathLst>
                <a:path w="2070765" h="2070765">
                  <a:moveTo>
                    <a:pt x="0" y="0"/>
                  </a:moveTo>
                  <a:lnTo>
                    <a:pt x="2070765" y="0"/>
                  </a:lnTo>
                  <a:lnTo>
                    <a:pt x="2070765" y="2070765"/>
                  </a:lnTo>
                  <a:lnTo>
                    <a:pt x="0" y="2070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581" b="-258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7" name="Group 2">
            <a:extLst>
              <a:ext uri="{FF2B5EF4-FFF2-40B4-BE49-F238E27FC236}">
                <a16:creationId xmlns:a16="http://schemas.microsoft.com/office/drawing/2014/main" id="{BE533BB7-4D8C-3B9B-92DE-977F09B99019}"/>
              </a:ext>
            </a:extLst>
          </p:cNvPr>
          <p:cNvGrpSpPr/>
          <p:nvPr/>
        </p:nvGrpSpPr>
        <p:grpSpPr>
          <a:xfrm rot="-10800000">
            <a:off x="-4109936" y="0"/>
            <a:ext cx="14285864" cy="2691317"/>
            <a:chOff x="0" y="0"/>
            <a:chExt cx="793848" cy="149553"/>
          </a:xfrm>
        </p:grpSpPr>
        <p:sp>
          <p:nvSpPr>
            <p:cNvPr id="48" name="Freeform 3">
              <a:extLst>
                <a:ext uri="{FF2B5EF4-FFF2-40B4-BE49-F238E27FC236}">
                  <a16:creationId xmlns:a16="http://schemas.microsoft.com/office/drawing/2014/main" id="{85FA6201-1626-3CB1-29BA-6799989FDF0A}"/>
                </a:ext>
              </a:extLst>
            </p:cNvPr>
            <p:cNvSpPr/>
            <p:nvPr/>
          </p:nvSpPr>
          <p:spPr>
            <a:xfrm>
              <a:off x="0" y="0"/>
              <a:ext cx="793848" cy="149553"/>
            </a:xfrm>
            <a:custGeom>
              <a:avLst/>
              <a:gdLst/>
              <a:ahLst/>
              <a:cxnLst/>
              <a:rect l="l" t="t" r="r" b="b"/>
              <a:pathLst>
                <a:path w="793848" h="149553">
                  <a:moveTo>
                    <a:pt x="203200" y="0"/>
                  </a:moveTo>
                  <a:lnTo>
                    <a:pt x="590648" y="0"/>
                  </a:lnTo>
                  <a:lnTo>
                    <a:pt x="793848" y="149553"/>
                  </a:lnTo>
                  <a:lnTo>
                    <a:pt x="0" y="149553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2A6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TextBox 4">
              <a:extLst>
                <a:ext uri="{FF2B5EF4-FFF2-40B4-BE49-F238E27FC236}">
                  <a16:creationId xmlns:a16="http://schemas.microsoft.com/office/drawing/2014/main" id="{2557F9F4-9633-88BE-782E-E3527361C3B0}"/>
                </a:ext>
              </a:extLst>
            </p:cNvPr>
            <p:cNvSpPr txBox="1"/>
            <p:nvPr/>
          </p:nvSpPr>
          <p:spPr>
            <a:xfrm>
              <a:off x="127000" y="-38100"/>
              <a:ext cx="539848" cy="1876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50" name="TextBox 5">
            <a:extLst>
              <a:ext uri="{FF2B5EF4-FFF2-40B4-BE49-F238E27FC236}">
                <a16:creationId xmlns:a16="http://schemas.microsoft.com/office/drawing/2014/main" id="{5D478E78-C7E9-F2B5-8D77-208B95902A82}"/>
              </a:ext>
            </a:extLst>
          </p:cNvPr>
          <p:cNvSpPr txBox="1"/>
          <p:nvPr/>
        </p:nvSpPr>
        <p:spPr>
          <a:xfrm>
            <a:off x="258699" y="469359"/>
            <a:ext cx="7560719" cy="1754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60"/>
              </a:lnSpc>
            </a:pPr>
            <a:r>
              <a:rPr lang="en-US" sz="58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NEXT STEPS AFTER </a:t>
            </a:r>
            <a:r>
              <a:rPr lang="en-US" sz="5800" dirty="0">
                <a:solidFill>
                  <a:srgbClr val="FFFFFF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YOU APPLY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-4109936" y="0"/>
            <a:ext cx="14285864" cy="2691317"/>
            <a:chOff x="0" y="0"/>
            <a:chExt cx="793848" cy="14955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93848" cy="149553"/>
            </a:xfrm>
            <a:custGeom>
              <a:avLst/>
              <a:gdLst/>
              <a:ahLst/>
              <a:cxnLst/>
              <a:rect l="l" t="t" r="r" b="b"/>
              <a:pathLst>
                <a:path w="793848" h="149553">
                  <a:moveTo>
                    <a:pt x="203200" y="0"/>
                  </a:moveTo>
                  <a:lnTo>
                    <a:pt x="590648" y="0"/>
                  </a:lnTo>
                  <a:lnTo>
                    <a:pt x="793848" y="149553"/>
                  </a:lnTo>
                  <a:lnTo>
                    <a:pt x="0" y="149553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2A6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27000" y="-38100"/>
              <a:ext cx="539848" cy="1876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014293" y="3248050"/>
            <a:ext cx="2042536" cy="1883811"/>
          </a:xfrm>
          <a:custGeom>
            <a:avLst/>
            <a:gdLst/>
            <a:ahLst/>
            <a:cxnLst/>
            <a:rect l="l" t="t" r="r" b="b"/>
            <a:pathLst>
              <a:path w="2042536" h="1883811">
                <a:moveTo>
                  <a:pt x="0" y="0"/>
                </a:moveTo>
                <a:lnTo>
                  <a:pt x="2042536" y="0"/>
                </a:lnTo>
                <a:lnTo>
                  <a:pt x="2042536" y="1883811"/>
                </a:lnTo>
                <a:lnTo>
                  <a:pt x="0" y="18838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6274" r="-47984" b="-71423"/>
            </a:stretch>
          </a:blipFill>
          <a:ln w="38100" cap="sq">
            <a:solidFill>
              <a:srgbClr val="122A6B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6" name="AutoShape 6"/>
          <p:cNvSpPr/>
          <p:nvPr/>
        </p:nvSpPr>
        <p:spPr>
          <a:xfrm flipV="1">
            <a:off x="2085279" y="5093843"/>
            <a:ext cx="0" cy="1058198"/>
          </a:xfrm>
          <a:prstGeom prst="line">
            <a:avLst/>
          </a:prstGeom>
          <a:ln w="38100" cap="flat">
            <a:solidFill>
              <a:srgbClr val="122A6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3925468" y="5869955"/>
            <a:ext cx="1988466" cy="2232142"/>
            <a:chOff x="0" y="0"/>
            <a:chExt cx="523711" cy="58788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23711" cy="587889"/>
            </a:xfrm>
            <a:custGeom>
              <a:avLst/>
              <a:gdLst/>
              <a:ahLst/>
              <a:cxnLst/>
              <a:rect l="l" t="t" r="r" b="b"/>
              <a:pathLst>
                <a:path w="523711" h="587889">
                  <a:moveTo>
                    <a:pt x="0" y="0"/>
                  </a:moveTo>
                  <a:lnTo>
                    <a:pt x="523711" y="0"/>
                  </a:lnTo>
                  <a:lnTo>
                    <a:pt x="523711" y="587889"/>
                  </a:lnTo>
                  <a:lnTo>
                    <a:pt x="0" y="587889"/>
                  </a:lnTo>
                  <a:close/>
                </a:path>
              </a:pathLst>
            </a:custGeom>
            <a:solidFill>
              <a:srgbClr val="122A6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523711" cy="6355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32"/>
                </a:lnSpc>
              </a:pPr>
              <a:endParaRPr/>
            </a:p>
          </p:txBody>
        </p:sp>
      </p:grpSp>
      <p:sp>
        <p:nvSpPr>
          <p:cNvPr id="10" name="AutoShape 10"/>
          <p:cNvSpPr/>
          <p:nvPr/>
        </p:nvSpPr>
        <p:spPr>
          <a:xfrm flipV="1">
            <a:off x="4919701" y="5093843"/>
            <a:ext cx="0" cy="1163804"/>
          </a:xfrm>
          <a:prstGeom prst="line">
            <a:avLst/>
          </a:prstGeom>
          <a:ln w="38100" cap="flat">
            <a:solidFill>
              <a:srgbClr val="122A6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1" name="Group 11"/>
          <p:cNvGrpSpPr/>
          <p:nvPr/>
        </p:nvGrpSpPr>
        <p:grpSpPr>
          <a:xfrm>
            <a:off x="1093757" y="5869955"/>
            <a:ext cx="1988466" cy="2232142"/>
            <a:chOff x="0" y="0"/>
            <a:chExt cx="523711" cy="58788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23711" cy="587889"/>
            </a:xfrm>
            <a:custGeom>
              <a:avLst/>
              <a:gdLst/>
              <a:ahLst/>
              <a:cxnLst/>
              <a:rect l="l" t="t" r="r" b="b"/>
              <a:pathLst>
                <a:path w="523711" h="587889">
                  <a:moveTo>
                    <a:pt x="0" y="0"/>
                  </a:moveTo>
                  <a:lnTo>
                    <a:pt x="523711" y="0"/>
                  </a:lnTo>
                  <a:lnTo>
                    <a:pt x="523711" y="587889"/>
                  </a:lnTo>
                  <a:lnTo>
                    <a:pt x="0" y="587889"/>
                  </a:lnTo>
                  <a:close/>
                </a:path>
              </a:pathLst>
            </a:custGeom>
            <a:solidFill>
              <a:srgbClr val="122A6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523711" cy="6355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32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248532" y="561208"/>
            <a:ext cx="7560719" cy="15901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40"/>
              </a:lnSpc>
            </a:pPr>
            <a:r>
              <a:rPr lang="en-US" sz="6000" b="1" dirty="0">
                <a:solidFill>
                  <a:srgbClr val="FFFFFF"/>
                </a:solidFill>
                <a:latin typeface="Montserrat"/>
                <a:ea typeface="Montserrat Bold"/>
                <a:cs typeface="Montserrat Bold"/>
                <a:sym typeface="Montserrat"/>
              </a:rPr>
              <a:t>PROGRAM</a:t>
            </a:r>
            <a:r>
              <a:rPr lang="en-US" sz="60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6000" dirty="0">
                <a:solidFill>
                  <a:srgbClr val="FFFFFF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rPr>
              <a:t>TIMELINE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17617" y="3762075"/>
            <a:ext cx="1435887" cy="8081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32"/>
              </a:lnSpc>
              <a:spcBef>
                <a:spcPct val="0"/>
              </a:spcBef>
            </a:pPr>
            <a:r>
              <a:rPr lang="en-US" sz="2308" b="1">
                <a:solidFill>
                  <a:srgbClr val="122A6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February 2026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98760" y="6381851"/>
            <a:ext cx="1778460" cy="775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32"/>
              </a:lnSpc>
              <a:spcBef>
                <a:spcPct val="0"/>
              </a:spcBef>
            </a:pPr>
            <a:r>
              <a:rPr lang="en-US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Application period opened</a:t>
            </a:r>
          </a:p>
        </p:txBody>
      </p:sp>
      <p:sp>
        <p:nvSpPr>
          <p:cNvPr id="17" name="Freeform 17"/>
          <p:cNvSpPr/>
          <p:nvPr/>
        </p:nvSpPr>
        <p:spPr>
          <a:xfrm>
            <a:off x="6666409" y="3183021"/>
            <a:ext cx="2042536" cy="1910822"/>
          </a:xfrm>
          <a:custGeom>
            <a:avLst/>
            <a:gdLst/>
            <a:ahLst/>
            <a:cxnLst/>
            <a:rect l="l" t="t" r="r" b="b"/>
            <a:pathLst>
              <a:path w="2042536" h="1910822">
                <a:moveTo>
                  <a:pt x="0" y="0"/>
                </a:moveTo>
                <a:lnTo>
                  <a:pt x="2042536" y="0"/>
                </a:lnTo>
                <a:lnTo>
                  <a:pt x="2042536" y="1910822"/>
                </a:lnTo>
                <a:lnTo>
                  <a:pt x="0" y="19108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8084" r="-49389" b="-71423"/>
            </a:stretch>
          </a:blipFill>
          <a:ln w="38100" cap="sq">
            <a:solidFill>
              <a:srgbClr val="122A6B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>
            <a:off x="7131209" y="3668471"/>
            <a:ext cx="1289036" cy="12177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32"/>
              </a:lnSpc>
            </a:pPr>
            <a:r>
              <a:rPr lang="en-US" sz="2308" b="1" dirty="0">
                <a:solidFill>
                  <a:srgbClr val="122A6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July &amp; </a:t>
            </a:r>
          </a:p>
          <a:p>
            <a:pPr algn="ctr">
              <a:lnSpc>
                <a:spcPts val="3232"/>
              </a:lnSpc>
            </a:pPr>
            <a:r>
              <a:rPr lang="en-US" sz="2308" b="1" dirty="0">
                <a:solidFill>
                  <a:srgbClr val="122A6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August</a:t>
            </a:r>
          </a:p>
          <a:p>
            <a:pPr algn="ctr">
              <a:lnSpc>
                <a:spcPts val="3232"/>
              </a:lnSpc>
              <a:spcBef>
                <a:spcPct val="0"/>
              </a:spcBef>
            </a:pPr>
            <a:r>
              <a:rPr lang="en-US" sz="2308" b="1" dirty="0">
                <a:solidFill>
                  <a:srgbClr val="122A6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2026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985400" y="6362883"/>
            <a:ext cx="1868602" cy="9351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32"/>
              </a:lnSpc>
            </a:pPr>
            <a:r>
              <a:rPr lang="en-US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Environmental </a:t>
            </a:r>
          </a:p>
          <a:p>
            <a:pPr algn="ctr">
              <a:lnSpc>
                <a:spcPts val="2532"/>
              </a:lnSpc>
              <a:spcBef>
                <a:spcPct val="0"/>
              </a:spcBef>
            </a:pPr>
            <a:r>
              <a:rPr lang="en-US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Review Tier 1 Complete</a:t>
            </a:r>
          </a:p>
        </p:txBody>
      </p:sp>
      <p:sp>
        <p:nvSpPr>
          <p:cNvPr id="20" name="Freeform 20"/>
          <p:cNvSpPr/>
          <p:nvPr/>
        </p:nvSpPr>
        <p:spPr>
          <a:xfrm>
            <a:off x="3827855" y="3219557"/>
            <a:ext cx="2042536" cy="1910822"/>
          </a:xfrm>
          <a:custGeom>
            <a:avLst/>
            <a:gdLst/>
            <a:ahLst/>
            <a:cxnLst/>
            <a:rect l="l" t="t" r="r" b="b"/>
            <a:pathLst>
              <a:path w="2042536" h="1910822">
                <a:moveTo>
                  <a:pt x="0" y="0"/>
                </a:moveTo>
                <a:lnTo>
                  <a:pt x="2042536" y="0"/>
                </a:lnTo>
                <a:lnTo>
                  <a:pt x="2042536" y="1910822"/>
                </a:lnTo>
                <a:lnTo>
                  <a:pt x="0" y="19108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8084" r="-49389" b="-71423"/>
            </a:stretch>
          </a:blipFill>
          <a:ln w="38100" cap="sq">
            <a:solidFill>
              <a:srgbClr val="122A6B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Box 21"/>
          <p:cNvSpPr txBox="1"/>
          <p:nvPr/>
        </p:nvSpPr>
        <p:spPr>
          <a:xfrm>
            <a:off x="4441069" y="3733582"/>
            <a:ext cx="901215" cy="8081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32"/>
              </a:lnSpc>
            </a:pPr>
            <a:r>
              <a:rPr lang="en-US" sz="2308" b="1" dirty="0">
                <a:solidFill>
                  <a:srgbClr val="122A6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June</a:t>
            </a:r>
          </a:p>
          <a:p>
            <a:pPr algn="ctr">
              <a:lnSpc>
                <a:spcPts val="3232"/>
              </a:lnSpc>
              <a:spcBef>
                <a:spcPct val="0"/>
              </a:spcBef>
            </a:pPr>
            <a:r>
              <a:rPr lang="en-US" sz="2308" b="1" dirty="0">
                <a:solidFill>
                  <a:srgbClr val="122A6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2026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6685423" y="5860430"/>
            <a:ext cx="1988466" cy="2232142"/>
            <a:chOff x="0" y="0"/>
            <a:chExt cx="523711" cy="587889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523711" cy="587889"/>
            </a:xfrm>
            <a:custGeom>
              <a:avLst/>
              <a:gdLst/>
              <a:ahLst/>
              <a:cxnLst/>
              <a:rect l="l" t="t" r="r" b="b"/>
              <a:pathLst>
                <a:path w="523711" h="587889">
                  <a:moveTo>
                    <a:pt x="0" y="0"/>
                  </a:moveTo>
                  <a:lnTo>
                    <a:pt x="523711" y="0"/>
                  </a:lnTo>
                  <a:lnTo>
                    <a:pt x="523711" y="587889"/>
                  </a:lnTo>
                  <a:lnTo>
                    <a:pt x="0" y="587889"/>
                  </a:lnTo>
                  <a:close/>
                </a:path>
              </a:pathLst>
            </a:custGeom>
            <a:solidFill>
              <a:srgbClr val="122A6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47625"/>
              <a:ext cx="523711" cy="6355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32"/>
                </a:lnSpc>
              </a:pPr>
              <a:endParaRPr/>
            </a:p>
          </p:txBody>
        </p:sp>
      </p:grpSp>
      <p:sp>
        <p:nvSpPr>
          <p:cNvPr id="25" name="AutoShape 25"/>
          <p:cNvSpPr/>
          <p:nvPr/>
        </p:nvSpPr>
        <p:spPr>
          <a:xfrm flipV="1">
            <a:off x="7706727" y="5056918"/>
            <a:ext cx="0" cy="1163804"/>
          </a:xfrm>
          <a:prstGeom prst="line">
            <a:avLst/>
          </a:prstGeom>
          <a:ln w="38100" cap="flat">
            <a:solidFill>
              <a:srgbClr val="122A6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Box 26"/>
          <p:cNvSpPr txBox="1"/>
          <p:nvPr/>
        </p:nvSpPr>
        <p:spPr>
          <a:xfrm>
            <a:off x="6745355" y="6353358"/>
            <a:ext cx="1868602" cy="1249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32"/>
              </a:lnSpc>
              <a:spcBef>
                <a:spcPct val="0"/>
              </a:spcBef>
            </a:pPr>
            <a:r>
              <a:rPr lang="en-US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DHSEM Selects Vendors to Support HRP Activities</a:t>
            </a:r>
          </a:p>
        </p:txBody>
      </p:sp>
      <p:sp>
        <p:nvSpPr>
          <p:cNvPr id="27" name="Freeform 27"/>
          <p:cNvSpPr/>
          <p:nvPr/>
        </p:nvSpPr>
        <p:spPr>
          <a:xfrm>
            <a:off x="9461420" y="3192546"/>
            <a:ext cx="2042536" cy="1910822"/>
          </a:xfrm>
          <a:custGeom>
            <a:avLst/>
            <a:gdLst/>
            <a:ahLst/>
            <a:cxnLst/>
            <a:rect l="l" t="t" r="r" b="b"/>
            <a:pathLst>
              <a:path w="2042536" h="1910822">
                <a:moveTo>
                  <a:pt x="0" y="0"/>
                </a:moveTo>
                <a:lnTo>
                  <a:pt x="2042536" y="0"/>
                </a:lnTo>
                <a:lnTo>
                  <a:pt x="2042536" y="1910822"/>
                </a:lnTo>
                <a:lnTo>
                  <a:pt x="0" y="19108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8084" r="-49389" b="-71423"/>
            </a:stretch>
          </a:blipFill>
          <a:ln w="38100" cap="sq">
            <a:solidFill>
              <a:srgbClr val="122A6B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Box 28"/>
          <p:cNvSpPr txBox="1"/>
          <p:nvPr/>
        </p:nvSpPr>
        <p:spPr>
          <a:xfrm>
            <a:off x="9631094" y="3677996"/>
            <a:ext cx="1777874" cy="8081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32"/>
              </a:lnSpc>
            </a:pPr>
            <a:r>
              <a:rPr lang="en-US" sz="2308" b="1" dirty="0">
                <a:solidFill>
                  <a:srgbClr val="122A6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September</a:t>
            </a:r>
          </a:p>
          <a:p>
            <a:pPr algn="ctr">
              <a:lnSpc>
                <a:spcPts val="3232"/>
              </a:lnSpc>
              <a:spcBef>
                <a:spcPct val="0"/>
              </a:spcBef>
            </a:pPr>
            <a:r>
              <a:rPr lang="en-US" sz="2308" b="1" dirty="0">
                <a:solidFill>
                  <a:srgbClr val="122A6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2026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9480434" y="5869955"/>
            <a:ext cx="1988466" cy="2232142"/>
            <a:chOff x="0" y="0"/>
            <a:chExt cx="523711" cy="587889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523711" cy="587889"/>
            </a:xfrm>
            <a:custGeom>
              <a:avLst/>
              <a:gdLst/>
              <a:ahLst/>
              <a:cxnLst/>
              <a:rect l="l" t="t" r="r" b="b"/>
              <a:pathLst>
                <a:path w="523711" h="587889">
                  <a:moveTo>
                    <a:pt x="0" y="0"/>
                  </a:moveTo>
                  <a:lnTo>
                    <a:pt x="523711" y="0"/>
                  </a:lnTo>
                  <a:lnTo>
                    <a:pt x="523711" y="587889"/>
                  </a:lnTo>
                  <a:lnTo>
                    <a:pt x="0" y="587889"/>
                  </a:lnTo>
                  <a:close/>
                </a:path>
              </a:pathLst>
            </a:custGeom>
            <a:solidFill>
              <a:srgbClr val="122A6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47625"/>
              <a:ext cx="523711" cy="6355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32"/>
                </a:lnSpc>
              </a:pPr>
              <a:endParaRPr/>
            </a:p>
          </p:txBody>
        </p:sp>
      </p:grpSp>
      <p:sp>
        <p:nvSpPr>
          <p:cNvPr id="32" name="AutoShape 32"/>
          <p:cNvSpPr/>
          <p:nvPr/>
        </p:nvSpPr>
        <p:spPr>
          <a:xfrm flipV="1">
            <a:off x="10501738" y="5103368"/>
            <a:ext cx="0" cy="1163804"/>
          </a:xfrm>
          <a:prstGeom prst="line">
            <a:avLst/>
          </a:prstGeom>
          <a:ln w="38100" cap="flat">
            <a:solidFill>
              <a:srgbClr val="122A6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33" name="Group 33"/>
          <p:cNvGrpSpPr/>
          <p:nvPr/>
        </p:nvGrpSpPr>
        <p:grpSpPr>
          <a:xfrm>
            <a:off x="12338070" y="5869955"/>
            <a:ext cx="1988466" cy="2232142"/>
            <a:chOff x="0" y="0"/>
            <a:chExt cx="523711" cy="58788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523711" cy="587889"/>
            </a:xfrm>
            <a:custGeom>
              <a:avLst/>
              <a:gdLst/>
              <a:ahLst/>
              <a:cxnLst/>
              <a:rect l="l" t="t" r="r" b="b"/>
              <a:pathLst>
                <a:path w="523711" h="587889">
                  <a:moveTo>
                    <a:pt x="0" y="0"/>
                  </a:moveTo>
                  <a:lnTo>
                    <a:pt x="523711" y="0"/>
                  </a:lnTo>
                  <a:lnTo>
                    <a:pt x="523711" y="587889"/>
                  </a:lnTo>
                  <a:lnTo>
                    <a:pt x="0" y="587889"/>
                  </a:lnTo>
                  <a:close/>
                </a:path>
              </a:pathLst>
            </a:custGeom>
            <a:solidFill>
              <a:srgbClr val="122A6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47625"/>
              <a:ext cx="523711" cy="6355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32"/>
                </a:lnSpc>
              </a:pPr>
              <a:endParaRPr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9597052" y="6313744"/>
            <a:ext cx="1868602" cy="9351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32"/>
              </a:lnSpc>
              <a:spcBef>
                <a:spcPct val="0"/>
              </a:spcBef>
            </a:pPr>
            <a:r>
              <a:rPr lang="en-US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Environmental Review Tier 2s Begin</a:t>
            </a:r>
          </a:p>
        </p:txBody>
      </p:sp>
      <p:sp>
        <p:nvSpPr>
          <p:cNvPr id="37" name="Freeform 37"/>
          <p:cNvSpPr/>
          <p:nvPr/>
        </p:nvSpPr>
        <p:spPr>
          <a:xfrm>
            <a:off x="12256431" y="3248132"/>
            <a:ext cx="2042536" cy="1910822"/>
          </a:xfrm>
          <a:custGeom>
            <a:avLst/>
            <a:gdLst/>
            <a:ahLst/>
            <a:cxnLst/>
            <a:rect l="l" t="t" r="r" b="b"/>
            <a:pathLst>
              <a:path w="2042536" h="1910822">
                <a:moveTo>
                  <a:pt x="0" y="0"/>
                </a:moveTo>
                <a:lnTo>
                  <a:pt x="2042537" y="0"/>
                </a:lnTo>
                <a:lnTo>
                  <a:pt x="2042537" y="1910822"/>
                </a:lnTo>
                <a:lnTo>
                  <a:pt x="0" y="19108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8084" r="-49389" b="-71423"/>
            </a:stretch>
          </a:blipFill>
          <a:ln w="38100" cap="sq">
            <a:solidFill>
              <a:srgbClr val="122A6B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Box 38"/>
          <p:cNvSpPr txBox="1"/>
          <p:nvPr/>
        </p:nvSpPr>
        <p:spPr>
          <a:xfrm>
            <a:off x="12426105" y="3733582"/>
            <a:ext cx="1808885" cy="7913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32"/>
              </a:lnSpc>
            </a:pPr>
            <a:r>
              <a:rPr lang="en-US" sz="2308" b="1" dirty="0">
                <a:solidFill>
                  <a:srgbClr val="122A6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October</a:t>
            </a:r>
          </a:p>
          <a:p>
            <a:pPr algn="ctr">
              <a:lnSpc>
                <a:spcPts val="3232"/>
              </a:lnSpc>
              <a:spcBef>
                <a:spcPct val="0"/>
              </a:spcBef>
            </a:pPr>
            <a:r>
              <a:rPr lang="en-US" sz="2308" b="1" dirty="0">
                <a:solidFill>
                  <a:srgbClr val="122A6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2026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2430365" y="6349857"/>
            <a:ext cx="1868602" cy="9351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32"/>
              </a:lnSpc>
              <a:spcBef>
                <a:spcPct val="0"/>
              </a:spcBef>
            </a:pPr>
            <a:r>
              <a:rPr lang="en-US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Property Assessments Begin</a:t>
            </a:r>
          </a:p>
        </p:txBody>
      </p:sp>
      <p:sp>
        <p:nvSpPr>
          <p:cNvPr id="40" name="AutoShape 40"/>
          <p:cNvSpPr/>
          <p:nvPr/>
        </p:nvSpPr>
        <p:spPr>
          <a:xfrm flipV="1">
            <a:off x="13351353" y="5122029"/>
            <a:ext cx="0" cy="1163804"/>
          </a:xfrm>
          <a:prstGeom prst="line">
            <a:avLst/>
          </a:prstGeom>
          <a:ln w="38100" cap="flat">
            <a:solidFill>
              <a:srgbClr val="122A6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1" name="Freeform 41"/>
          <p:cNvSpPr/>
          <p:nvPr/>
        </p:nvSpPr>
        <p:spPr>
          <a:xfrm>
            <a:off x="15079213" y="3248132"/>
            <a:ext cx="2042536" cy="1910822"/>
          </a:xfrm>
          <a:custGeom>
            <a:avLst/>
            <a:gdLst/>
            <a:ahLst/>
            <a:cxnLst/>
            <a:rect l="l" t="t" r="r" b="b"/>
            <a:pathLst>
              <a:path w="2042536" h="1910822">
                <a:moveTo>
                  <a:pt x="0" y="0"/>
                </a:moveTo>
                <a:lnTo>
                  <a:pt x="2042536" y="0"/>
                </a:lnTo>
                <a:lnTo>
                  <a:pt x="2042536" y="1910822"/>
                </a:lnTo>
                <a:lnTo>
                  <a:pt x="0" y="19108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8084" r="-49389" b="-71423"/>
            </a:stretch>
          </a:blipFill>
          <a:ln w="38100" cap="sq">
            <a:solidFill>
              <a:srgbClr val="122A6B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Box 42"/>
          <p:cNvSpPr txBox="1"/>
          <p:nvPr/>
        </p:nvSpPr>
        <p:spPr>
          <a:xfrm>
            <a:off x="15474808" y="3733582"/>
            <a:ext cx="1350984" cy="8081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32"/>
              </a:lnSpc>
            </a:pPr>
            <a:r>
              <a:rPr lang="en-US" sz="2308" b="1" dirty="0">
                <a:solidFill>
                  <a:srgbClr val="122A6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October</a:t>
            </a:r>
          </a:p>
          <a:p>
            <a:pPr algn="ctr">
              <a:lnSpc>
                <a:spcPts val="3232"/>
              </a:lnSpc>
              <a:spcBef>
                <a:spcPct val="0"/>
              </a:spcBef>
            </a:pPr>
            <a:r>
              <a:rPr lang="en-US" sz="2308" b="1" dirty="0">
                <a:solidFill>
                  <a:srgbClr val="122A6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2026</a:t>
            </a:r>
          </a:p>
        </p:txBody>
      </p:sp>
      <p:grpSp>
        <p:nvGrpSpPr>
          <p:cNvPr id="43" name="Group 43"/>
          <p:cNvGrpSpPr/>
          <p:nvPr/>
        </p:nvGrpSpPr>
        <p:grpSpPr>
          <a:xfrm>
            <a:off x="15160852" y="5869955"/>
            <a:ext cx="1988466" cy="2232142"/>
            <a:chOff x="0" y="0"/>
            <a:chExt cx="523711" cy="587889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523711" cy="587889"/>
            </a:xfrm>
            <a:custGeom>
              <a:avLst/>
              <a:gdLst/>
              <a:ahLst/>
              <a:cxnLst/>
              <a:rect l="l" t="t" r="r" b="b"/>
              <a:pathLst>
                <a:path w="523711" h="587889">
                  <a:moveTo>
                    <a:pt x="0" y="0"/>
                  </a:moveTo>
                  <a:lnTo>
                    <a:pt x="523711" y="0"/>
                  </a:lnTo>
                  <a:lnTo>
                    <a:pt x="523711" y="587889"/>
                  </a:lnTo>
                  <a:lnTo>
                    <a:pt x="0" y="587889"/>
                  </a:lnTo>
                  <a:close/>
                </a:path>
              </a:pathLst>
            </a:custGeom>
            <a:solidFill>
              <a:srgbClr val="122A6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-47625"/>
              <a:ext cx="523711" cy="6355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32"/>
                </a:lnSpc>
              </a:pPr>
              <a:endParaRPr/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15220784" y="6393708"/>
            <a:ext cx="1868602" cy="620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32"/>
              </a:lnSpc>
              <a:spcBef>
                <a:spcPct val="0"/>
              </a:spcBef>
            </a:pPr>
            <a:r>
              <a:rPr lang="en-US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Construction Begins</a:t>
            </a:r>
          </a:p>
        </p:txBody>
      </p:sp>
      <p:sp>
        <p:nvSpPr>
          <p:cNvPr id="47" name="AutoShape 47"/>
          <p:cNvSpPr/>
          <p:nvPr/>
        </p:nvSpPr>
        <p:spPr>
          <a:xfrm flipV="1">
            <a:off x="16136035" y="5131861"/>
            <a:ext cx="0" cy="1163804"/>
          </a:xfrm>
          <a:prstGeom prst="line">
            <a:avLst/>
          </a:prstGeom>
          <a:ln w="38100" cap="flat">
            <a:solidFill>
              <a:srgbClr val="122A6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8" name="AutoShape 48"/>
          <p:cNvSpPr/>
          <p:nvPr/>
        </p:nvSpPr>
        <p:spPr>
          <a:xfrm>
            <a:off x="-14407" y="5522468"/>
            <a:ext cx="18288000" cy="0"/>
          </a:xfrm>
          <a:prstGeom prst="line">
            <a:avLst/>
          </a:prstGeom>
          <a:ln w="38100" cap="flat">
            <a:solidFill>
              <a:srgbClr val="122A6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49" name="Group 49"/>
          <p:cNvGrpSpPr/>
          <p:nvPr/>
        </p:nvGrpSpPr>
        <p:grpSpPr>
          <a:xfrm>
            <a:off x="422837" y="8754827"/>
            <a:ext cx="18017563" cy="1553074"/>
            <a:chOff x="0" y="0"/>
            <a:chExt cx="24023417" cy="2070765"/>
          </a:xfrm>
        </p:grpSpPr>
        <p:sp>
          <p:nvSpPr>
            <p:cNvPr id="50" name="Freeform 50"/>
            <p:cNvSpPr/>
            <p:nvPr/>
          </p:nvSpPr>
          <p:spPr>
            <a:xfrm>
              <a:off x="4161633" y="74442"/>
              <a:ext cx="1721813" cy="1841095"/>
            </a:xfrm>
            <a:custGeom>
              <a:avLst/>
              <a:gdLst/>
              <a:ahLst/>
              <a:cxnLst/>
              <a:rect l="l" t="t" r="r" b="b"/>
              <a:pathLst>
                <a:path w="1721813" h="1841095">
                  <a:moveTo>
                    <a:pt x="0" y="0"/>
                  </a:moveTo>
                  <a:lnTo>
                    <a:pt x="1721813" y="0"/>
                  </a:lnTo>
                  <a:lnTo>
                    <a:pt x="1721813" y="1841095"/>
                  </a:lnTo>
                  <a:lnTo>
                    <a:pt x="0" y="18410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51"/>
            <p:cNvSpPr/>
            <p:nvPr/>
          </p:nvSpPr>
          <p:spPr>
            <a:xfrm>
              <a:off x="4161633" y="74442"/>
              <a:ext cx="1721813" cy="1841095"/>
            </a:xfrm>
            <a:custGeom>
              <a:avLst/>
              <a:gdLst/>
              <a:ahLst/>
              <a:cxnLst/>
              <a:rect l="l" t="t" r="r" b="b"/>
              <a:pathLst>
                <a:path w="1721813" h="1841095">
                  <a:moveTo>
                    <a:pt x="0" y="0"/>
                  </a:moveTo>
                  <a:lnTo>
                    <a:pt x="1721813" y="0"/>
                  </a:lnTo>
                  <a:lnTo>
                    <a:pt x="1721813" y="1841095"/>
                  </a:lnTo>
                  <a:lnTo>
                    <a:pt x="0" y="18410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52" name="Group 52"/>
            <p:cNvGrpSpPr/>
            <p:nvPr/>
          </p:nvGrpSpPr>
          <p:grpSpPr>
            <a:xfrm>
              <a:off x="7170185" y="874497"/>
              <a:ext cx="16853232" cy="755164"/>
              <a:chOff x="0" y="0"/>
              <a:chExt cx="3329033" cy="149168"/>
            </a:xfrm>
          </p:grpSpPr>
          <p:sp>
            <p:nvSpPr>
              <p:cNvPr id="53" name="Freeform 53"/>
              <p:cNvSpPr/>
              <p:nvPr/>
            </p:nvSpPr>
            <p:spPr>
              <a:xfrm>
                <a:off x="0" y="0"/>
                <a:ext cx="3329034" cy="149168"/>
              </a:xfrm>
              <a:custGeom>
                <a:avLst/>
                <a:gdLst/>
                <a:ahLst/>
                <a:cxnLst/>
                <a:rect l="l" t="t" r="r" b="b"/>
                <a:pathLst>
                  <a:path w="3329034" h="149168">
                    <a:moveTo>
                      <a:pt x="0" y="0"/>
                    </a:moveTo>
                    <a:lnTo>
                      <a:pt x="3329034" y="0"/>
                    </a:lnTo>
                    <a:lnTo>
                      <a:pt x="3329034" y="149168"/>
                    </a:lnTo>
                    <a:lnTo>
                      <a:pt x="0" y="149168"/>
                    </a:lnTo>
                    <a:close/>
                  </a:path>
                </a:pathLst>
              </a:custGeom>
              <a:solidFill>
                <a:srgbClr val="122A6B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TextBox 54"/>
              <p:cNvSpPr txBox="1"/>
              <p:nvPr/>
            </p:nvSpPr>
            <p:spPr>
              <a:xfrm>
                <a:off x="0" y="-38100"/>
                <a:ext cx="3329033" cy="18726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sp>
          <p:nvSpPr>
            <p:cNvPr id="55" name="TextBox 55"/>
            <p:cNvSpPr txBox="1"/>
            <p:nvPr/>
          </p:nvSpPr>
          <p:spPr>
            <a:xfrm>
              <a:off x="8187333" y="967468"/>
              <a:ext cx="15499490" cy="5069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232"/>
                </a:lnSpc>
              </a:pPr>
              <a:r>
                <a:rPr lang="en-US" sz="2308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New Mexico Department of Homeland Security &amp; Emergency Management</a:t>
              </a:r>
            </a:p>
          </p:txBody>
        </p:sp>
        <p:sp>
          <p:nvSpPr>
            <p:cNvPr id="56" name="Freeform 56"/>
            <p:cNvSpPr/>
            <p:nvPr/>
          </p:nvSpPr>
          <p:spPr>
            <a:xfrm>
              <a:off x="2116513" y="0"/>
              <a:ext cx="1691610" cy="2018828"/>
            </a:xfrm>
            <a:custGeom>
              <a:avLst/>
              <a:gdLst/>
              <a:ahLst/>
              <a:cxnLst/>
              <a:rect l="l" t="t" r="r" b="b"/>
              <a:pathLst>
                <a:path w="1691610" h="2018828">
                  <a:moveTo>
                    <a:pt x="0" y="0"/>
                  </a:moveTo>
                  <a:lnTo>
                    <a:pt x="1691610" y="0"/>
                  </a:lnTo>
                  <a:lnTo>
                    <a:pt x="1691610" y="2018828"/>
                  </a:lnTo>
                  <a:lnTo>
                    <a:pt x="0" y="2018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57"/>
            <p:cNvSpPr/>
            <p:nvPr/>
          </p:nvSpPr>
          <p:spPr>
            <a:xfrm>
              <a:off x="0" y="0"/>
              <a:ext cx="2070765" cy="2070765"/>
            </a:xfrm>
            <a:custGeom>
              <a:avLst/>
              <a:gdLst/>
              <a:ahLst/>
              <a:cxnLst/>
              <a:rect l="l" t="t" r="r" b="b"/>
              <a:pathLst>
                <a:path w="2070765" h="2070765">
                  <a:moveTo>
                    <a:pt x="0" y="0"/>
                  </a:moveTo>
                  <a:lnTo>
                    <a:pt x="2070765" y="0"/>
                  </a:lnTo>
                  <a:lnTo>
                    <a:pt x="2070765" y="2070765"/>
                  </a:lnTo>
                  <a:lnTo>
                    <a:pt x="0" y="2070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2581" b="-258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2A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6000"/>
            </a:blip>
            <a:stretch>
              <a:fillRect t="-34346" b="-10269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 rot="-10800000">
            <a:off x="-1501999" y="11500"/>
            <a:ext cx="11817294" cy="1038225"/>
            <a:chOff x="0" y="0"/>
            <a:chExt cx="2151689" cy="18904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151689" cy="189040"/>
            </a:xfrm>
            <a:custGeom>
              <a:avLst/>
              <a:gdLst/>
              <a:ahLst/>
              <a:cxnLst/>
              <a:rect l="l" t="t" r="r" b="b"/>
              <a:pathLst>
                <a:path w="2151689" h="189040">
                  <a:moveTo>
                    <a:pt x="203200" y="0"/>
                  </a:moveTo>
                  <a:lnTo>
                    <a:pt x="1948489" y="0"/>
                  </a:lnTo>
                  <a:lnTo>
                    <a:pt x="2151689" y="189040"/>
                  </a:lnTo>
                  <a:lnTo>
                    <a:pt x="0" y="189040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FF5757">
                    <a:alpha val="100000"/>
                  </a:srgbClr>
                </a:gs>
                <a:gs pos="100000">
                  <a:srgbClr val="122A6B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27000" y="-38100"/>
              <a:ext cx="1897689" cy="2271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28264" y="313443"/>
            <a:ext cx="3222567" cy="396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3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dhsem.nm.gov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510324" y="4004152"/>
            <a:ext cx="7267352" cy="13306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  <a:spcBef>
                <a:spcPct val="0"/>
              </a:spcBef>
            </a:pPr>
            <a:r>
              <a:rPr lang="en-US" sz="80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Questions?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422837" y="8754827"/>
            <a:ext cx="18017563" cy="1553074"/>
            <a:chOff x="0" y="0"/>
            <a:chExt cx="24023417" cy="2070765"/>
          </a:xfrm>
        </p:grpSpPr>
        <p:sp>
          <p:nvSpPr>
            <p:cNvPr id="9" name="Freeform 9"/>
            <p:cNvSpPr/>
            <p:nvPr/>
          </p:nvSpPr>
          <p:spPr>
            <a:xfrm>
              <a:off x="4161633" y="74442"/>
              <a:ext cx="1721813" cy="1841095"/>
            </a:xfrm>
            <a:custGeom>
              <a:avLst/>
              <a:gdLst/>
              <a:ahLst/>
              <a:cxnLst/>
              <a:rect l="l" t="t" r="r" b="b"/>
              <a:pathLst>
                <a:path w="1721813" h="1841095">
                  <a:moveTo>
                    <a:pt x="0" y="0"/>
                  </a:moveTo>
                  <a:lnTo>
                    <a:pt x="1721813" y="0"/>
                  </a:lnTo>
                  <a:lnTo>
                    <a:pt x="1721813" y="1841095"/>
                  </a:lnTo>
                  <a:lnTo>
                    <a:pt x="0" y="18410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4161633" y="74442"/>
              <a:ext cx="1721813" cy="1841095"/>
            </a:xfrm>
            <a:custGeom>
              <a:avLst/>
              <a:gdLst/>
              <a:ahLst/>
              <a:cxnLst/>
              <a:rect l="l" t="t" r="r" b="b"/>
              <a:pathLst>
                <a:path w="1721813" h="1841095">
                  <a:moveTo>
                    <a:pt x="0" y="0"/>
                  </a:moveTo>
                  <a:lnTo>
                    <a:pt x="1721813" y="0"/>
                  </a:lnTo>
                  <a:lnTo>
                    <a:pt x="1721813" y="1841095"/>
                  </a:lnTo>
                  <a:lnTo>
                    <a:pt x="0" y="18410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" name="Group 11"/>
            <p:cNvGrpSpPr/>
            <p:nvPr/>
          </p:nvGrpSpPr>
          <p:grpSpPr>
            <a:xfrm>
              <a:off x="7170185" y="874497"/>
              <a:ext cx="16853232" cy="755164"/>
              <a:chOff x="0" y="0"/>
              <a:chExt cx="3329033" cy="149168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3329034" cy="149168"/>
              </a:xfrm>
              <a:custGeom>
                <a:avLst/>
                <a:gdLst/>
                <a:ahLst/>
                <a:cxnLst/>
                <a:rect l="l" t="t" r="r" b="b"/>
                <a:pathLst>
                  <a:path w="3329034" h="149168">
                    <a:moveTo>
                      <a:pt x="0" y="0"/>
                    </a:moveTo>
                    <a:lnTo>
                      <a:pt x="3329034" y="0"/>
                    </a:lnTo>
                    <a:lnTo>
                      <a:pt x="3329034" y="149168"/>
                    </a:lnTo>
                    <a:lnTo>
                      <a:pt x="0" y="149168"/>
                    </a:lnTo>
                    <a:close/>
                  </a:path>
                </a:pathLst>
              </a:custGeom>
              <a:solidFill>
                <a:srgbClr val="122A6B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-38100"/>
                <a:ext cx="3329033" cy="18726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8187333" y="967468"/>
              <a:ext cx="15499490" cy="5069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232"/>
                </a:lnSpc>
              </a:pPr>
              <a:r>
                <a:rPr lang="en-US" sz="2308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New Mexico Department of Homeland Security &amp; Emergency Management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2116513" y="0"/>
              <a:ext cx="1691610" cy="2018828"/>
            </a:xfrm>
            <a:custGeom>
              <a:avLst/>
              <a:gdLst/>
              <a:ahLst/>
              <a:cxnLst/>
              <a:rect l="l" t="t" r="r" b="b"/>
              <a:pathLst>
                <a:path w="1691610" h="2018828">
                  <a:moveTo>
                    <a:pt x="0" y="0"/>
                  </a:moveTo>
                  <a:lnTo>
                    <a:pt x="1691610" y="0"/>
                  </a:lnTo>
                  <a:lnTo>
                    <a:pt x="1691610" y="2018828"/>
                  </a:lnTo>
                  <a:lnTo>
                    <a:pt x="0" y="2018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0"/>
              <a:ext cx="2070765" cy="2070765"/>
            </a:xfrm>
            <a:custGeom>
              <a:avLst/>
              <a:gdLst/>
              <a:ahLst/>
              <a:cxnLst/>
              <a:rect l="l" t="t" r="r" b="b"/>
              <a:pathLst>
                <a:path w="2070765" h="2070765">
                  <a:moveTo>
                    <a:pt x="0" y="0"/>
                  </a:moveTo>
                  <a:lnTo>
                    <a:pt x="2070765" y="0"/>
                  </a:lnTo>
                  <a:lnTo>
                    <a:pt x="2070765" y="2070765"/>
                  </a:lnTo>
                  <a:lnTo>
                    <a:pt x="0" y="2070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2581" b="-258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2A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6000"/>
            </a:blip>
            <a:stretch>
              <a:fillRect t="-34346" b="-10269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2489384-A29C-BB97-2CDA-2CFF85F19066}"/>
              </a:ext>
            </a:extLst>
          </p:cNvPr>
          <p:cNvSpPr/>
          <p:nvPr/>
        </p:nvSpPr>
        <p:spPr>
          <a:xfrm>
            <a:off x="0" y="0"/>
            <a:ext cx="18288000" cy="1030790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 rot="-10800000">
            <a:off x="-1501999" y="11500"/>
            <a:ext cx="11817294" cy="1038225"/>
            <a:chOff x="0" y="0"/>
            <a:chExt cx="2151689" cy="18904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151689" cy="189040"/>
            </a:xfrm>
            <a:custGeom>
              <a:avLst/>
              <a:gdLst/>
              <a:ahLst/>
              <a:cxnLst/>
              <a:rect l="l" t="t" r="r" b="b"/>
              <a:pathLst>
                <a:path w="2151689" h="189040">
                  <a:moveTo>
                    <a:pt x="203200" y="0"/>
                  </a:moveTo>
                  <a:lnTo>
                    <a:pt x="1948489" y="0"/>
                  </a:lnTo>
                  <a:lnTo>
                    <a:pt x="2151689" y="189040"/>
                  </a:lnTo>
                  <a:lnTo>
                    <a:pt x="0" y="189040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FF5757">
                    <a:alpha val="100000"/>
                  </a:srgbClr>
                </a:gs>
                <a:gs pos="100000">
                  <a:srgbClr val="122A6B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27000" y="-38100"/>
              <a:ext cx="1897689" cy="2271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010222" y="2710178"/>
            <a:ext cx="14758114" cy="34738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459"/>
              </a:lnSpc>
            </a:pPr>
            <a:r>
              <a:rPr lang="en-US" sz="3600" dirty="0">
                <a:latin typeface="Montserrat"/>
                <a:ea typeface="Montserrat"/>
                <a:cs typeface="Montserrat"/>
                <a:sym typeface="Montserrat"/>
              </a:rPr>
              <a:t>For questions about the application or to receive free assistance, please contact:</a:t>
            </a:r>
          </a:p>
          <a:p>
            <a:pPr>
              <a:lnSpc>
                <a:spcPts val="5459"/>
              </a:lnSpc>
            </a:pPr>
            <a:r>
              <a:rPr lang="en-US" sz="3600" b="1" dirty="0">
                <a:latin typeface="Montserrat Bold"/>
                <a:ea typeface="Montserrat Bold"/>
                <a:cs typeface="Montserrat Bold"/>
                <a:sym typeface="Montserrat Bold"/>
              </a:rPr>
              <a:t>Disaster Case Management Team</a:t>
            </a:r>
            <a:r>
              <a:rPr lang="en-US" sz="3600" dirty="0">
                <a:latin typeface="Montserrat"/>
                <a:ea typeface="Montserrat"/>
                <a:cs typeface="Montserrat"/>
                <a:sym typeface="Montserrat"/>
              </a:rPr>
              <a:t>  </a:t>
            </a:r>
          </a:p>
          <a:p>
            <a:pPr>
              <a:lnSpc>
                <a:spcPts val="5459"/>
              </a:lnSpc>
            </a:pPr>
            <a:r>
              <a:rPr lang="en-US" sz="3600" b="1" dirty="0">
                <a:latin typeface="Montserrat Bold"/>
                <a:ea typeface="Montserrat Bold"/>
                <a:cs typeface="Montserrat Bold"/>
                <a:sym typeface="Montserrat Bold"/>
              </a:rPr>
              <a:t>505-670-4662</a:t>
            </a:r>
          </a:p>
          <a:p>
            <a:pPr>
              <a:lnSpc>
                <a:spcPts val="5459"/>
              </a:lnSpc>
              <a:spcBef>
                <a:spcPct val="0"/>
              </a:spcBef>
            </a:pPr>
            <a:r>
              <a:rPr lang="en-US" sz="3600" b="1" dirty="0">
                <a:latin typeface="Montserrat Bold"/>
                <a:ea typeface="Montserrat Bold"/>
                <a:cs typeface="Montserrat Bold"/>
                <a:sym typeface="Montserrat Bold"/>
              </a:rPr>
              <a:t>DHSEM-DCM@dhsem.nm.gov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28264" y="313443"/>
            <a:ext cx="3222567" cy="396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3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dhsem.nm.gov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328463" y="1260160"/>
            <a:ext cx="11710114" cy="13053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200"/>
              </a:lnSpc>
              <a:spcBef>
                <a:spcPct val="0"/>
              </a:spcBef>
            </a:pPr>
            <a:r>
              <a:rPr lang="en-US" sz="6600" b="1" dirty="0">
                <a:latin typeface="Montserrat Bold"/>
                <a:ea typeface="Montserrat Bold"/>
                <a:cs typeface="Montserrat Bold"/>
                <a:sym typeface="Montserrat Bold"/>
              </a:rPr>
              <a:t>Contact Information: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F5A4269-F770-38F2-4C81-82BC279A50D8}"/>
              </a:ext>
            </a:extLst>
          </p:cNvPr>
          <p:cNvGrpSpPr/>
          <p:nvPr/>
        </p:nvGrpSpPr>
        <p:grpSpPr>
          <a:xfrm>
            <a:off x="1956514" y="6593748"/>
            <a:ext cx="11082063" cy="1611788"/>
            <a:chOff x="3982748" y="6868043"/>
            <a:chExt cx="11082063" cy="1611788"/>
          </a:xfrm>
        </p:grpSpPr>
        <p:sp>
          <p:nvSpPr>
            <p:cNvPr id="9" name="TextBox 9"/>
            <p:cNvSpPr txBox="1"/>
            <p:nvPr/>
          </p:nvSpPr>
          <p:spPr>
            <a:xfrm>
              <a:off x="3982748" y="6868043"/>
              <a:ext cx="5414236" cy="161178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3220"/>
                </a:lnSpc>
              </a:pPr>
              <a:r>
                <a:rPr lang="en-US" sz="2300" b="1" dirty="0">
                  <a:latin typeface="Montserrat Bold"/>
                  <a:ea typeface="Montserrat Bold"/>
                  <a:cs typeface="Montserrat Bold"/>
                  <a:sym typeface="Montserrat Bold"/>
                </a:rPr>
                <a:t>Andrew Kloefkorn</a:t>
              </a:r>
            </a:p>
            <a:p>
              <a:pPr>
                <a:lnSpc>
                  <a:spcPts val="3220"/>
                </a:lnSpc>
              </a:pPr>
              <a:r>
                <a:rPr lang="en-US" sz="2300" b="1" dirty="0">
                  <a:latin typeface="Montserrat Bold"/>
                  <a:ea typeface="Montserrat Bold"/>
                  <a:cs typeface="Montserrat Bold"/>
                  <a:sym typeface="Montserrat Bold"/>
                </a:rPr>
                <a:t>CDBG-DR Bureau Chief</a:t>
              </a:r>
            </a:p>
            <a:p>
              <a:pPr>
                <a:lnSpc>
                  <a:spcPts val="3220"/>
                </a:lnSpc>
              </a:pPr>
              <a:r>
                <a:rPr lang="en-US" sz="2300" b="1" dirty="0">
                  <a:latin typeface="Montserrat Bold"/>
                  <a:ea typeface="Montserrat Bold"/>
                  <a:cs typeface="Montserrat Bold"/>
                  <a:sym typeface="Montserrat Bold"/>
                </a:rPr>
                <a:t>505-623-5178</a:t>
              </a:r>
            </a:p>
            <a:p>
              <a:pPr>
                <a:lnSpc>
                  <a:spcPts val="3220"/>
                </a:lnSpc>
                <a:spcBef>
                  <a:spcPct val="0"/>
                </a:spcBef>
              </a:pPr>
              <a:r>
                <a:rPr lang="en-US" sz="2300" b="1" dirty="0">
                  <a:latin typeface="Montserrat Bold"/>
                  <a:ea typeface="Montserrat Bold"/>
                  <a:cs typeface="Montserrat Bold"/>
                  <a:sym typeface="Montserrat Bold"/>
                </a:rPr>
                <a:t>andrew.kloefkorn@dhsem.nm.gov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058400" y="6868043"/>
              <a:ext cx="5006411" cy="161178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3220"/>
                </a:lnSpc>
              </a:pPr>
              <a:r>
                <a:rPr lang="en-US" sz="2300" b="1" dirty="0">
                  <a:latin typeface="Montserrat Bold"/>
                  <a:ea typeface="Montserrat Bold"/>
                  <a:cs typeface="Montserrat Bold"/>
                  <a:sym typeface="Montserrat Bold"/>
                </a:rPr>
                <a:t>Andrea Niehaus</a:t>
              </a:r>
            </a:p>
            <a:p>
              <a:pPr>
                <a:lnSpc>
                  <a:spcPts val="3220"/>
                </a:lnSpc>
              </a:pPr>
              <a:r>
                <a:rPr lang="en-US" sz="2300" b="1" dirty="0">
                  <a:latin typeface="Montserrat Bold"/>
                  <a:ea typeface="Montserrat Bold"/>
                  <a:cs typeface="Montserrat Bold"/>
                  <a:sym typeface="Montserrat Bold"/>
                </a:rPr>
                <a:t>Deputy Project Manager</a:t>
              </a:r>
            </a:p>
            <a:p>
              <a:pPr>
                <a:lnSpc>
                  <a:spcPts val="3220"/>
                </a:lnSpc>
              </a:pPr>
              <a:r>
                <a:rPr lang="en-US" sz="2300" b="1" dirty="0">
                  <a:latin typeface="Montserrat Bold"/>
                  <a:ea typeface="Montserrat Bold"/>
                  <a:cs typeface="Montserrat Bold"/>
                  <a:sym typeface="Montserrat Bold"/>
                </a:rPr>
                <a:t>319-759-1195</a:t>
              </a:r>
            </a:p>
            <a:p>
              <a:pPr>
                <a:lnSpc>
                  <a:spcPts val="3220"/>
                </a:lnSpc>
                <a:spcBef>
                  <a:spcPct val="0"/>
                </a:spcBef>
              </a:pPr>
              <a:r>
                <a:rPr lang="en-US" sz="2300" b="1" dirty="0">
                  <a:latin typeface="Montserrat Bold"/>
                  <a:ea typeface="Montserrat Bold"/>
                  <a:cs typeface="Montserrat Bold"/>
                  <a:sym typeface="Montserrat Bold"/>
                </a:rPr>
                <a:t>andrea.niehaus@dhsem.nm.gov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22837" y="8754827"/>
            <a:ext cx="18017563" cy="1553074"/>
            <a:chOff x="0" y="0"/>
            <a:chExt cx="24023417" cy="2070765"/>
          </a:xfrm>
        </p:grpSpPr>
        <p:sp>
          <p:nvSpPr>
            <p:cNvPr id="12" name="Freeform 12"/>
            <p:cNvSpPr/>
            <p:nvPr/>
          </p:nvSpPr>
          <p:spPr>
            <a:xfrm>
              <a:off x="4161633" y="74442"/>
              <a:ext cx="1721813" cy="1841095"/>
            </a:xfrm>
            <a:custGeom>
              <a:avLst/>
              <a:gdLst/>
              <a:ahLst/>
              <a:cxnLst/>
              <a:rect l="l" t="t" r="r" b="b"/>
              <a:pathLst>
                <a:path w="1721813" h="1841095">
                  <a:moveTo>
                    <a:pt x="0" y="0"/>
                  </a:moveTo>
                  <a:lnTo>
                    <a:pt x="1721813" y="0"/>
                  </a:lnTo>
                  <a:lnTo>
                    <a:pt x="1721813" y="1841095"/>
                  </a:lnTo>
                  <a:lnTo>
                    <a:pt x="0" y="18410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4161633" y="74442"/>
              <a:ext cx="1721813" cy="1841095"/>
            </a:xfrm>
            <a:custGeom>
              <a:avLst/>
              <a:gdLst/>
              <a:ahLst/>
              <a:cxnLst/>
              <a:rect l="l" t="t" r="r" b="b"/>
              <a:pathLst>
                <a:path w="1721813" h="1841095">
                  <a:moveTo>
                    <a:pt x="0" y="0"/>
                  </a:moveTo>
                  <a:lnTo>
                    <a:pt x="1721813" y="0"/>
                  </a:lnTo>
                  <a:lnTo>
                    <a:pt x="1721813" y="1841095"/>
                  </a:lnTo>
                  <a:lnTo>
                    <a:pt x="0" y="18410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7170185" y="874497"/>
              <a:ext cx="16853232" cy="755164"/>
              <a:chOff x="0" y="0"/>
              <a:chExt cx="3329033" cy="149168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3329034" cy="149168"/>
              </a:xfrm>
              <a:custGeom>
                <a:avLst/>
                <a:gdLst/>
                <a:ahLst/>
                <a:cxnLst/>
                <a:rect l="l" t="t" r="r" b="b"/>
                <a:pathLst>
                  <a:path w="3329034" h="149168">
                    <a:moveTo>
                      <a:pt x="0" y="0"/>
                    </a:moveTo>
                    <a:lnTo>
                      <a:pt x="3329034" y="0"/>
                    </a:lnTo>
                    <a:lnTo>
                      <a:pt x="3329034" y="149168"/>
                    </a:lnTo>
                    <a:lnTo>
                      <a:pt x="0" y="149168"/>
                    </a:lnTo>
                    <a:close/>
                  </a:path>
                </a:pathLst>
              </a:custGeom>
              <a:solidFill>
                <a:srgbClr val="122A6B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-38100"/>
                <a:ext cx="3329033" cy="18726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sp>
          <p:nvSpPr>
            <p:cNvPr id="17" name="TextBox 17"/>
            <p:cNvSpPr txBox="1"/>
            <p:nvPr/>
          </p:nvSpPr>
          <p:spPr>
            <a:xfrm>
              <a:off x="8187333" y="967468"/>
              <a:ext cx="15499490" cy="5069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232"/>
                </a:lnSpc>
              </a:pPr>
              <a:r>
                <a:rPr lang="en-US" sz="2308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New Mexico Department of Homeland Security &amp; Emergency Management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2116513" y="0"/>
              <a:ext cx="1691610" cy="2018828"/>
            </a:xfrm>
            <a:custGeom>
              <a:avLst/>
              <a:gdLst/>
              <a:ahLst/>
              <a:cxnLst/>
              <a:rect l="l" t="t" r="r" b="b"/>
              <a:pathLst>
                <a:path w="1691610" h="2018828">
                  <a:moveTo>
                    <a:pt x="0" y="0"/>
                  </a:moveTo>
                  <a:lnTo>
                    <a:pt x="1691610" y="0"/>
                  </a:lnTo>
                  <a:lnTo>
                    <a:pt x="1691610" y="2018828"/>
                  </a:lnTo>
                  <a:lnTo>
                    <a:pt x="0" y="2018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0" y="0"/>
              <a:ext cx="2070765" cy="2070765"/>
            </a:xfrm>
            <a:custGeom>
              <a:avLst/>
              <a:gdLst/>
              <a:ahLst/>
              <a:cxnLst/>
              <a:rect l="l" t="t" r="r" b="b"/>
              <a:pathLst>
                <a:path w="2070765" h="2070765">
                  <a:moveTo>
                    <a:pt x="0" y="0"/>
                  </a:moveTo>
                  <a:lnTo>
                    <a:pt x="2070765" y="0"/>
                  </a:lnTo>
                  <a:lnTo>
                    <a:pt x="2070765" y="2070765"/>
                  </a:lnTo>
                  <a:lnTo>
                    <a:pt x="0" y="2070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2581" b="-258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23" name="Picture 17">
            <a:extLst>
              <a:ext uri="{FF2B5EF4-FFF2-40B4-BE49-F238E27FC236}">
                <a16:creationId xmlns:a16="http://schemas.microsoft.com/office/drawing/2014/main" id="{9DBD77A9-8CE2-771D-C47C-BEB81FEE0B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038577" y="3454770"/>
            <a:ext cx="4665096" cy="466509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1379</TotalTime>
  <Words>1173</Words>
  <Application>Microsoft Office PowerPoint</Application>
  <PresentationFormat>Custom</PresentationFormat>
  <Paragraphs>214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Montserrat Bold</vt:lpstr>
      <vt:lpstr>Arial</vt:lpstr>
      <vt:lpstr>Courier New</vt:lpstr>
      <vt:lpstr>Calibri</vt:lpstr>
      <vt:lpstr>Montserrat</vt:lpstr>
      <vt:lpstr>Wingdings</vt:lpstr>
      <vt:lpstr>Arial Bold Italics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 08 19 Chaves County Townhall</dc:title>
  <dc:creator>Ashley Saulcy</dc:creator>
  <cp:lastModifiedBy>Andrea Niehaus</cp:lastModifiedBy>
  <cp:revision>9</cp:revision>
  <dcterms:created xsi:type="dcterms:W3CDTF">2006-08-16T00:00:00Z</dcterms:created>
  <dcterms:modified xsi:type="dcterms:W3CDTF">2026-09-11T20:48:18Z</dcterms:modified>
  <dc:identifier>DAHSHgIj950</dc:identifier>
</cp:coreProperties>
</file>