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slide+xml" PartName="/ppt/slides/slide28.xml"/>
  <Override ContentType="application/vnd.openxmlformats-officedocument.presentationml.slide+xml" PartName="/ppt/slides/slide29.xml"/>
  <Override ContentType="application/vnd.openxmlformats-officedocument.presentationml.slide+xml" PartName="/ppt/slides/slide30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+xml" PartName="/ppt/slides/slide33.xml"/>
  <Override ContentType="application/vnd.openxmlformats-officedocument.presentationml.slide+xml" PartName="/ppt/slides/slide34.xml"/>
  <Override ContentType="application/vnd.openxmlformats-officedocument.presentationml.slide+xml" PartName="/ppt/slides/slide35.xml"/>
  <Override ContentType="application/vnd.openxmlformats-officedocument.presentationml.slide+xml" PartName="/ppt/slides/slide36.xml"/>
  <Override ContentType="application/vnd.openxmlformats-officedocument.presentationml.slide+xml" PartName="/ppt/slides/slide37.xml"/>
  <Override ContentType="application/vnd.openxmlformats-officedocument.presentationml.slide+xml" PartName="/ppt/slides/slide38.xml"/>
  <Override ContentType="application/vnd.openxmlformats-officedocument.presentationml.slide+xml" PartName="/ppt/slides/slide3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x="18288000" cy="10287000"/>
  <p:notesSz cx="6858000" cy="9144000"/>
  <p:embeddedFontLst>
    <p:embeddedFont>
      <p:font typeface="Montserrat" charset="1" panose="00000500000000000000"/>
      <p:regular r:id="rId45"/>
    </p:embeddedFont>
    <p:embeddedFont>
      <p:font typeface="Montserrat Bold" charset="1" panose="00000800000000000000"/>
      <p:regular r:id="rId46"/>
    </p:embeddedFont>
    <p:embeddedFont>
      <p:font typeface="Canva Sans Bold" charset="1" panose="020B0803030501040103"/>
      <p:regular r:id="rId47"/>
    </p:embeddedFont>
    <p:embeddedFont>
      <p:font typeface="Canva Sans" charset="1" panose="020B0503030501040103"/>
      <p:regular r:id="rId4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slides/slide26.xml" Type="http://schemas.openxmlformats.org/officeDocument/2006/relationships/slide"/><Relationship Id="rId32" Target="slides/slide27.xml" Type="http://schemas.openxmlformats.org/officeDocument/2006/relationships/slide"/><Relationship Id="rId33" Target="slides/slide28.xml" Type="http://schemas.openxmlformats.org/officeDocument/2006/relationships/slide"/><Relationship Id="rId34" Target="slides/slide29.xml" Type="http://schemas.openxmlformats.org/officeDocument/2006/relationships/slide"/><Relationship Id="rId35" Target="slides/slide30.xml" Type="http://schemas.openxmlformats.org/officeDocument/2006/relationships/slide"/><Relationship Id="rId36" Target="slides/slide31.xml" Type="http://schemas.openxmlformats.org/officeDocument/2006/relationships/slide"/><Relationship Id="rId37" Target="slides/slide32.xml" Type="http://schemas.openxmlformats.org/officeDocument/2006/relationships/slide"/><Relationship Id="rId38" Target="slides/slide33.xml" Type="http://schemas.openxmlformats.org/officeDocument/2006/relationships/slide"/><Relationship Id="rId39" Target="slides/slide34.xml" Type="http://schemas.openxmlformats.org/officeDocument/2006/relationships/slide"/><Relationship Id="rId4" Target="theme/theme1.xml" Type="http://schemas.openxmlformats.org/officeDocument/2006/relationships/theme"/><Relationship Id="rId40" Target="slides/slide35.xml" Type="http://schemas.openxmlformats.org/officeDocument/2006/relationships/slide"/><Relationship Id="rId41" Target="slides/slide36.xml" Type="http://schemas.openxmlformats.org/officeDocument/2006/relationships/slide"/><Relationship Id="rId42" Target="slides/slide37.xml" Type="http://schemas.openxmlformats.org/officeDocument/2006/relationships/slide"/><Relationship Id="rId43" Target="slides/slide38.xml" Type="http://schemas.openxmlformats.org/officeDocument/2006/relationships/slide"/><Relationship Id="rId44" Target="slides/slide39.xml" Type="http://schemas.openxmlformats.org/officeDocument/2006/relationships/slide"/><Relationship Id="rId45" Target="fonts/font45.fntdata" Type="http://schemas.openxmlformats.org/officeDocument/2006/relationships/font"/><Relationship Id="rId46" Target="fonts/font46.fntdata" Type="http://schemas.openxmlformats.org/officeDocument/2006/relationships/font"/><Relationship Id="rId47" Target="fonts/font47.fntdata" Type="http://schemas.openxmlformats.org/officeDocument/2006/relationships/font"/><Relationship Id="rId48" Target="fonts/font48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7.png" Type="http://schemas.openxmlformats.org/officeDocument/2006/relationships/image"/><Relationship Id="rId7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.png" Type="http://schemas.openxmlformats.org/officeDocument/2006/relationships/image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0.png" Type="http://schemas.openxmlformats.org/officeDocument/2006/relationships/image"/><Relationship Id="rId7" Target="../media/image11.png" Type="http://schemas.openxmlformats.org/officeDocument/2006/relationships/image"/><Relationship Id="rId8" Target="../media/image12.png" Type="http://schemas.openxmlformats.org/officeDocument/2006/relationships/image"/><Relationship Id="rId9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5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6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7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9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jpe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23.png" Type="http://schemas.openxmlformats.org/officeDocument/2006/relationships/image"/><Relationship Id="rId7" Target="../media/image24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25.png" Type="http://schemas.openxmlformats.org/officeDocument/2006/relationships/image"/><Relationship Id="rId7" Target="../media/image26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27.pn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28.png" Type="http://schemas.openxmlformats.org/officeDocument/2006/relationships/image"/><Relationship Id="rId7" Target="../media/image29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30.png" Type="http://schemas.openxmlformats.org/officeDocument/2006/relationships/image"/><Relationship Id="rId7" Target="../media/image31.svg" Type="http://schemas.openxmlformats.org/officeDocument/2006/relationships/image"/></Relationships>
</file>

<file path=ppt/slides/_rels/slide2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2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32.png" Type="http://schemas.openxmlformats.org/officeDocument/2006/relationships/image"/><Relationship Id="rId7" Target="../media/image33.svg" Type="http://schemas.openxmlformats.org/officeDocument/2006/relationships/image"/></Relationships>
</file>

<file path=ppt/slides/_rels/slide2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34.png" Type="http://schemas.openxmlformats.org/officeDocument/2006/relationships/image"/><Relationship Id="rId7" Target="../media/image35.svg" Type="http://schemas.openxmlformats.org/officeDocument/2006/relationships/image"/></Relationships>
</file>

<file path=ppt/slides/_rels/slide3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36.png" Type="http://schemas.openxmlformats.org/officeDocument/2006/relationships/image"/><Relationship Id="rId7" Target="../media/image37.svg" Type="http://schemas.openxmlformats.org/officeDocument/2006/relationships/image"/></Relationships>
</file>

<file path=ppt/slides/_rels/slide3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38.png" Type="http://schemas.openxmlformats.org/officeDocument/2006/relationships/image"/><Relationship Id="rId7" Target="../media/image39.svg" Type="http://schemas.openxmlformats.org/officeDocument/2006/relationships/image"/><Relationship Id="rId8" Target="../media/image36.png" Type="http://schemas.openxmlformats.org/officeDocument/2006/relationships/image"/><Relationship Id="rId9" Target="../media/image37.svg" Type="http://schemas.openxmlformats.org/officeDocument/2006/relationships/image"/></Relationships>
</file>

<file path=ppt/slides/_rels/slide3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40.png" Type="http://schemas.openxmlformats.org/officeDocument/2006/relationships/image"/><Relationship Id="rId7" Target="../media/image41.svg" Type="http://schemas.openxmlformats.org/officeDocument/2006/relationships/image"/></Relationships>
</file>

<file path=ppt/slides/_rels/slide3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Relationship Id="rId6" Target="../media/image42.png" Type="http://schemas.openxmlformats.org/officeDocument/2006/relationships/image"/><Relationship Id="rId7" Target="../media/image43.svg" Type="http://schemas.openxmlformats.org/officeDocument/2006/relationships/image"/></Relationships>
</file>

<file path=ppt/slides/_rels/slide3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9.jpeg" Type="http://schemas.openxmlformats.org/officeDocument/2006/relationships/image"/><Relationship Id="rId4" Target="../media/image2.png" Type="http://schemas.openxmlformats.org/officeDocument/2006/relationships/image"/><Relationship Id="rId5" Target="../media/image3.png" Type="http://schemas.openxmlformats.org/officeDocument/2006/relationships/image"/><Relationship Id="rId6" Target="../media/image4.jpeg" Type="http://schemas.openxmlformats.org/officeDocument/2006/relationships/image"/><Relationship Id="rId7" Target="../media/image44.png" Type="http://schemas.openxmlformats.org/officeDocument/2006/relationships/image"/></Relationships>
</file>

<file path=ppt/slides/_rels/slide3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jpeg" Type="http://schemas.openxmlformats.org/officeDocument/2006/relationships/image"/></Relationships>
</file>

<file path=ppt/slides/_rels/slide3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Relationship Id="rId4" Target="../media/image5.jpeg" Type="http://schemas.openxmlformats.org/officeDocument/2006/relationships/image"/></Relationships>
</file>

<file path=ppt/slides/_rels/slide3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2A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l="0" t="-34346" r="0" b="-10269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51689" cy="189040"/>
            </a:xfrm>
            <a:custGeom>
              <a:avLst/>
              <a:gdLst/>
              <a:ahLst/>
              <a:cxnLst/>
              <a:rect r="r" b="b" t="t" l="l"/>
              <a:pathLst>
                <a:path h="189040" w="2151689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22638" y="5248848"/>
            <a:ext cx="11818729" cy="68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1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28264" y="313443"/>
            <a:ext cx="3222567" cy="396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475198" y="2411715"/>
            <a:ext cx="17812802" cy="2647372"/>
            <a:chOff x="0" y="0"/>
            <a:chExt cx="23750403" cy="3529830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0" y="2788506"/>
              <a:ext cx="23750403" cy="74132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792"/>
                </a:lnSpc>
              </a:pPr>
              <a:r>
                <a:rPr lang="en-US" sz="3423">
                  <a:solidFill>
                    <a:srgbClr val="E0D9C6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DHSEM | Community Development Block Grant - Disaster Recovery (CDBG-DR)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0" y="-9525"/>
              <a:ext cx="19515199" cy="239712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7120"/>
                </a:lnSpc>
              </a:pPr>
              <a:r>
                <a:rPr lang="en-US" sz="5934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POST-DISASTER INFRASTRUCTURE INVESTMENT PROGRAM</a:t>
              </a: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6996829" cy="2694701"/>
            <a:chOff x="0" y="0"/>
            <a:chExt cx="944493" cy="1497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44493" cy="149741"/>
            </a:xfrm>
            <a:custGeom>
              <a:avLst/>
              <a:gdLst/>
              <a:ahLst/>
              <a:cxnLst/>
              <a:rect r="r" b="b" t="t" l="l"/>
              <a:pathLst>
                <a:path h="149741" w="944493">
                  <a:moveTo>
                    <a:pt x="203200" y="0"/>
                  </a:moveTo>
                  <a:lnTo>
                    <a:pt x="741293" y="0"/>
                  </a:lnTo>
                  <a:lnTo>
                    <a:pt x="944493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690493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393567" y="4291992"/>
            <a:ext cx="13081645" cy="36925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 b="true">
                <a:solidFill>
                  <a:srgbClr val="122A6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purpose of today’s meeting: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Provide information to eligible entities on the PDIIP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Review the Notice of Funding Availability (NOFA) timeline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Review eligible activities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 Review proposal requirements</a:t>
            </a:r>
          </a:p>
          <a:p>
            <a:pPr algn="l" marL="755659" indent="-377829" lvl="1">
              <a:lnSpc>
                <a:spcPts val="4900"/>
              </a:lnSpc>
              <a:buFont typeface="Arial"/>
              <a:buChar char="•"/>
            </a:pPr>
            <a:r>
              <a:rPr lang="en-US" sz="35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Answer questions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93567" y="480576"/>
            <a:ext cx="10753441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Post Disaster Infrastructure Investment (PDIIP)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93567" y="2658773"/>
            <a:ext cx="13081645" cy="156654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2880"/>
              </a:lnSpc>
            </a:pPr>
            <a:r>
              <a:rPr lang="en-US" sz="9200" b="true">
                <a:solidFill>
                  <a:srgbClr val="122A6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Welcome!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010168" y="0"/>
            <a:ext cx="14301987" cy="2720678"/>
            <a:chOff x="0" y="0"/>
            <a:chExt cx="794744" cy="151185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4744" cy="151185"/>
            </a:xfrm>
            <a:custGeom>
              <a:avLst/>
              <a:gdLst/>
              <a:ahLst/>
              <a:cxnLst/>
              <a:rect r="r" b="b" t="t" l="l"/>
              <a:pathLst>
                <a:path h="151185" w="794744">
                  <a:moveTo>
                    <a:pt x="203200" y="0"/>
                  </a:moveTo>
                  <a:lnTo>
                    <a:pt x="591544" y="0"/>
                  </a:lnTo>
                  <a:lnTo>
                    <a:pt x="794744" y="151185"/>
                  </a:lnTo>
                  <a:lnTo>
                    <a:pt x="0" y="151185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40744" cy="18928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6425999" y="9673002"/>
            <a:ext cx="11624617" cy="3921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232"/>
              </a:lnSpc>
            </a:pPr>
            <a:r>
              <a:rPr lang="en-US" sz="2308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New Mexico Department of Homeland Security &amp; Emergency Management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8" id="8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9" id="9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10" id="10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1" id="11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2" id="12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3" id="13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4" id="14"/>
          <p:cNvGrpSpPr/>
          <p:nvPr/>
        </p:nvGrpSpPr>
        <p:grpSpPr>
          <a:xfrm rot="0">
            <a:off x="1312639" y="4170061"/>
            <a:ext cx="3892294" cy="3086100"/>
            <a:chOff x="0" y="0"/>
            <a:chExt cx="1025131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25131" cy="812800"/>
            </a:xfrm>
            <a:custGeom>
              <a:avLst/>
              <a:gdLst/>
              <a:ahLst/>
              <a:cxnLst/>
              <a:rect r="r" b="b" t="t" l="l"/>
              <a:pathLst>
                <a:path h="812800" w="1025131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State of New Mexico received </a:t>
              </a:r>
              <a:r>
                <a:rPr lang="en-US" b="true" sz="26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$137M</a:t>
              </a: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in CDBG-DR funding.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6900934" y="4170061"/>
            <a:ext cx="3892294" cy="3086100"/>
            <a:chOff x="0" y="0"/>
            <a:chExt cx="1025131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025131" cy="812800"/>
            </a:xfrm>
            <a:custGeom>
              <a:avLst/>
              <a:gdLst/>
              <a:ahLst/>
              <a:cxnLst/>
              <a:rect r="r" b="b" t="t" l="l"/>
              <a:pathLst>
                <a:path h="812800" w="1025131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Funds are allocated by </a:t>
              </a:r>
              <a:r>
                <a:rPr lang="en-US" b="true" sz="26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U.S. Department of Housing and Urban Development (HUD).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534187" y="542682"/>
            <a:ext cx="5256349" cy="1828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b="true" sz="600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is CDBG-DR?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2489228" y="4170061"/>
            <a:ext cx="3892294" cy="3086100"/>
            <a:chOff x="0" y="0"/>
            <a:chExt cx="1025131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025131" cy="812800"/>
            </a:xfrm>
            <a:custGeom>
              <a:avLst/>
              <a:gdLst/>
              <a:ahLst/>
              <a:cxnLst/>
              <a:rect r="r" b="b" t="t" l="l"/>
              <a:pathLst>
                <a:path h="812800" w="1025131">
                  <a:moveTo>
                    <a:pt x="0" y="0"/>
                  </a:moveTo>
                  <a:lnTo>
                    <a:pt x="1025131" y="0"/>
                  </a:lnTo>
                  <a:lnTo>
                    <a:pt x="1025131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025131" cy="8604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All funding must be used to recover from disasters which were federally declared in </a:t>
              </a:r>
              <a:r>
                <a:rPr lang="en-US" b="true" sz="26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2024 (DR-4795 or DR-4843).</a:t>
              </a: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1028700" y="3104166"/>
            <a:ext cx="16797933" cy="60620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12"/>
              </a:lnSpc>
              <a:spcBef>
                <a:spcPct val="0"/>
              </a:spcBef>
            </a:pPr>
            <a:r>
              <a:rPr lang="en-US" b="true" sz="3508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CDBG-DR = Community Development Block Grant for Disaster Recovery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69922" cy="2692593"/>
            <a:chOff x="0" y="0"/>
            <a:chExt cx="792962" cy="14962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2962" cy="149624"/>
            </a:xfrm>
            <a:custGeom>
              <a:avLst/>
              <a:gdLst/>
              <a:ahLst/>
              <a:cxnLst/>
              <a:rect r="r" b="b" t="t" l="l"/>
              <a:pathLst>
                <a:path h="149624" w="792962">
                  <a:moveTo>
                    <a:pt x="203200" y="0"/>
                  </a:moveTo>
                  <a:lnTo>
                    <a:pt x="589762" y="0"/>
                  </a:lnTo>
                  <a:lnTo>
                    <a:pt x="792962" y="149624"/>
                  </a:lnTo>
                  <a:lnTo>
                    <a:pt x="0" y="149624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8962" cy="18772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2754447" y="2987868"/>
            <a:ext cx="4044886" cy="5227639"/>
          </a:xfrm>
          <a:custGeom>
            <a:avLst/>
            <a:gdLst/>
            <a:ahLst/>
            <a:cxnLst/>
            <a:rect r="r" b="b" t="t" l="l"/>
            <a:pathLst>
              <a:path h="5227639" w="4044886">
                <a:moveTo>
                  <a:pt x="0" y="0"/>
                </a:moveTo>
                <a:lnTo>
                  <a:pt x="4044885" y="0"/>
                </a:lnTo>
                <a:lnTo>
                  <a:pt x="4044885" y="5227639"/>
                </a:lnTo>
                <a:lnTo>
                  <a:pt x="0" y="52276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7648390" y="3345347"/>
            <a:ext cx="7763754" cy="4512682"/>
          </a:xfrm>
          <a:custGeom>
            <a:avLst/>
            <a:gdLst/>
            <a:ahLst/>
            <a:cxnLst/>
            <a:rect r="r" b="b" t="t" l="l"/>
            <a:pathLst>
              <a:path h="4512682" w="7763754">
                <a:moveTo>
                  <a:pt x="0" y="0"/>
                </a:moveTo>
                <a:lnTo>
                  <a:pt x="7763754" y="0"/>
                </a:lnTo>
                <a:lnTo>
                  <a:pt x="7763754" y="4512682"/>
                </a:lnTo>
                <a:lnTo>
                  <a:pt x="0" y="45126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6" id="16"/>
          <p:cNvSpPr txBox="true"/>
          <p:nvPr/>
        </p:nvSpPr>
        <p:spPr>
          <a:xfrm rot="0">
            <a:off x="258699" y="797971"/>
            <a:ext cx="7560719" cy="1095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72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Action Plan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989445" y="8453632"/>
            <a:ext cx="13081645" cy="5143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true">
                <a:solidFill>
                  <a:srgbClr val="122A6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Action Plan is pubicly available at dhsem.nm.gov/cdbg-dr2025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6046" cy="2735631"/>
            <a:chOff x="0" y="0"/>
            <a:chExt cx="793858" cy="152016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58" cy="152016"/>
            </a:xfrm>
            <a:custGeom>
              <a:avLst/>
              <a:gdLst/>
              <a:ahLst/>
              <a:cxnLst/>
              <a:rect r="r" b="b" t="t" l="l"/>
              <a:pathLst>
                <a:path h="152016" w="793858">
                  <a:moveTo>
                    <a:pt x="203200" y="0"/>
                  </a:moveTo>
                  <a:lnTo>
                    <a:pt x="590658" y="0"/>
                  </a:lnTo>
                  <a:lnTo>
                    <a:pt x="793858" y="152016"/>
                  </a:lnTo>
                  <a:lnTo>
                    <a:pt x="0" y="15201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58" cy="19011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55409" y="4135806"/>
            <a:ext cx="7539346" cy="3364433"/>
          </a:xfrm>
          <a:custGeom>
            <a:avLst/>
            <a:gdLst/>
            <a:ahLst/>
            <a:cxnLst/>
            <a:rect r="r" b="b" t="t" l="l"/>
            <a:pathLst>
              <a:path h="3364433" w="7539346">
                <a:moveTo>
                  <a:pt x="0" y="0"/>
                </a:moveTo>
                <a:lnTo>
                  <a:pt x="7539346" y="0"/>
                </a:lnTo>
                <a:lnTo>
                  <a:pt x="7539346" y="3364433"/>
                </a:lnTo>
                <a:lnTo>
                  <a:pt x="0" y="336443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174502" y="4047527"/>
            <a:ext cx="3782101" cy="3540992"/>
          </a:xfrm>
          <a:custGeom>
            <a:avLst/>
            <a:gdLst/>
            <a:ahLst/>
            <a:cxnLst/>
            <a:rect r="r" b="b" t="t" l="l"/>
            <a:pathLst>
              <a:path h="3540992" w="3782101">
                <a:moveTo>
                  <a:pt x="0" y="0"/>
                </a:moveTo>
                <a:lnTo>
                  <a:pt x="3782102" y="0"/>
                </a:lnTo>
                <a:lnTo>
                  <a:pt x="3782102" y="3540992"/>
                </a:lnTo>
                <a:lnTo>
                  <a:pt x="0" y="354099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8672833" y="4756527"/>
            <a:ext cx="3237405" cy="47625"/>
          </a:xfrm>
          <a:custGeom>
            <a:avLst/>
            <a:gdLst/>
            <a:ahLst/>
            <a:cxnLst/>
            <a:rect r="r" b="b" t="t" l="l"/>
            <a:pathLst>
              <a:path h="47625" w="3237405">
                <a:moveTo>
                  <a:pt x="0" y="0"/>
                </a:moveTo>
                <a:lnTo>
                  <a:pt x="3237406" y="0"/>
                </a:lnTo>
                <a:lnTo>
                  <a:pt x="3237406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14390" t="0" r="-67885" b="-316221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8694755" y="5930890"/>
            <a:ext cx="5750825" cy="47625"/>
          </a:xfrm>
          <a:custGeom>
            <a:avLst/>
            <a:gdLst/>
            <a:ahLst/>
            <a:cxnLst/>
            <a:rect r="r" b="b" t="t" l="l"/>
            <a:pathLst>
              <a:path h="47625" w="5750825">
                <a:moveTo>
                  <a:pt x="0" y="0"/>
                </a:moveTo>
                <a:lnTo>
                  <a:pt x="5750824" y="0"/>
                </a:lnTo>
                <a:lnTo>
                  <a:pt x="5750824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2149" t="0" r="-208665" b="-598698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8694755" y="7060457"/>
            <a:ext cx="4930267" cy="47625"/>
          </a:xfrm>
          <a:custGeom>
            <a:avLst/>
            <a:gdLst/>
            <a:ahLst/>
            <a:cxnLst/>
            <a:rect r="r" b="b" t="t" l="l"/>
            <a:pathLst>
              <a:path h="47625" w="4930267">
                <a:moveTo>
                  <a:pt x="0" y="0"/>
                </a:moveTo>
                <a:lnTo>
                  <a:pt x="4930267" y="0"/>
                </a:lnTo>
                <a:lnTo>
                  <a:pt x="4930267" y="47625"/>
                </a:lnTo>
                <a:lnTo>
                  <a:pt x="0" y="476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97356" t="-634203" r="-224901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258699" y="20604"/>
            <a:ext cx="7234979" cy="2724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25"/>
              </a:lnSpc>
            </a:pPr>
            <a:r>
              <a:rPr lang="en-US" sz="5937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CDBG-DR Funding Method of Distribution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522503" y="3097448"/>
            <a:ext cx="3086100" cy="769104"/>
            <a:chOff x="0" y="0"/>
            <a:chExt cx="4114800" cy="1025472"/>
          </a:xfrm>
        </p:grpSpPr>
        <p:grpSp>
          <p:nvGrpSpPr>
            <p:cNvPr name="Group 21" id="21"/>
            <p:cNvGrpSpPr/>
            <p:nvPr/>
          </p:nvGrpSpPr>
          <p:grpSpPr>
            <a:xfrm rot="0">
              <a:off x="0" y="0"/>
              <a:ext cx="4114800" cy="1025472"/>
              <a:chOff x="0" y="0"/>
              <a:chExt cx="812800" cy="202562"/>
            </a:xfrm>
          </p:grpSpPr>
          <p:sp>
            <p:nvSpPr>
              <p:cNvPr name="Freeform 22" id="22"/>
              <p:cNvSpPr/>
              <p:nvPr/>
            </p:nvSpPr>
            <p:spPr>
              <a:xfrm flipH="false" flipV="false" rot="0">
                <a:off x="0" y="0"/>
                <a:ext cx="812800" cy="202562"/>
              </a:xfrm>
              <a:custGeom>
                <a:avLst/>
                <a:gdLst/>
                <a:ahLst/>
                <a:cxnLst/>
                <a:rect r="r" b="b" t="t" l="l"/>
                <a:pathLst>
                  <a:path h="202562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202562"/>
                    </a:lnTo>
                    <a:lnTo>
                      <a:pt x="0" y="202562"/>
                    </a:lnTo>
                    <a:close/>
                  </a:path>
                </a:pathLst>
              </a:custGeom>
              <a:ln w="76200" cap="sq">
                <a:solidFill>
                  <a:srgbClr val="122A6B"/>
                </a:solidFill>
                <a:prstDash val="solid"/>
                <a:miter/>
              </a:ln>
            </p:spPr>
          </p:sp>
          <p:sp>
            <p:nvSpPr>
              <p:cNvPr name="TextBox 23" id="23"/>
              <p:cNvSpPr txBox="true"/>
              <p:nvPr/>
            </p:nvSpPr>
            <p:spPr>
              <a:xfrm>
                <a:off x="0" y="-47625"/>
                <a:ext cx="812800" cy="25018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32"/>
                  </a:lnSpc>
                </a:pPr>
              </a:p>
            </p:txBody>
          </p:sp>
        </p:grpSp>
        <p:sp>
          <p:nvSpPr>
            <p:cNvPr name="TextBox 24" id="24"/>
            <p:cNvSpPr txBox="true"/>
            <p:nvPr/>
          </p:nvSpPr>
          <p:spPr>
            <a:xfrm rot="0">
              <a:off x="463252" y="237030"/>
              <a:ext cx="3188295" cy="515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32"/>
                </a:lnSpc>
                <a:spcBef>
                  <a:spcPct val="0"/>
                </a:spcBef>
              </a:pPr>
              <a:r>
                <a:rPr lang="en-US" sz="2308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$100,000,000.00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14956604" y="5818023"/>
            <a:ext cx="2547722" cy="653289"/>
            <a:chOff x="0" y="0"/>
            <a:chExt cx="3396962" cy="871053"/>
          </a:xfrm>
        </p:grpSpPr>
        <p:grpSp>
          <p:nvGrpSpPr>
            <p:cNvPr name="Group 26" id="26"/>
            <p:cNvGrpSpPr/>
            <p:nvPr/>
          </p:nvGrpSpPr>
          <p:grpSpPr>
            <a:xfrm rot="0">
              <a:off x="0" y="0"/>
              <a:ext cx="3396962" cy="871053"/>
              <a:chOff x="0" y="0"/>
              <a:chExt cx="671005" cy="172060"/>
            </a:xfrm>
          </p:grpSpPr>
          <p:sp>
            <p:nvSpPr>
              <p:cNvPr name="Freeform 27" id="27"/>
              <p:cNvSpPr/>
              <p:nvPr/>
            </p:nvSpPr>
            <p:spPr>
              <a:xfrm flipH="false" flipV="false" rot="0">
                <a:off x="0" y="0"/>
                <a:ext cx="671005" cy="172060"/>
              </a:xfrm>
              <a:custGeom>
                <a:avLst/>
                <a:gdLst/>
                <a:ahLst/>
                <a:cxnLst/>
                <a:rect r="r" b="b" t="t" l="l"/>
                <a:pathLst>
                  <a:path h="172060" w="671005">
                    <a:moveTo>
                      <a:pt x="0" y="0"/>
                    </a:moveTo>
                    <a:lnTo>
                      <a:pt x="671005" y="0"/>
                    </a:lnTo>
                    <a:lnTo>
                      <a:pt x="671005" y="172060"/>
                    </a:lnTo>
                    <a:lnTo>
                      <a:pt x="0" y="172060"/>
                    </a:lnTo>
                    <a:close/>
                  </a:path>
                </a:pathLst>
              </a:custGeom>
              <a:ln w="76200" cap="sq">
                <a:solidFill>
                  <a:srgbClr val="F12C58"/>
                </a:solidFill>
                <a:prstDash val="solid"/>
                <a:miter/>
              </a:ln>
            </p:spPr>
          </p:sp>
          <p:sp>
            <p:nvSpPr>
              <p:cNvPr name="TextBox 28" id="28"/>
              <p:cNvSpPr txBox="true"/>
              <p:nvPr/>
            </p:nvSpPr>
            <p:spPr>
              <a:xfrm>
                <a:off x="0" y="-47625"/>
                <a:ext cx="671005" cy="21968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32"/>
                  </a:lnSpc>
                </a:pPr>
              </a:p>
            </p:txBody>
          </p:sp>
        </p:grpSp>
        <p:sp>
          <p:nvSpPr>
            <p:cNvPr name="TextBox 29" id="29"/>
            <p:cNvSpPr txBox="true"/>
            <p:nvPr/>
          </p:nvSpPr>
          <p:spPr>
            <a:xfrm rot="0">
              <a:off x="357837" y="187454"/>
              <a:ext cx="2681288" cy="515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32"/>
                </a:lnSpc>
                <a:spcBef>
                  <a:spcPct val="0"/>
                </a:spcBef>
              </a:pPr>
              <a:r>
                <a:rPr lang="en-US" sz="2308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$27,319,100.00</a:t>
              </a:r>
            </a:p>
          </p:txBody>
        </p:sp>
      </p:grpSp>
      <p:grpSp>
        <p:nvGrpSpPr>
          <p:cNvPr name="Group 30" id="30"/>
          <p:cNvGrpSpPr/>
          <p:nvPr/>
        </p:nvGrpSpPr>
        <p:grpSpPr>
          <a:xfrm rot="0">
            <a:off x="11869942" y="7769494"/>
            <a:ext cx="2391221" cy="566829"/>
            <a:chOff x="0" y="0"/>
            <a:chExt cx="3188295" cy="755772"/>
          </a:xfrm>
        </p:grpSpPr>
        <p:grpSp>
          <p:nvGrpSpPr>
            <p:cNvPr name="Group 31" id="31"/>
            <p:cNvGrpSpPr/>
            <p:nvPr/>
          </p:nvGrpSpPr>
          <p:grpSpPr>
            <a:xfrm rot="0">
              <a:off x="0" y="0"/>
              <a:ext cx="3188295" cy="755772"/>
              <a:chOff x="0" y="0"/>
              <a:chExt cx="629787" cy="149288"/>
            </a:xfrm>
          </p:grpSpPr>
          <p:sp>
            <p:nvSpPr>
              <p:cNvPr name="Freeform 32" id="32"/>
              <p:cNvSpPr/>
              <p:nvPr/>
            </p:nvSpPr>
            <p:spPr>
              <a:xfrm flipH="false" flipV="false" rot="0">
                <a:off x="0" y="0"/>
                <a:ext cx="629787" cy="149288"/>
              </a:xfrm>
              <a:custGeom>
                <a:avLst/>
                <a:gdLst/>
                <a:ahLst/>
                <a:cxnLst/>
                <a:rect r="r" b="b" t="t" l="l"/>
                <a:pathLst>
                  <a:path h="149288" w="629787">
                    <a:moveTo>
                      <a:pt x="0" y="0"/>
                    </a:moveTo>
                    <a:lnTo>
                      <a:pt x="629787" y="0"/>
                    </a:lnTo>
                    <a:lnTo>
                      <a:pt x="629787" y="149288"/>
                    </a:lnTo>
                    <a:lnTo>
                      <a:pt x="0" y="149288"/>
                    </a:lnTo>
                    <a:close/>
                  </a:path>
                </a:pathLst>
              </a:custGeom>
              <a:ln w="76200" cap="sq">
                <a:solidFill>
                  <a:srgbClr val="267431"/>
                </a:solidFill>
                <a:prstDash val="solid"/>
                <a:miter/>
              </a:ln>
            </p:spPr>
          </p:sp>
          <p:sp>
            <p:nvSpPr>
              <p:cNvPr name="TextBox 33" id="33"/>
              <p:cNvSpPr txBox="true"/>
              <p:nvPr/>
            </p:nvSpPr>
            <p:spPr>
              <a:xfrm>
                <a:off x="0" y="-47625"/>
                <a:ext cx="629787" cy="19691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32"/>
                  </a:lnSpc>
                </a:pPr>
              </a:p>
            </p:txBody>
          </p:sp>
        </p:grpSp>
        <p:sp>
          <p:nvSpPr>
            <p:cNvPr name="TextBox 34" id="34"/>
            <p:cNvSpPr txBox="true"/>
            <p:nvPr/>
          </p:nvSpPr>
          <p:spPr>
            <a:xfrm rot="0">
              <a:off x="256580" y="92810"/>
              <a:ext cx="2675136" cy="51554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232"/>
                </a:lnSpc>
                <a:spcBef>
                  <a:spcPct val="0"/>
                </a:spcBef>
              </a:pPr>
              <a:r>
                <a:rPr lang="en-US" sz="2308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$1,000,000.00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7041075" cy="2694701"/>
            <a:chOff x="0" y="0"/>
            <a:chExt cx="946952" cy="1497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46952" cy="149741"/>
            </a:xfrm>
            <a:custGeom>
              <a:avLst/>
              <a:gdLst/>
              <a:ahLst/>
              <a:cxnLst/>
              <a:rect r="r" b="b" t="t" l="l"/>
              <a:pathLst>
                <a:path h="149741" w="946952">
                  <a:moveTo>
                    <a:pt x="203200" y="0"/>
                  </a:moveTo>
                  <a:lnTo>
                    <a:pt x="743752" y="0"/>
                  </a:lnTo>
                  <a:lnTo>
                    <a:pt x="946952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692952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493371" y="3152419"/>
            <a:ext cx="11301259" cy="4901921"/>
          </a:xfrm>
          <a:custGeom>
            <a:avLst/>
            <a:gdLst/>
            <a:ahLst/>
            <a:cxnLst/>
            <a:rect r="r" b="b" t="t" l="l"/>
            <a:pathLst>
              <a:path h="4901921" w="11301259">
                <a:moveTo>
                  <a:pt x="0" y="0"/>
                </a:moveTo>
                <a:lnTo>
                  <a:pt x="11301258" y="0"/>
                </a:lnTo>
                <a:lnTo>
                  <a:pt x="11301258" y="4901921"/>
                </a:lnTo>
                <a:lnTo>
                  <a:pt x="0" y="49019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9651731" y="5256571"/>
            <a:ext cx="4917388" cy="1270736"/>
            <a:chOff x="0" y="0"/>
            <a:chExt cx="1295115" cy="33467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95115" cy="334679"/>
            </a:xfrm>
            <a:custGeom>
              <a:avLst/>
              <a:gdLst/>
              <a:ahLst/>
              <a:cxnLst/>
              <a:rect r="r" b="b" t="t" l="l"/>
              <a:pathLst>
                <a:path h="334679" w="1295115">
                  <a:moveTo>
                    <a:pt x="0" y="0"/>
                  </a:moveTo>
                  <a:lnTo>
                    <a:pt x="1295115" y="0"/>
                  </a:lnTo>
                  <a:lnTo>
                    <a:pt x="1295115" y="334679"/>
                  </a:lnTo>
                  <a:lnTo>
                    <a:pt x="0" y="334679"/>
                  </a:lnTo>
                  <a:close/>
                </a:path>
              </a:pathLst>
            </a:custGeom>
            <a:ln w="9525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295115" cy="38230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393567" y="480576"/>
            <a:ext cx="10753441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 b="true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Post Disaster Infrastructure Investment (PDIIP)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6658231" cy="2691317"/>
            <a:chOff x="0" y="0"/>
            <a:chExt cx="92567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25678" cy="149553"/>
            </a:xfrm>
            <a:custGeom>
              <a:avLst/>
              <a:gdLst/>
              <a:ahLst/>
              <a:cxnLst/>
              <a:rect r="r" b="b" t="t" l="l"/>
              <a:pathLst>
                <a:path h="149553" w="925678">
                  <a:moveTo>
                    <a:pt x="203200" y="0"/>
                  </a:moveTo>
                  <a:lnTo>
                    <a:pt x="722478" y="0"/>
                  </a:lnTo>
                  <a:lnTo>
                    <a:pt x="92567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67167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6470261" y="2869439"/>
            <a:ext cx="5347479" cy="5660350"/>
            <a:chOff x="0" y="0"/>
            <a:chExt cx="1408390" cy="149079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408390" cy="1490792"/>
            </a:xfrm>
            <a:custGeom>
              <a:avLst/>
              <a:gdLst/>
              <a:ahLst/>
              <a:cxnLst/>
              <a:rect r="r" b="b" t="t" l="l"/>
              <a:pathLst>
                <a:path h="1490792" w="1408390">
                  <a:moveTo>
                    <a:pt x="0" y="0"/>
                  </a:moveTo>
                  <a:lnTo>
                    <a:pt x="1408390" y="0"/>
                  </a:lnTo>
                  <a:lnTo>
                    <a:pt x="1408390" y="1490792"/>
                  </a:lnTo>
                  <a:lnTo>
                    <a:pt x="0" y="1490792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408390" cy="15384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Public Infrastructure Replacement or New Construction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Construction or full replacement of critical infrastructure elements where damage is severe or systems are outdated, with a focus on resilience and hazard mitigation.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93567" y="913963"/>
            <a:ext cx="13673637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Eligible Activities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12383789" y="2945639"/>
            <a:ext cx="5318665" cy="5507950"/>
            <a:chOff x="0" y="0"/>
            <a:chExt cx="1400801" cy="145065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400801" cy="1450654"/>
            </a:xfrm>
            <a:custGeom>
              <a:avLst/>
              <a:gdLst/>
              <a:ahLst/>
              <a:cxnLst/>
              <a:rect r="r" b="b" t="t" l="l"/>
              <a:pathLst>
                <a:path h="1450654" w="1400801">
                  <a:moveTo>
                    <a:pt x="0" y="0"/>
                  </a:moveTo>
                  <a:lnTo>
                    <a:pt x="1400801" y="0"/>
                  </a:lnTo>
                  <a:lnTo>
                    <a:pt x="1400801" y="1450654"/>
                  </a:lnTo>
                  <a:lnTo>
                    <a:pt x="0" y="145065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400801" cy="1498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</a:p>
            <a:p>
              <a:pPr algn="ctr">
                <a:lnSpc>
                  <a:spcPts val="3779"/>
                </a:lnSpc>
              </a:pPr>
              <a:r>
                <a:rPr lang="en-US" b="true" sz="2699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Community Enhancement and Hazard Mitigation </a:t>
              </a: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Infrastructure investments for facilities, projects, and other features that reduce future disaster risk, promote community resilience, and support recovery in underserved or vulnerable areas.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509952" y="2945639"/>
            <a:ext cx="5518457" cy="5584150"/>
            <a:chOff x="0" y="0"/>
            <a:chExt cx="1453421" cy="1470723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453421" cy="1470723"/>
            </a:xfrm>
            <a:custGeom>
              <a:avLst/>
              <a:gdLst/>
              <a:ahLst/>
              <a:cxnLst/>
              <a:rect r="r" b="b" t="t" l="l"/>
              <a:pathLst>
                <a:path h="1470723" w="1453421">
                  <a:moveTo>
                    <a:pt x="0" y="0"/>
                  </a:moveTo>
                  <a:lnTo>
                    <a:pt x="1453421" y="0"/>
                  </a:lnTo>
                  <a:lnTo>
                    <a:pt x="1453421" y="1470723"/>
                  </a:lnTo>
                  <a:lnTo>
                    <a:pt x="0" y="1470723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453421" cy="1518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79"/>
                </a:lnSpc>
              </a:pPr>
              <a:r>
                <a:rPr lang="en-US" sz="2699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Public Infrastructure Rehabilitation</a:t>
              </a:r>
            </a:p>
            <a:p>
              <a:pPr algn="ctr">
                <a:lnSpc>
                  <a:spcPts val="3779"/>
                </a:lnSpc>
              </a:pPr>
              <a:r>
                <a:rPr lang="en-US" sz="2699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Repair and restoration of damaged public infrastructure to restore essential services and support long-term community resilience.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5963969" cy="2694701"/>
            <a:chOff x="0" y="0"/>
            <a:chExt cx="887099" cy="1497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7099" cy="149741"/>
            </a:xfrm>
            <a:custGeom>
              <a:avLst/>
              <a:gdLst/>
              <a:ahLst/>
              <a:cxnLst/>
              <a:rect r="r" b="b" t="t" l="l"/>
              <a:pathLst>
                <a:path h="149741" w="887099">
                  <a:moveTo>
                    <a:pt x="203200" y="0"/>
                  </a:moveTo>
                  <a:lnTo>
                    <a:pt x="683899" y="0"/>
                  </a:lnTo>
                  <a:lnTo>
                    <a:pt x="887099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633099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028700" y="2822912"/>
            <a:ext cx="7112430" cy="1304014"/>
            <a:chOff x="0" y="0"/>
            <a:chExt cx="1873233" cy="34344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873233" cy="343444"/>
            </a:xfrm>
            <a:custGeom>
              <a:avLst/>
              <a:gdLst/>
              <a:ahLst/>
              <a:cxnLst/>
              <a:rect r="r" b="b" t="t" l="l"/>
              <a:pathLst>
                <a:path h="343444" w="1873233">
                  <a:moveTo>
                    <a:pt x="0" y="0"/>
                  </a:moveTo>
                  <a:lnTo>
                    <a:pt x="1873233" y="0"/>
                  </a:lnTo>
                  <a:lnTo>
                    <a:pt x="1873233" y="343444"/>
                  </a:lnTo>
                  <a:lnTo>
                    <a:pt x="0" y="34344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95250"/>
              <a:ext cx="1873233" cy="43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June 15, 2026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93567" y="480576"/>
            <a:ext cx="1003685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Notice of Funding Availability (NOFA)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4197987"/>
            <a:ext cx="7112430" cy="3714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NOFA will be released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DHSEM will notify eligible entities 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NOFA will be posted to DHSEM’s CDBG-DR website at dhsem.nm.gov/cdbg-dr2025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Hard copies will be available through DHSEM State Applicant Liaisons 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10213238" y="2822912"/>
            <a:ext cx="7046062" cy="1304014"/>
            <a:chOff x="0" y="0"/>
            <a:chExt cx="1855753" cy="343444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55753" cy="343444"/>
            </a:xfrm>
            <a:custGeom>
              <a:avLst/>
              <a:gdLst/>
              <a:ahLst/>
              <a:cxnLst/>
              <a:rect r="r" b="b" t="t" l="l"/>
              <a:pathLst>
                <a:path h="343444" w="1855753">
                  <a:moveTo>
                    <a:pt x="0" y="0"/>
                  </a:moveTo>
                  <a:lnTo>
                    <a:pt x="1855753" y="0"/>
                  </a:lnTo>
                  <a:lnTo>
                    <a:pt x="1855753" y="343444"/>
                  </a:lnTo>
                  <a:lnTo>
                    <a:pt x="0" y="34344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95250"/>
              <a:ext cx="1855753" cy="43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September 13, 2026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213238" y="4197987"/>
            <a:ext cx="7046062" cy="318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NOFA Closes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Proposals can be submitted on DHSEM’s CDBG-DR website at dhsem.nm.gov/cdbg-dr2025</a:t>
            </a:r>
          </a:p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Canva Sans"/>
                <a:ea typeface="Canva Sans"/>
                <a:cs typeface="Canva Sans"/>
                <a:sym typeface="Canva Sans"/>
              </a:rPr>
              <a:t>or through DHSEM State Applicant Liaisons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5963969" cy="2694701"/>
            <a:chOff x="0" y="0"/>
            <a:chExt cx="887099" cy="14974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87099" cy="149741"/>
            </a:xfrm>
            <a:custGeom>
              <a:avLst/>
              <a:gdLst/>
              <a:ahLst/>
              <a:cxnLst/>
              <a:rect r="r" b="b" t="t" l="l"/>
              <a:pathLst>
                <a:path h="149741" w="887099">
                  <a:moveTo>
                    <a:pt x="203200" y="0"/>
                  </a:moveTo>
                  <a:lnTo>
                    <a:pt x="683899" y="0"/>
                  </a:lnTo>
                  <a:lnTo>
                    <a:pt x="887099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633099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66206" y="2822912"/>
            <a:ext cx="17107739" cy="793509"/>
            <a:chOff x="0" y="0"/>
            <a:chExt cx="4505742" cy="20899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505742" cy="208990"/>
            </a:xfrm>
            <a:custGeom>
              <a:avLst/>
              <a:gdLst/>
              <a:ahLst/>
              <a:cxnLst/>
              <a:rect r="r" b="b" t="t" l="l"/>
              <a:pathLst>
                <a:path h="208990" w="4505742">
                  <a:moveTo>
                    <a:pt x="0" y="0"/>
                  </a:moveTo>
                  <a:lnTo>
                    <a:pt x="4505742" y="0"/>
                  </a:lnTo>
                  <a:lnTo>
                    <a:pt x="4505742" y="208990"/>
                  </a:lnTo>
                  <a:lnTo>
                    <a:pt x="0" y="20899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66675"/>
              <a:ext cx="4505742" cy="27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620"/>
                </a:lnSpc>
              </a:pPr>
              <a:r>
                <a:rPr lang="en-US" sz="33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PDIIP will disburse funds to subgrantees the following ways: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66206" y="3797396"/>
            <a:ext cx="9707724" cy="4586382"/>
            <a:chOff x="0" y="0"/>
            <a:chExt cx="2556767" cy="12079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556767" cy="1207936"/>
            </a:xfrm>
            <a:custGeom>
              <a:avLst/>
              <a:gdLst/>
              <a:ahLst/>
              <a:cxnLst/>
              <a:rect r="r" b="b" t="t" l="l"/>
              <a:pathLst>
                <a:path h="1207936" w="2556767">
                  <a:moveTo>
                    <a:pt x="0" y="0"/>
                  </a:moveTo>
                  <a:lnTo>
                    <a:pt x="2556767" y="0"/>
                  </a:lnTo>
                  <a:lnTo>
                    <a:pt x="2556767" y="1207936"/>
                  </a:lnTo>
                  <a:lnTo>
                    <a:pt x="0" y="1207936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2556767" cy="12555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Advance Payments</a:t>
              </a:r>
            </a:p>
            <a:p>
              <a:pPr algn="l">
                <a:lnSpc>
                  <a:spcPts val="3232"/>
                </a:lnSpc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Advance payments for expected costs may be provided for the following expense types: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Staff time and/or vendor support to conduct procurement(s) to execute the project.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Studies, reviews, and other analyses necessary to validate project scope (e.g., H&amp;H studies for drainage projects).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Basic office set-up and staffing costs to stand up the project (e.g., PDIIP-specific staff payroll expenses, equipment).</a:t>
              </a:r>
            </a:p>
            <a:p>
              <a:pPr algn="l">
                <a:lnSpc>
                  <a:spcPts val="1399"/>
                </a:lnSpc>
              </a:pPr>
            </a:p>
            <a:p>
              <a:pPr algn="l">
                <a:lnSpc>
                  <a:spcPts val="3232"/>
                </a:lnSpc>
              </a:pP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Advances must be tied to immediate stand-up activities!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393567" y="913963"/>
            <a:ext cx="1003685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Disbursement of Funds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1706624" y="3797396"/>
            <a:ext cx="5967320" cy="4586382"/>
            <a:chOff x="0" y="0"/>
            <a:chExt cx="1571640" cy="120793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571640" cy="1207936"/>
            </a:xfrm>
            <a:custGeom>
              <a:avLst/>
              <a:gdLst/>
              <a:ahLst/>
              <a:cxnLst/>
              <a:rect r="r" b="b" t="t" l="l"/>
              <a:pathLst>
                <a:path h="1207936" w="1571640">
                  <a:moveTo>
                    <a:pt x="0" y="0"/>
                  </a:moveTo>
                  <a:lnTo>
                    <a:pt x="1571640" y="0"/>
                  </a:lnTo>
                  <a:lnTo>
                    <a:pt x="1571640" y="1207936"/>
                  </a:lnTo>
                  <a:lnTo>
                    <a:pt x="0" y="1207936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571640" cy="12555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Progress-Based Drawdown Requests</a:t>
              </a:r>
            </a:p>
            <a:p>
              <a:pPr algn="ctr">
                <a:lnSpc>
                  <a:spcPts val="3232"/>
                </a:lnSpc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Once the project has begun, all remaining grant funding will be processed through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draw requests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DHSEM will provide a standard draw package which will require subgrantees tie funding to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measurable project milestones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for project planning, design, and implementation.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0468039" y="5630852"/>
            <a:ext cx="1044476" cy="619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920"/>
              </a:lnSpc>
              <a:spcBef>
                <a:spcPct val="0"/>
              </a:spcBef>
            </a:pPr>
            <a:r>
              <a:rPr lang="en-US" b="true" sz="41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and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81" r="0" b="-258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28264" y="313443"/>
            <a:ext cx="3222567" cy="396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3841359"/>
            <a:ext cx="18288000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The entity must be a unit of local government or recognized political subdivision (includes acequias) impacted by the federally declared disasters of 2024 (DR-4795-NM; DR-4843-NM)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Proposed projects must be located in one of these jurisdictions: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8399" r="0" b="-103646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-10800000">
            <a:off x="-4109936" y="0"/>
            <a:ext cx="18045309" cy="2694701"/>
            <a:chOff x="0" y="0"/>
            <a:chExt cx="1002756" cy="14974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2756" cy="149741"/>
            </a:xfrm>
            <a:custGeom>
              <a:avLst/>
              <a:gdLst/>
              <a:ahLst/>
              <a:cxnLst/>
              <a:rect r="r" b="b" t="t" l="l"/>
              <a:pathLst>
                <a:path h="149741" w="1002756">
                  <a:moveTo>
                    <a:pt x="203200" y="0"/>
                  </a:moveTo>
                  <a:lnTo>
                    <a:pt x="799556" y="0"/>
                  </a:lnTo>
                  <a:lnTo>
                    <a:pt x="1002756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-38100"/>
              <a:ext cx="748756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93567" y="913963"/>
            <a:ext cx="10753441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Eligible Entities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2129463" y="6051159"/>
            <a:ext cx="6212749" cy="2365480"/>
            <a:chOff x="0" y="0"/>
            <a:chExt cx="1636279" cy="623007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636279" cy="623007"/>
            </a:xfrm>
            <a:custGeom>
              <a:avLst/>
              <a:gdLst/>
              <a:ahLst/>
              <a:cxnLst/>
              <a:rect r="r" b="b" t="t" l="l"/>
              <a:pathLst>
                <a:path h="623007" w="1636279">
                  <a:moveTo>
                    <a:pt x="0" y="0"/>
                  </a:moveTo>
                  <a:lnTo>
                    <a:pt x="1636279" y="0"/>
                  </a:lnTo>
                  <a:lnTo>
                    <a:pt x="1636279" y="623007"/>
                  </a:lnTo>
                  <a:lnTo>
                    <a:pt x="0" y="623007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76200"/>
              <a:ext cx="1636279" cy="699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b="true" sz="3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Lincoln County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b="true" sz="3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Chaves County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b="true" sz="3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San Juan County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9238476" y="6051159"/>
            <a:ext cx="7053411" cy="2365480"/>
            <a:chOff x="0" y="0"/>
            <a:chExt cx="1857688" cy="623007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57688" cy="623007"/>
            </a:xfrm>
            <a:custGeom>
              <a:avLst/>
              <a:gdLst/>
              <a:ahLst/>
              <a:cxnLst/>
              <a:rect r="r" b="b" t="t" l="l"/>
              <a:pathLst>
                <a:path h="623007" w="1857688">
                  <a:moveTo>
                    <a:pt x="0" y="0"/>
                  </a:moveTo>
                  <a:lnTo>
                    <a:pt x="1857688" y="0"/>
                  </a:lnTo>
                  <a:lnTo>
                    <a:pt x="1857688" y="623007"/>
                  </a:lnTo>
                  <a:lnTo>
                    <a:pt x="0" y="623007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76200"/>
              <a:ext cx="1857688" cy="69920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b="true" sz="3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Rio Arriba County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b="true" sz="350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Mescalero Apache Tribe</a:t>
              </a: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2898073" y="3010855"/>
            <a:ext cx="13028881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Who can submit a project proposal for PDIIP funding?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5273167" cy="2691317"/>
            <a:chOff x="0" y="0"/>
            <a:chExt cx="848712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48712" cy="149553"/>
            </a:xfrm>
            <a:custGeom>
              <a:avLst/>
              <a:gdLst/>
              <a:ahLst/>
              <a:cxnLst/>
              <a:rect r="r" b="b" t="t" l="l"/>
              <a:pathLst>
                <a:path h="149553" w="848712">
                  <a:moveTo>
                    <a:pt x="203200" y="0"/>
                  </a:moveTo>
                  <a:lnTo>
                    <a:pt x="645512" y="0"/>
                  </a:lnTo>
                  <a:lnTo>
                    <a:pt x="848712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94712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34187" y="3079897"/>
            <a:ext cx="8115300" cy="4666240"/>
            <a:chOff x="0" y="0"/>
            <a:chExt cx="2137363" cy="122896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137363" cy="1228968"/>
            </a:xfrm>
            <a:custGeom>
              <a:avLst/>
              <a:gdLst/>
              <a:ahLst/>
              <a:cxnLst/>
              <a:rect r="r" b="b" t="t" l="l"/>
              <a:pathLst>
                <a:path h="1228968" w="2137363">
                  <a:moveTo>
                    <a:pt x="0" y="0"/>
                  </a:moveTo>
                  <a:lnTo>
                    <a:pt x="2137363" y="0"/>
                  </a:lnTo>
                  <a:lnTo>
                    <a:pt x="2137363" y="1228968"/>
                  </a:lnTo>
                  <a:lnTo>
                    <a:pt x="0" y="1228968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2137363" cy="1305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Road and Bridge Repair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Drainage and Stormwater Improvements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Utility System Restoration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Acequia Restoration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Public Facility Restoration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842168" y="3079897"/>
            <a:ext cx="7417132" cy="4666240"/>
            <a:chOff x="0" y="0"/>
            <a:chExt cx="1953483" cy="122896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53483" cy="1228968"/>
            </a:xfrm>
            <a:custGeom>
              <a:avLst/>
              <a:gdLst/>
              <a:ahLst/>
              <a:cxnLst/>
              <a:rect r="r" b="b" t="t" l="l"/>
              <a:pathLst>
                <a:path h="1228968" w="1953483">
                  <a:moveTo>
                    <a:pt x="0" y="0"/>
                  </a:moveTo>
                  <a:lnTo>
                    <a:pt x="1953483" y="0"/>
                  </a:lnTo>
                  <a:lnTo>
                    <a:pt x="1953483" y="1228968"/>
                  </a:lnTo>
                  <a:lnTo>
                    <a:pt x="0" y="1228968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-76200"/>
              <a:ext cx="1953483" cy="130516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Demolition and Clearance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Code Enforcement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Accessibility Improvements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Flood and Fire Mitigation Measures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Public Space Rehabilitation</a:t>
              </a:r>
            </a:p>
            <a:p>
              <a:pPr algn="l" marL="755651" indent="-377825" lvl="1">
                <a:lnSpc>
                  <a:spcPts val="4900"/>
                </a:lnSpc>
                <a:buFont typeface="Arial"/>
                <a:buChar char="•"/>
              </a:pPr>
              <a:r>
                <a:rPr lang="en-US" sz="35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Non-Federal Cost Share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37821" y="478884"/>
            <a:ext cx="8004947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Eligible Activity Examples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419514" y="2929172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9" y="0"/>
                </a:lnTo>
                <a:lnTo>
                  <a:pt x="1227529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419514" y="6770874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9" y="0"/>
                </a:lnTo>
                <a:lnTo>
                  <a:pt x="1227529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414936" y="4850023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8" y="0"/>
                </a:lnTo>
                <a:lnTo>
                  <a:pt x="1227528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036896" y="6683756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8" y="0"/>
                </a:lnTo>
                <a:lnTo>
                  <a:pt x="1227528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004857" y="4850023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8" y="0"/>
                </a:lnTo>
                <a:lnTo>
                  <a:pt x="1227528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7036896" y="2929172"/>
            <a:ext cx="1227528" cy="1164617"/>
          </a:xfrm>
          <a:custGeom>
            <a:avLst/>
            <a:gdLst/>
            <a:ahLst/>
            <a:cxnLst/>
            <a:rect r="r" b="b" t="t" l="l"/>
            <a:pathLst>
              <a:path h="1164617" w="1227528">
                <a:moveTo>
                  <a:pt x="0" y="0"/>
                </a:moveTo>
                <a:lnTo>
                  <a:pt x="1227528" y="0"/>
                </a:lnTo>
                <a:lnTo>
                  <a:pt x="1227528" y="1164618"/>
                </a:lnTo>
                <a:lnTo>
                  <a:pt x="0" y="116461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13658330" y="2749590"/>
            <a:ext cx="4312267" cy="5185901"/>
            <a:chOff x="0" y="0"/>
            <a:chExt cx="1135741" cy="136583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135741" cy="1365834"/>
            </a:xfrm>
            <a:custGeom>
              <a:avLst/>
              <a:gdLst/>
              <a:ahLst/>
              <a:cxnLst/>
              <a:rect r="r" b="b" t="t" l="l"/>
              <a:pathLst>
                <a:path h="1365834" w="1135741">
                  <a:moveTo>
                    <a:pt x="0" y="0"/>
                  </a:moveTo>
                  <a:lnTo>
                    <a:pt x="1135741" y="0"/>
                  </a:lnTo>
                  <a:lnTo>
                    <a:pt x="1135741" y="1365834"/>
                  </a:lnTo>
                  <a:lnTo>
                    <a:pt x="0" y="1365834"/>
                  </a:lnTo>
                  <a:close/>
                </a:path>
              </a:pathLst>
            </a:custGeom>
            <a:ln w="95250" cap="sq">
              <a:solidFill>
                <a:srgbClr val="FF3131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76200"/>
              <a:ext cx="1135741" cy="144203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331"/>
                </a:lnSpc>
              </a:pPr>
              <a:r>
                <a:rPr lang="en-US" sz="3808" b="true">
                  <a:solidFill>
                    <a:srgbClr val="FF31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IMPORTANT</a:t>
              </a:r>
              <a:r>
                <a:rPr lang="en-US" sz="3808">
                  <a:solidFill>
                    <a:srgbClr val="FF31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</a:t>
              </a:r>
            </a:p>
            <a:p>
              <a:pPr algn="ctr">
                <a:lnSpc>
                  <a:spcPts val="5331"/>
                </a:lnSpc>
              </a:pPr>
              <a:r>
                <a:rPr lang="en-US" sz="3808">
                  <a:solidFill>
                    <a:srgbClr val="FF31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 proposals </a:t>
              </a:r>
              <a:r>
                <a:rPr lang="en-US" b="true" sz="3808">
                  <a:solidFill>
                    <a:srgbClr val="FF31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cannot </a:t>
              </a:r>
              <a:r>
                <a:rPr lang="en-US" sz="3808">
                  <a:solidFill>
                    <a:srgbClr val="FF31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include any of these activities!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419514" y="475077"/>
            <a:ext cx="7199106" cy="1457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80"/>
              </a:lnSpc>
            </a:pPr>
          </a:p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Ineligible Activities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447858" y="6980424"/>
            <a:ext cx="4767709" cy="5141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</a:pPr>
            <a:r>
              <a:rPr lang="en-US" sz="3008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Direct Income Payments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698336" y="2692440"/>
            <a:ext cx="4330074" cy="15809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  <a:spcBef>
                <a:spcPct val="0"/>
              </a:spcBef>
            </a:pPr>
            <a:r>
              <a:rPr lang="en-US" sz="3008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Buildings for the General Conduct of Government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698336" y="4879991"/>
            <a:ext cx="4667750" cy="1047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  <a:spcBef>
                <a:spcPct val="0"/>
              </a:spcBef>
            </a:pPr>
            <a:r>
              <a:rPr lang="en-US" sz="3008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General Government Expenses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754862" y="6800842"/>
            <a:ext cx="4611224" cy="1047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  <a:spcBef>
                <a:spcPct val="0"/>
              </a:spcBef>
            </a:pPr>
            <a:r>
              <a:rPr lang="en-US" sz="3008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Political Activities and Lobbying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449313" y="2634167"/>
            <a:ext cx="4766254" cy="1919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73"/>
              </a:lnSpc>
              <a:spcBef>
                <a:spcPct val="0"/>
              </a:spcBef>
            </a:pPr>
            <a:r>
              <a:rPr lang="en-US" sz="298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Purchase of Equipment</a:t>
            </a:r>
          </a:p>
          <a:p>
            <a:pPr algn="ctr">
              <a:lnSpc>
                <a:spcPts val="2786"/>
              </a:lnSpc>
              <a:spcBef>
                <a:spcPct val="0"/>
              </a:spcBef>
            </a:pPr>
            <a:r>
              <a:rPr lang="en-US" sz="199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(Unless essential to a public service or</a:t>
            </a:r>
          </a:p>
          <a:p>
            <a:pPr algn="ctr">
              <a:lnSpc>
                <a:spcPts val="2786"/>
              </a:lnSpc>
              <a:spcBef>
                <a:spcPct val="0"/>
              </a:spcBef>
            </a:pPr>
            <a:r>
              <a:rPr lang="en-US" sz="199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necessary to complete project</a:t>
            </a:r>
          </a:p>
          <a:p>
            <a:pPr algn="ctr">
              <a:lnSpc>
                <a:spcPts val="2786"/>
              </a:lnSpc>
              <a:spcBef>
                <a:spcPct val="0"/>
              </a:spcBef>
            </a:pPr>
            <a:r>
              <a:rPr lang="en-US" sz="199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(e.g., temporary generators during </a:t>
            </a:r>
          </a:p>
          <a:p>
            <a:pPr algn="ctr">
              <a:lnSpc>
                <a:spcPts val="2786"/>
              </a:lnSpc>
              <a:spcBef>
                <a:spcPct val="0"/>
              </a:spcBef>
            </a:pPr>
            <a:r>
              <a:rPr lang="en-US" sz="199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construction)</a:t>
            </a:r>
            <a:r>
              <a:rPr lang="en-US" sz="1990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550613" y="4879991"/>
            <a:ext cx="3796787" cy="1047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12"/>
              </a:lnSpc>
              <a:spcBef>
                <a:spcPct val="0"/>
              </a:spcBef>
            </a:pPr>
            <a:r>
              <a:rPr lang="en-US" sz="3008">
                <a:solidFill>
                  <a:srgbClr val="FF3131"/>
                </a:solidFill>
                <a:latin typeface="Montserrat"/>
                <a:ea typeface="Montserrat"/>
                <a:cs typeface="Montserrat"/>
                <a:sym typeface="Montserrat"/>
              </a:rPr>
              <a:t>Operating and Maintenance Costs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585543" y="2847712"/>
            <a:ext cx="8158410" cy="5507950"/>
            <a:chOff x="0" y="0"/>
            <a:chExt cx="2148717" cy="145065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148717" cy="1450654"/>
            </a:xfrm>
            <a:custGeom>
              <a:avLst/>
              <a:gdLst/>
              <a:ahLst/>
              <a:cxnLst/>
              <a:rect r="r" b="b" t="t" l="l"/>
              <a:pathLst>
                <a:path h="1450654" w="2148717">
                  <a:moveTo>
                    <a:pt x="0" y="0"/>
                  </a:moveTo>
                  <a:lnTo>
                    <a:pt x="2148717" y="0"/>
                  </a:lnTo>
                  <a:lnTo>
                    <a:pt x="2148717" y="1450654"/>
                  </a:lnTo>
                  <a:lnTo>
                    <a:pt x="0" y="1450654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2148717" cy="1498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626111" indent="-313055" lvl="1">
                <a:lnSpc>
                  <a:spcPts val="4060"/>
                </a:lnSpc>
                <a:buFont typeface="Arial"/>
                <a:buChar char="•"/>
              </a:pPr>
              <a:r>
                <a:rPr lang="en-US" b="true" sz="29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Disaster Impact: </a:t>
              </a:r>
              <a:r>
                <a:rPr lang="en-US" sz="29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Must propose a project which addresses post-disaster conditions and be located in a HUD-identified or State-identified Most Impacted or Distressed (MID) area</a:t>
              </a:r>
            </a:p>
            <a:p>
              <a:pPr algn="l" marL="626111" indent="-313055" lvl="1">
                <a:lnSpc>
                  <a:spcPts val="4060"/>
                </a:lnSpc>
                <a:buFont typeface="Arial"/>
                <a:buChar char="•"/>
              </a:pPr>
              <a:r>
                <a:rPr lang="en-US" b="true" sz="29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Local Government or Political Subdivision</a:t>
              </a:r>
              <a:r>
                <a:rPr lang="en-US" sz="29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: Must be a unit of local government or recognized political subdivision (including acequias).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909966" y="2847712"/>
            <a:ext cx="7481192" cy="5507950"/>
            <a:chOff x="0" y="0"/>
            <a:chExt cx="1970355" cy="1450654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70355" cy="1450654"/>
            </a:xfrm>
            <a:custGeom>
              <a:avLst/>
              <a:gdLst/>
              <a:ahLst/>
              <a:cxnLst/>
              <a:rect r="r" b="b" t="t" l="l"/>
              <a:pathLst>
                <a:path h="1450654" w="1970355">
                  <a:moveTo>
                    <a:pt x="0" y="0"/>
                  </a:moveTo>
                  <a:lnTo>
                    <a:pt x="1970355" y="0"/>
                  </a:lnTo>
                  <a:lnTo>
                    <a:pt x="1970355" y="1450654"/>
                  </a:lnTo>
                  <a:lnTo>
                    <a:pt x="0" y="1450654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970355" cy="1498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 marL="626111" indent="-313055" lvl="1">
                <a:lnSpc>
                  <a:spcPts val="4060"/>
                </a:lnSpc>
                <a:buFont typeface="Arial"/>
                <a:buChar char="•"/>
              </a:pPr>
              <a:r>
                <a:rPr lang="en-US" b="true" sz="29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Low- and Moderate Income (LMI) Area Benefit (LMA): </a:t>
              </a:r>
              <a:r>
                <a:rPr lang="en-US" sz="29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Must propose a project which demonstrates LMI area benefit (i.e., at least 51% or more beneficiaries meet LMI thresholds).</a:t>
              </a:r>
            </a:p>
            <a:p>
              <a:pPr algn="l" marL="626111" indent="-313055" lvl="1">
                <a:lnSpc>
                  <a:spcPts val="4060"/>
                </a:lnSpc>
                <a:buFont typeface="Arial"/>
                <a:buChar char="•"/>
              </a:pPr>
              <a:r>
                <a:rPr lang="en-US" b="true" sz="29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Cost Reasonableness: </a:t>
              </a:r>
              <a:r>
                <a:rPr lang="en-US" sz="29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Must utilize a reasonable cost method for determining overall project cost.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95585" y="478884"/>
            <a:ext cx="778061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Eligible Project Proposals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86729" y="2907811"/>
            <a:ext cx="6010275" cy="5507950"/>
            <a:chOff x="0" y="0"/>
            <a:chExt cx="1582953" cy="145065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582953" cy="1450654"/>
            </a:xfrm>
            <a:custGeom>
              <a:avLst/>
              <a:gdLst/>
              <a:ahLst/>
              <a:cxnLst/>
              <a:rect r="r" b="b" t="t" l="l"/>
              <a:pathLst>
                <a:path h="1450654" w="1582953">
                  <a:moveTo>
                    <a:pt x="0" y="0"/>
                  </a:moveTo>
                  <a:lnTo>
                    <a:pt x="1582953" y="0"/>
                  </a:lnTo>
                  <a:lnTo>
                    <a:pt x="1582953" y="1450654"/>
                  </a:lnTo>
                  <a:lnTo>
                    <a:pt x="0" y="1450654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1582953" cy="1498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640"/>
                </a:lnSpc>
              </a:pPr>
              <a:r>
                <a:rPr lang="en-US" sz="26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projects must demonstrate a clear and documented tieback to DR-4795 or DR-4843. </a:t>
              </a:r>
            </a:p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can demonstrate disaster tieback by addressing a </a:t>
              </a:r>
              <a:r>
                <a:rPr lang="en-US" sz="26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disaster-related impact</a:t>
              </a: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</a:t>
              </a:r>
              <a:r>
                <a:rPr lang="en-US" sz="26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unmet recovery need, </a:t>
              </a: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or </a:t>
              </a:r>
              <a:r>
                <a:rPr lang="en-US" sz="26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documented vulnerability</a:t>
              </a: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identified in the State’s CDBG-DR Action Plan or unmet needs assessment.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7457380" y="2691317"/>
            <a:ext cx="10667406" cy="6269406"/>
            <a:chOff x="0" y="0"/>
            <a:chExt cx="2809523" cy="165120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809523" cy="1651202"/>
            </a:xfrm>
            <a:custGeom>
              <a:avLst/>
              <a:gdLst/>
              <a:ahLst/>
              <a:cxnLst/>
              <a:rect r="r" b="b" t="t" l="l"/>
              <a:pathLst>
                <a:path h="1651202" w="2809523">
                  <a:moveTo>
                    <a:pt x="0" y="0"/>
                  </a:moveTo>
                  <a:lnTo>
                    <a:pt x="2809523" y="0"/>
                  </a:lnTo>
                  <a:lnTo>
                    <a:pt x="2809523" y="1651202"/>
                  </a:lnTo>
                  <a:lnTo>
                    <a:pt x="0" y="1651202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2809523" cy="169882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640"/>
                </a:lnSpc>
              </a:pP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Entities must provide a </a:t>
              </a:r>
              <a:r>
                <a:rPr lang="en-US" sz="26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tieback justification supported by adequate documentation</a:t>
              </a: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demonstrating that the proposed activity:</a:t>
              </a:r>
            </a:p>
            <a:p>
              <a:pPr algn="l" marL="561342" indent="-280671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Repairs, replaces, or restores infrastructure damaged by the disaster (direct tieback);</a:t>
              </a:r>
            </a:p>
            <a:p>
              <a:pPr algn="l" marL="561342" indent="-280671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Addresses conditions caused or exacerbated by the disaster, including system failures, loss of service, or increased risk (indirect tieback); or</a:t>
              </a:r>
            </a:p>
            <a:p>
              <a:pPr algn="l" marL="561342" indent="-280671" lvl="1">
                <a:lnSpc>
                  <a:spcPts val="3640"/>
                </a:lnSpc>
                <a:buFont typeface="Arial"/>
                <a:buChar char="•"/>
              </a:pPr>
              <a:r>
                <a:rPr lang="en-US" sz="26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Implements mitigation measures designed to reduce the risk of future damage or disruption from hazards of the type experienced during DR-4795 or DR-4843, where such risks or vulnerabilities are identified through post disaster assessments, hazard data, or the unmet needs analysis.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95585" y="912271"/>
            <a:ext cx="778061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Disaster Tieback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95585" y="478884"/>
            <a:ext cx="778061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Proposal Submission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3590851" y="2813734"/>
            <a:ext cx="11106299" cy="1047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Eligible Entities must submit their project proposals by 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Sunday September 13, 2026 at 11 p.m. MDT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15089" y="4041051"/>
            <a:ext cx="5549924" cy="1304014"/>
            <a:chOff x="0" y="0"/>
            <a:chExt cx="1461708" cy="343444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461708" cy="343444"/>
            </a:xfrm>
            <a:custGeom>
              <a:avLst/>
              <a:gdLst/>
              <a:ahLst/>
              <a:cxnLst/>
              <a:rect r="r" b="b" t="t" l="l"/>
              <a:pathLst>
                <a:path h="343444" w="1461708">
                  <a:moveTo>
                    <a:pt x="0" y="0"/>
                  </a:moveTo>
                  <a:lnTo>
                    <a:pt x="1461708" y="0"/>
                  </a:lnTo>
                  <a:lnTo>
                    <a:pt x="1461708" y="343444"/>
                  </a:lnTo>
                  <a:lnTo>
                    <a:pt x="0" y="34344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0" y="-95250"/>
              <a:ext cx="1461708" cy="43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Option 1</a:t>
              </a: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715089" y="5745115"/>
            <a:ext cx="5549924" cy="2836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0"/>
              </a:lnSpc>
            </a:pPr>
            <a:r>
              <a:rPr lang="en-US" sz="27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Submit online:</a:t>
            </a:r>
          </a:p>
          <a:p>
            <a:pPr algn="ctr">
              <a:lnSpc>
                <a:spcPts val="3780"/>
              </a:lnSpc>
            </a:pPr>
          </a:p>
          <a:p>
            <a:pPr algn="ctr">
              <a:lnSpc>
                <a:spcPts val="3780"/>
              </a:lnSpc>
            </a:pPr>
            <a:r>
              <a:rPr lang="en-US" sz="27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DHSEM’s CDBG-DR website </a:t>
            </a:r>
          </a:p>
          <a:p>
            <a:pPr algn="ctr">
              <a:lnSpc>
                <a:spcPts val="3780"/>
              </a:lnSpc>
              <a:spcBef>
                <a:spcPct val="0"/>
              </a:spcBef>
            </a:pPr>
            <a:r>
              <a:rPr lang="en-US" b="true" sz="27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dhsem.nm.gov/cdbg-dr2025 or email to PDIIP@dhsem.nm.gov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6857266" y="4041051"/>
            <a:ext cx="5300939" cy="1304014"/>
            <a:chOff x="0" y="0"/>
            <a:chExt cx="1396132" cy="343444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396132" cy="343444"/>
            </a:xfrm>
            <a:custGeom>
              <a:avLst/>
              <a:gdLst/>
              <a:ahLst/>
              <a:cxnLst/>
              <a:rect r="r" b="b" t="t" l="l"/>
              <a:pathLst>
                <a:path h="343444" w="1396132">
                  <a:moveTo>
                    <a:pt x="0" y="0"/>
                  </a:moveTo>
                  <a:lnTo>
                    <a:pt x="1396132" y="0"/>
                  </a:lnTo>
                  <a:lnTo>
                    <a:pt x="1396132" y="343444"/>
                  </a:lnTo>
                  <a:lnTo>
                    <a:pt x="0" y="34344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95250"/>
              <a:ext cx="1396132" cy="43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Option 2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2629304" y="4041051"/>
            <a:ext cx="5300939" cy="1304014"/>
            <a:chOff x="0" y="0"/>
            <a:chExt cx="1396132" cy="343444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96132" cy="343444"/>
            </a:xfrm>
            <a:custGeom>
              <a:avLst/>
              <a:gdLst/>
              <a:ahLst/>
              <a:cxnLst/>
              <a:rect r="r" b="b" t="t" l="l"/>
              <a:pathLst>
                <a:path h="343444" w="1396132">
                  <a:moveTo>
                    <a:pt x="0" y="0"/>
                  </a:moveTo>
                  <a:lnTo>
                    <a:pt x="1396132" y="0"/>
                  </a:lnTo>
                  <a:lnTo>
                    <a:pt x="1396132" y="343444"/>
                  </a:lnTo>
                  <a:lnTo>
                    <a:pt x="0" y="343444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95250"/>
              <a:ext cx="1396132" cy="4386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7000"/>
                </a:lnSpc>
              </a:pPr>
              <a:r>
                <a:rPr lang="en-US" sz="5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Option 3</a:t>
              </a:r>
            </a:p>
          </p:txBody>
        </p:sp>
      </p:grpSp>
      <p:sp>
        <p:nvSpPr>
          <p:cNvPr name="TextBox 26" id="26"/>
          <p:cNvSpPr txBox="true"/>
          <p:nvPr/>
        </p:nvSpPr>
        <p:spPr>
          <a:xfrm rot="0">
            <a:off x="6857266" y="5735590"/>
            <a:ext cx="5549924" cy="318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Submit in person: </a:t>
            </a:r>
          </a:p>
          <a:p>
            <a:pPr algn="ctr">
              <a:lnSpc>
                <a:spcPts val="4200"/>
              </a:lnSpc>
            </a:pPr>
          </a:p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Provide a complete project proposal packet to a DHSEM State Applicant Liaison (SAL)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504811" y="5601876"/>
            <a:ext cx="5549924" cy="41681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Submit in by mail:</a:t>
            </a:r>
          </a:p>
          <a:p>
            <a:pPr algn="ctr">
              <a:lnSpc>
                <a:spcPts val="3360"/>
              </a:lnSpc>
            </a:pPr>
          </a:p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Department of Homeland Security and Emergency Management</a:t>
            </a:r>
          </a:p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Attention: Post Disaster Infrastructure Investment Program</a:t>
            </a:r>
          </a:p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PO Box 27111</a:t>
            </a:r>
          </a:p>
          <a:p>
            <a:pPr algn="ctr">
              <a:lnSpc>
                <a:spcPts val="3360"/>
              </a:lnSpc>
            </a:pPr>
            <a:r>
              <a:rPr lang="en-US" sz="2400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Santa Fe, NM 87502</a:t>
            </a:r>
          </a:p>
          <a:p>
            <a:pPr algn="ctr">
              <a:lnSpc>
                <a:spcPts val="336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3373388" y="4041051"/>
            <a:ext cx="11020516" cy="4290901"/>
          </a:xfrm>
          <a:custGeom>
            <a:avLst/>
            <a:gdLst/>
            <a:ahLst/>
            <a:cxnLst/>
            <a:rect r="r" b="b" t="t" l="l"/>
            <a:pathLst>
              <a:path h="4290901" w="11020516">
                <a:moveTo>
                  <a:pt x="0" y="0"/>
                </a:moveTo>
                <a:lnTo>
                  <a:pt x="11020515" y="0"/>
                </a:lnTo>
                <a:lnTo>
                  <a:pt x="11020515" y="4290901"/>
                </a:lnTo>
                <a:lnTo>
                  <a:pt x="0" y="42909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58699" y="478884"/>
            <a:ext cx="75607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Proposal Scoring Rubric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4494431" y="3079026"/>
            <a:ext cx="9299139" cy="514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b="true" sz="3000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Project proposals will be evaluated and scored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999">
            <a:off x="5998233" y="-181360"/>
            <a:ext cx="12319943" cy="2579008"/>
          </a:xfrm>
          <a:custGeom>
            <a:avLst/>
            <a:gdLst/>
            <a:ahLst/>
            <a:cxnLst/>
            <a:rect r="r" b="b" t="t" l="l"/>
            <a:pathLst>
              <a:path h="2579008" w="12319943">
                <a:moveTo>
                  <a:pt x="65749" y="0"/>
                </a:moveTo>
                <a:lnTo>
                  <a:pt x="12319943" y="363696"/>
                </a:lnTo>
                <a:lnTo>
                  <a:pt x="12254195" y="2579007"/>
                </a:lnTo>
                <a:lnTo>
                  <a:pt x="0" y="2215311"/>
                </a:lnTo>
                <a:lnTo>
                  <a:pt x="65749" y="0"/>
                </a:lnTo>
                <a:close/>
              </a:path>
            </a:pathLst>
          </a:custGeom>
          <a:blipFill>
            <a:blip r:embed="rId2"/>
            <a:stretch>
              <a:fillRect l="-8940" t="-177378" r="-36" b="-1130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560" r="0" b="-17387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81" r="0" b="-258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1449692" y="2740277"/>
            <a:ext cx="15388616" cy="5507950"/>
            <a:chOff x="0" y="0"/>
            <a:chExt cx="4052969" cy="1450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4052969" cy="1450654"/>
            </a:xfrm>
            <a:custGeom>
              <a:avLst/>
              <a:gdLst/>
              <a:ahLst/>
              <a:cxnLst/>
              <a:rect r="r" b="b" t="t" l="l"/>
              <a:pathLst>
                <a:path h="1450654" w="4052969">
                  <a:moveTo>
                    <a:pt x="0" y="0"/>
                  </a:moveTo>
                  <a:lnTo>
                    <a:pt x="4052969" y="0"/>
                  </a:lnTo>
                  <a:lnTo>
                    <a:pt x="4052969" y="1450654"/>
                  </a:lnTo>
                  <a:lnTo>
                    <a:pt x="0" y="1450654"/>
                  </a:lnTo>
                  <a:close/>
                </a:path>
              </a:pathLst>
            </a:custGeom>
            <a:ln w="95250" cap="sq">
              <a:solidFill>
                <a:srgbClr val="26743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4052969" cy="149827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919"/>
                </a:lnSpc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that meet </a:t>
              </a:r>
              <a:r>
                <a:rPr lang="en-US" sz="2799" b="true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any of the following criteria </a:t>
              </a: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will be prioritized during proposal scoring:</a:t>
              </a:r>
            </a:p>
            <a:p>
              <a:pPr algn="l" marL="604513" indent="-302256" lvl="1">
                <a:lnSpc>
                  <a:spcPts val="3919"/>
                </a:lnSpc>
                <a:buFont typeface="Arial"/>
                <a:buChar char="•"/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in</a:t>
              </a:r>
              <a:r>
                <a:rPr lang="en-US" b="true" sz="2799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Lincoln and Chaves Counties</a:t>
              </a:r>
            </a:p>
            <a:p>
              <a:pPr algn="l" marL="1209026" indent="-403009" lvl="2">
                <a:lnSpc>
                  <a:spcPts val="3919"/>
                </a:lnSpc>
                <a:buFont typeface="Arial"/>
                <a:buChar char="⚬"/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HUD-designated Most Impacted and Distressed (MID) Areas</a:t>
              </a:r>
            </a:p>
            <a:p>
              <a:pPr algn="l" marL="1209026" indent="-403009" lvl="2">
                <a:lnSpc>
                  <a:spcPts val="3919"/>
                </a:lnSpc>
                <a:buFont typeface="Arial"/>
                <a:buChar char="⚬"/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DHSEM has a set target of</a:t>
              </a:r>
              <a:r>
                <a:rPr lang="en-US" b="true" sz="2799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spending at least 50% of PDIIP funds on projects in these counties.</a:t>
              </a:r>
            </a:p>
            <a:p>
              <a:pPr algn="l" marL="604513" indent="-302256" lvl="1">
                <a:lnSpc>
                  <a:spcPts val="3919"/>
                </a:lnSpc>
                <a:buFont typeface="Arial"/>
                <a:buChar char="•"/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that support </a:t>
              </a:r>
              <a:r>
                <a:rPr lang="en-US" b="true" sz="2799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rural and agricultural communities</a:t>
              </a:r>
            </a:p>
            <a:p>
              <a:pPr algn="l" marL="604513" indent="-302256" lvl="1">
                <a:lnSpc>
                  <a:spcPts val="3919"/>
                </a:lnSpc>
                <a:buFont typeface="Arial"/>
                <a:buChar char="•"/>
              </a:pP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that accomplish </a:t>
              </a:r>
              <a:r>
                <a:rPr lang="en-US" b="true" sz="2799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hazard mitigation</a:t>
              </a:r>
              <a:r>
                <a:rPr lang="en-US" sz="2799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in the impacted area.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195585" y="912271"/>
            <a:ext cx="7780610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Prioritization Criteria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8699" y="478884"/>
            <a:ext cx="75607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Proposal Overview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28700" y="3924300"/>
            <a:ext cx="7093496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 b="true">
                <a:solidFill>
                  <a:srgbClr val="122A6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 complete project proposal must provide the following: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122196" y="3143084"/>
            <a:ext cx="8386762" cy="542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Entity Information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Entity Capacity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Project Scope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Project Location and Service Area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Target Population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Citizen Participation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Project Schedule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Financial/Budget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Local Certifications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Conflict of Interest Disclosure</a:t>
            </a:r>
          </a:p>
          <a:p>
            <a:pPr algn="l" marL="604519" indent="-302260" lvl="1">
              <a:lnSpc>
                <a:spcPts val="3919"/>
              </a:lnSpc>
              <a:buAutoNum type="arabicPeriod" startAt="1"/>
            </a:pPr>
            <a:r>
              <a:rPr lang="en-US" sz="27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Proposal Acknowledgement and Signature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334049" y="7609449"/>
            <a:ext cx="1144360" cy="721152"/>
            <a:chOff x="0" y="0"/>
            <a:chExt cx="1078069" cy="6793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78069" cy="679377"/>
            </a:xfrm>
            <a:custGeom>
              <a:avLst/>
              <a:gdLst/>
              <a:ahLst/>
              <a:cxnLst/>
              <a:rect r="r" b="b" t="t" l="l"/>
              <a:pathLst>
                <a:path h="679377" w="1078069">
                  <a:moveTo>
                    <a:pt x="1078069" y="339688"/>
                  </a:moveTo>
                  <a:lnTo>
                    <a:pt x="671669" y="0"/>
                  </a:lnTo>
                  <a:lnTo>
                    <a:pt x="671669" y="203200"/>
                  </a:lnTo>
                  <a:lnTo>
                    <a:pt x="0" y="203200"/>
                  </a:lnTo>
                  <a:lnTo>
                    <a:pt x="0" y="476177"/>
                  </a:lnTo>
                  <a:lnTo>
                    <a:pt x="671669" y="476177"/>
                  </a:lnTo>
                  <a:lnTo>
                    <a:pt x="671669" y="679377"/>
                  </a:lnTo>
                  <a:lnTo>
                    <a:pt x="1078069" y="339688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55575"/>
              <a:ext cx="976469" cy="320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9759424" y="2418367"/>
            <a:ext cx="7081608" cy="6093691"/>
          </a:xfrm>
          <a:custGeom>
            <a:avLst/>
            <a:gdLst/>
            <a:ahLst/>
            <a:cxnLst/>
            <a:rect r="r" b="b" t="t" l="l"/>
            <a:pathLst>
              <a:path h="6093691" w="7081608">
                <a:moveTo>
                  <a:pt x="0" y="0"/>
                </a:moveTo>
                <a:lnTo>
                  <a:pt x="7081608" y="0"/>
                </a:lnTo>
                <a:lnTo>
                  <a:pt x="7081608" y="6093691"/>
                </a:lnTo>
                <a:lnTo>
                  <a:pt x="0" y="60936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Entity Information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91280" y="3517726"/>
            <a:ext cx="6051643" cy="4091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71"/>
              </a:lnSpc>
            </a:pPr>
            <a:r>
              <a:rPr lang="en-US" sz="39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Reminder:</a:t>
            </a:r>
          </a:p>
          <a:p>
            <a:pPr algn="ct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In </a:t>
            </a:r>
            <a:r>
              <a:rPr lang="en-US" b="true" sz="3908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Section 1 </a:t>
            </a:r>
            <a:r>
              <a:rPr lang="en-US" sz="3908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of your proposal please remember to attach resolutions and any MOUs (if applicable).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5281385" cy="2691317"/>
            <a:chOff x="0" y="0"/>
            <a:chExt cx="84916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49168" cy="149553"/>
            </a:xfrm>
            <a:custGeom>
              <a:avLst/>
              <a:gdLst/>
              <a:ahLst/>
              <a:cxnLst/>
              <a:rect r="r" b="b" t="t" l="l"/>
              <a:pathLst>
                <a:path h="149553" w="849168">
                  <a:moveTo>
                    <a:pt x="203200" y="0"/>
                  </a:moveTo>
                  <a:lnTo>
                    <a:pt x="645968" y="0"/>
                  </a:lnTo>
                  <a:lnTo>
                    <a:pt x="84916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9516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5233607" y="4782924"/>
            <a:ext cx="1144360" cy="721152"/>
            <a:chOff x="0" y="0"/>
            <a:chExt cx="1078069" cy="6793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078069" cy="679377"/>
            </a:xfrm>
            <a:custGeom>
              <a:avLst/>
              <a:gdLst/>
              <a:ahLst/>
              <a:cxnLst/>
              <a:rect r="r" b="b" t="t" l="l"/>
              <a:pathLst>
                <a:path h="679377" w="1078069">
                  <a:moveTo>
                    <a:pt x="1078069" y="339688"/>
                  </a:moveTo>
                  <a:lnTo>
                    <a:pt x="671669" y="0"/>
                  </a:lnTo>
                  <a:lnTo>
                    <a:pt x="671669" y="203200"/>
                  </a:lnTo>
                  <a:lnTo>
                    <a:pt x="0" y="203200"/>
                  </a:lnTo>
                  <a:lnTo>
                    <a:pt x="0" y="476177"/>
                  </a:lnTo>
                  <a:lnTo>
                    <a:pt x="671669" y="476177"/>
                  </a:lnTo>
                  <a:lnTo>
                    <a:pt x="671669" y="679377"/>
                  </a:lnTo>
                  <a:lnTo>
                    <a:pt x="1078069" y="339688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55575"/>
              <a:ext cx="976469" cy="320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6489486" y="3978089"/>
            <a:ext cx="11137301" cy="3509216"/>
          </a:xfrm>
          <a:custGeom>
            <a:avLst/>
            <a:gdLst/>
            <a:ahLst/>
            <a:cxnLst/>
            <a:rect r="r" b="b" t="t" l="l"/>
            <a:pathLst>
              <a:path h="3509216" w="11137301">
                <a:moveTo>
                  <a:pt x="0" y="0"/>
                </a:moveTo>
                <a:lnTo>
                  <a:pt x="11137301" y="0"/>
                </a:lnTo>
                <a:lnTo>
                  <a:pt x="11137301" y="3509216"/>
                </a:lnTo>
                <a:lnTo>
                  <a:pt x="0" y="35092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6489486" y="3961026"/>
            <a:ext cx="11137301" cy="3526279"/>
            <a:chOff x="0" y="0"/>
            <a:chExt cx="2933281" cy="92873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933281" cy="928732"/>
            </a:xfrm>
            <a:custGeom>
              <a:avLst/>
              <a:gdLst/>
              <a:ahLst/>
              <a:cxnLst/>
              <a:rect r="r" b="b" t="t" l="l"/>
              <a:pathLst>
                <a:path h="928732" w="2933281">
                  <a:moveTo>
                    <a:pt x="0" y="0"/>
                  </a:moveTo>
                  <a:lnTo>
                    <a:pt x="2933281" y="0"/>
                  </a:lnTo>
                  <a:lnTo>
                    <a:pt x="2933281" y="928732"/>
                  </a:lnTo>
                  <a:lnTo>
                    <a:pt x="0" y="928732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933281" cy="97635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448485" y="5143500"/>
            <a:ext cx="3216263" cy="2882941"/>
          </a:xfrm>
          <a:custGeom>
            <a:avLst/>
            <a:gdLst/>
            <a:ahLst/>
            <a:cxnLst/>
            <a:rect r="r" b="b" t="t" l="l"/>
            <a:pathLst>
              <a:path h="2882941" w="3216263">
                <a:moveTo>
                  <a:pt x="0" y="0"/>
                </a:moveTo>
                <a:lnTo>
                  <a:pt x="3216262" y="0"/>
                </a:lnTo>
                <a:lnTo>
                  <a:pt x="3216262" y="2882941"/>
                </a:lnTo>
                <a:lnTo>
                  <a:pt x="0" y="288294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238708" y="478884"/>
            <a:ext cx="8905292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Unique Entity Identifier (UEI)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55751" y="3113266"/>
            <a:ext cx="5545582" cy="11810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8"/>
              </a:lnSpc>
              <a:spcBef>
                <a:spcPct val="0"/>
              </a:spcBef>
            </a:pPr>
            <a:r>
              <a:rPr lang="en-US" b="true" sz="3377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All entities must have a UEI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769325" y="4114327"/>
            <a:ext cx="3211509" cy="3088888"/>
          </a:xfrm>
          <a:custGeom>
            <a:avLst/>
            <a:gdLst/>
            <a:ahLst/>
            <a:cxnLst/>
            <a:rect r="r" b="b" t="t" l="l"/>
            <a:pathLst>
              <a:path h="3088888" w="3211509">
                <a:moveTo>
                  <a:pt x="0" y="0"/>
                </a:moveTo>
                <a:lnTo>
                  <a:pt x="3211509" y="0"/>
                </a:lnTo>
                <a:lnTo>
                  <a:pt x="3211509" y="3088888"/>
                </a:lnTo>
                <a:lnTo>
                  <a:pt x="0" y="30888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Entity Capacity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759826" y="2993062"/>
            <a:ext cx="11971829" cy="5331419"/>
            <a:chOff x="0" y="0"/>
            <a:chExt cx="3153074" cy="140416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3153074" cy="1404160"/>
            </a:xfrm>
            <a:custGeom>
              <a:avLst/>
              <a:gdLst/>
              <a:ahLst/>
              <a:cxnLst/>
              <a:rect r="r" b="b" t="t" l="l"/>
              <a:pathLst>
                <a:path h="1404160" w="3153074">
                  <a:moveTo>
                    <a:pt x="0" y="0"/>
                  </a:moveTo>
                  <a:lnTo>
                    <a:pt x="3153074" y="0"/>
                  </a:lnTo>
                  <a:lnTo>
                    <a:pt x="3153074" y="1404160"/>
                  </a:lnTo>
                  <a:lnTo>
                    <a:pt x="0" y="1404160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3153074" cy="146131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352"/>
                </a:lnSpc>
              </a:pPr>
              <a:r>
                <a:rPr lang="en-US" sz="31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671144" indent="-335572" lvl="1">
                <a:lnSpc>
                  <a:spcPts val="4352"/>
                </a:lnSpc>
                <a:buFont typeface="Arial"/>
                <a:buChar char="•"/>
              </a:pPr>
              <a:r>
                <a:rPr lang="en-US" sz="31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Clearly demonstrate the ability to manage the project.</a:t>
              </a:r>
            </a:p>
            <a:p>
              <a:pPr algn="l" marL="671144" indent="-335572" lvl="1">
                <a:lnSpc>
                  <a:spcPts val="4352"/>
                </a:lnSpc>
                <a:buFont typeface="Arial"/>
                <a:buChar char="•"/>
              </a:pPr>
              <a:r>
                <a:rPr lang="en-US" sz="31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Staff and consultants are named.</a:t>
              </a:r>
            </a:p>
            <a:p>
              <a:pPr algn="l" marL="671144" indent="-335572" lvl="1">
                <a:lnSpc>
                  <a:spcPts val="4352"/>
                </a:lnSpc>
                <a:buFont typeface="Arial"/>
                <a:buChar char="•"/>
              </a:pPr>
              <a:r>
                <a:rPr lang="en-US" sz="31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Written financial and/or operational procedures are included.</a:t>
              </a:r>
            </a:p>
            <a:p>
              <a:pPr algn="l" marL="671144" indent="-335572" lvl="1">
                <a:lnSpc>
                  <a:spcPts val="4352"/>
                </a:lnSpc>
                <a:buFont typeface="Arial"/>
                <a:buChar char="•"/>
              </a:pPr>
              <a:r>
                <a:rPr lang="en-US" sz="31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Entity provides documented examples of successful project management similar in size, scope, or funding type.</a:t>
              </a:r>
            </a:p>
          </p:txBody>
        </p:sp>
      </p:grp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063989" y="2691317"/>
            <a:ext cx="10474950" cy="6202494"/>
            <a:chOff x="0" y="0"/>
            <a:chExt cx="2758834" cy="1633579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58835" cy="1633579"/>
            </a:xfrm>
            <a:custGeom>
              <a:avLst/>
              <a:gdLst/>
              <a:ahLst/>
              <a:cxnLst/>
              <a:rect r="r" b="b" t="t" l="l"/>
              <a:pathLst>
                <a:path h="1633579" w="2758835">
                  <a:moveTo>
                    <a:pt x="0" y="0"/>
                  </a:moveTo>
                  <a:lnTo>
                    <a:pt x="2758835" y="0"/>
                  </a:lnTo>
                  <a:lnTo>
                    <a:pt x="2758835" y="1633579"/>
                  </a:lnTo>
                  <a:lnTo>
                    <a:pt x="0" y="1633579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57150"/>
              <a:ext cx="2758834" cy="16907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12"/>
                </a:lnSpc>
              </a:pPr>
              <a:r>
                <a:rPr lang="en-US" sz="30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649554" indent="-324777" lvl="1">
                <a:lnSpc>
                  <a:spcPts val="4212"/>
                </a:lnSpc>
                <a:buFont typeface="Arial"/>
                <a:buChar char="•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project is clearly defined, eligible, and feasible.</a:t>
              </a:r>
            </a:p>
            <a:p>
              <a:pPr algn="l" marL="649554" indent="-324777" lvl="1">
                <a:lnSpc>
                  <a:spcPts val="4212"/>
                </a:lnSpc>
                <a:buFont typeface="Arial"/>
                <a:buChar char="•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project provides:</a:t>
              </a:r>
            </a:p>
            <a:p>
              <a:pPr algn="l" marL="1299108" indent="-433036" lvl="2">
                <a:lnSpc>
                  <a:spcPts val="4212"/>
                </a:lnSpc>
                <a:buFont typeface="Arial"/>
                <a:buChar char="⚬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detailed scope,</a:t>
              </a:r>
            </a:p>
            <a:p>
              <a:pPr algn="l" marL="1299108" indent="-433036" lvl="2">
                <a:lnSpc>
                  <a:spcPts val="4212"/>
                </a:lnSpc>
                <a:buFont typeface="Arial"/>
                <a:buChar char="⚬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clearly ties the project to the disaster,</a:t>
              </a:r>
            </a:p>
            <a:p>
              <a:pPr algn="l" marL="1299108" indent="-433036" lvl="2">
                <a:lnSpc>
                  <a:spcPts val="4212"/>
                </a:lnSpc>
                <a:buFont typeface="Arial"/>
                <a:buChar char="⚬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cites eligibile activities, and</a:t>
              </a:r>
            </a:p>
            <a:p>
              <a:pPr algn="l" marL="1299108" indent="-433036" lvl="2">
                <a:lnSpc>
                  <a:spcPts val="4212"/>
                </a:lnSpc>
                <a:buFont typeface="Arial"/>
                <a:buChar char="⚬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demonstrates site-specific, documented mitigation measures designed to reduce long-term risk, along with operations or maintenance considerations.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255184" y="4144047"/>
            <a:ext cx="3555625" cy="3297034"/>
          </a:xfrm>
          <a:custGeom>
            <a:avLst/>
            <a:gdLst/>
            <a:ahLst/>
            <a:cxnLst/>
            <a:rect r="r" b="b" t="t" l="l"/>
            <a:pathLst>
              <a:path h="3297034" w="3555625">
                <a:moveTo>
                  <a:pt x="0" y="0"/>
                </a:moveTo>
                <a:lnTo>
                  <a:pt x="3555624" y="0"/>
                </a:lnTo>
                <a:lnTo>
                  <a:pt x="3555624" y="3297034"/>
                </a:lnTo>
                <a:lnTo>
                  <a:pt x="0" y="32970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Scope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881619" y="3269156"/>
            <a:ext cx="4302755" cy="4665065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238708" y="478884"/>
            <a:ext cx="75607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Location &amp; Service Area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6363322" y="2924087"/>
            <a:ext cx="10474950" cy="3002094"/>
            <a:chOff x="0" y="0"/>
            <a:chExt cx="2758834" cy="790675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758835" cy="790675"/>
            </a:xfrm>
            <a:custGeom>
              <a:avLst/>
              <a:gdLst/>
              <a:ahLst/>
              <a:cxnLst/>
              <a:rect r="r" b="b" t="t" l="l"/>
              <a:pathLst>
                <a:path h="790675" w="2758835">
                  <a:moveTo>
                    <a:pt x="0" y="0"/>
                  </a:moveTo>
                  <a:lnTo>
                    <a:pt x="2758835" y="0"/>
                  </a:lnTo>
                  <a:lnTo>
                    <a:pt x="2758835" y="790675"/>
                  </a:lnTo>
                  <a:lnTo>
                    <a:pt x="0" y="790675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758834" cy="8478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212"/>
                </a:lnSpc>
              </a:pPr>
              <a:r>
                <a:rPr lang="en-US" sz="30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649554" indent="-324777" lvl="1">
                <a:lnSpc>
                  <a:spcPts val="4212"/>
                </a:lnSpc>
                <a:buFont typeface="Arial"/>
                <a:buChar char="•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Provide a clear and thorough analysis of the project location and service area.</a:t>
              </a:r>
            </a:p>
            <a:p>
              <a:pPr algn="l" marL="649554" indent="-324777" lvl="1">
                <a:lnSpc>
                  <a:spcPts val="4212"/>
                </a:lnSpc>
                <a:buFont typeface="Arial"/>
                <a:buChar char="•"/>
              </a:pPr>
              <a:r>
                <a:rPr lang="en-US" sz="30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Maps, photos, unmet needs, alternatives, and impacts are clearly documented.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6363322" y="6640556"/>
            <a:ext cx="10474950" cy="2379313"/>
            <a:chOff x="0" y="0"/>
            <a:chExt cx="2758834" cy="62665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758835" cy="626650"/>
            </a:xfrm>
            <a:custGeom>
              <a:avLst/>
              <a:gdLst/>
              <a:ahLst/>
              <a:cxnLst/>
              <a:rect r="r" b="b" t="t" l="l"/>
              <a:pathLst>
                <a:path h="626650" w="2758835">
                  <a:moveTo>
                    <a:pt x="0" y="0"/>
                  </a:moveTo>
                  <a:lnTo>
                    <a:pt x="2758835" y="0"/>
                  </a:lnTo>
                  <a:lnTo>
                    <a:pt x="2758835" y="626650"/>
                  </a:lnTo>
                  <a:lnTo>
                    <a:pt x="0" y="626650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758834" cy="6742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2"/>
                </a:lnSpc>
              </a:pPr>
              <a:r>
                <a:rPr lang="en-US" sz="26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*</a:t>
              </a:r>
              <a:r>
                <a:rPr lang="en-US" b="true" sz="26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Guidance</a:t>
              </a:r>
              <a:r>
                <a:rPr lang="en-US" sz="26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for properly defining your project’s service area can be found in Section 3.6.2 of the PDIIP Guide and Appendix A of the Proposal Template.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603844" y="2451834"/>
            <a:ext cx="2782093" cy="2782093"/>
          </a:xfrm>
          <a:custGeom>
            <a:avLst/>
            <a:gdLst/>
            <a:ahLst/>
            <a:cxnLst/>
            <a:rect r="r" b="b" t="t" l="l"/>
            <a:pathLst>
              <a:path h="2782093" w="2782093">
                <a:moveTo>
                  <a:pt x="0" y="0"/>
                </a:moveTo>
                <a:lnTo>
                  <a:pt x="2782093" y="0"/>
                </a:lnTo>
                <a:lnTo>
                  <a:pt x="2782093" y="2782093"/>
                </a:lnTo>
                <a:lnTo>
                  <a:pt x="0" y="278209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203867" y="2924087"/>
            <a:ext cx="10474950" cy="5090774"/>
            <a:chOff x="0" y="0"/>
            <a:chExt cx="2758834" cy="134078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758835" cy="1340780"/>
            </a:xfrm>
            <a:custGeom>
              <a:avLst/>
              <a:gdLst/>
              <a:ahLst/>
              <a:cxnLst/>
              <a:rect r="r" b="b" t="t" l="l"/>
              <a:pathLst>
                <a:path h="1340780" w="2758835">
                  <a:moveTo>
                    <a:pt x="0" y="0"/>
                  </a:moveTo>
                  <a:lnTo>
                    <a:pt x="2758835" y="0"/>
                  </a:lnTo>
                  <a:lnTo>
                    <a:pt x="2758835" y="1340780"/>
                  </a:lnTo>
                  <a:lnTo>
                    <a:pt x="0" y="1340780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758834" cy="138840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Are located in a rural area as defined by the USDA Community Facilities Direct Loan &amp; Grant Program.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Explain how the project benefits rural and agricultural communities.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Have a description that is:</a:t>
              </a:r>
            </a:p>
            <a:p>
              <a:pPr algn="l" marL="1169571" indent="-389857" lvl="2">
                <a:lnSpc>
                  <a:spcPts val="3792"/>
                </a:lnSpc>
                <a:buFont typeface="Arial"/>
                <a:buChar char="⚬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Specific,</a:t>
              </a:r>
            </a:p>
            <a:p>
              <a:pPr algn="l" marL="1169571" indent="-389857" lvl="2">
                <a:lnSpc>
                  <a:spcPts val="3792"/>
                </a:lnSpc>
                <a:buFont typeface="Arial"/>
                <a:buChar char="⚬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Well supported,</a:t>
              </a:r>
            </a:p>
            <a:p>
              <a:pPr algn="l" marL="1169571" indent="-389857" lvl="2">
                <a:lnSpc>
                  <a:spcPts val="3792"/>
                </a:lnSpc>
                <a:buFont typeface="Arial"/>
                <a:buChar char="⚬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And demonstrates meaningful infrastructure improvement.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022408" y="5469474"/>
            <a:ext cx="5944964" cy="3814857"/>
            <a:chOff x="0" y="0"/>
            <a:chExt cx="1565752" cy="100473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565752" cy="1004736"/>
            </a:xfrm>
            <a:custGeom>
              <a:avLst/>
              <a:gdLst/>
              <a:ahLst/>
              <a:cxnLst/>
              <a:rect r="r" b="b" t="t" l="l"/>
              <a:pathLst>
                <a:path h="1004736" w="1565752">
                  <a:moveTo>
                    <a:pt x="0" y="0"/>
                  </a:moveTo>
                  <a:lnTo>
                    <a:pt x="1565752" y="0"/>
                  </a:lnTo>
                  <a:lnTo>
                    <a:pt x="1565752" y="1004736"/>
                  </a:lnTo>
                  <a:lnTo>
                    <a:pt x="0" y="1004736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565752" cy="105236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USDA Community Facilities Direct Loan &amp; Grant Program Rural Definition:</a:t>
              </a:r>
            </a:p>
            <a:p>
              <a:pPr algn="ct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Rural areas, including cities, villages, townships, and towns including Federally Recognized Tribal Lands with </a:t>
              </a:r>
              <a:r>
                <a:rPr lang="en-US" b="true" sz="2308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no more than 20,000 residents</a:t>
              </a: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according to the latest U.S. Census Data.</a:t>
              </a:r>
            </a:p>
          </p:txBody>
        </p:sp>
      </p:grpSp>
      <p:sp>
        <p:nvSpPr>
          <p:cNvPr name="TextBox 21" id="21"/>
          <p:cNvSpPr txBox="true"/>
          <p:nvPr/>
        </p:nvSpPr>
        <p:spPr>
          <a:xfrm rot="0">
            <a:off x="238708" y="169321"/>
            <a:ext cx="7560719" cy="2362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Target Population: Rural and Agricultural Communities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567962" y="6309161"/>
            <a:ext cx="10333530" cy="2836055"/>
            <a:chOff x="0" y="0"/>
            <a:chExt cx="2721588" cy="74694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721588" cy="746944"/>
            </a:xfrm>
            <a:custGeom>
              <a:avLst/>
              <a:gdLst/>
              <a:ahLst/>
              <a:cxnLst/>
              <a:rect r="r" b="b" t="t" l="l"/>
              <a:pathLst>
                <a:path h="746944" w="2721588">
                  <a:moveTo>
                    <a:pt x="0" y="0"/>
                  </a:moveTo>
                  <a:lnTo>
                    <a:pt x="2721588" y="0"/>
                  </a:lnTo>
                  <a:lnTo>
                    <a:pt x="2721588" y="746944"/>
                  </a:lnTo>
                  <a:lnTo>
                    <a:pt x="0" y="74694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2721588" cy="7850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372"/>
                </a:lnSpc>
              </a:pPr>
              <a:r>
                <a:rPr lang="en-US" sz="24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Clearly demonstrate LMI Area Benefit.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Have a well-defined service area.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Data and maps align with narrative.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Clearly explain how the project benefits Low- and Moderate-Income residents.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912968" y="5143500"/>
            <a:ext cx="2920839" cy="3137620"/>
          </a:xfrm>
          <a:custGeom>
            <a:avLst/>
            <a:gdLst/>
            <a:ahLst/>
            <a:cxnLst/>
            <a:rect r="r" b="b" t="t" l="l"/>
            <a:pathLst>
              <a:path h="3137620" w="2920839">
                <a:moveTo>
                  <a:pt x="0" y="0"/>
                </a:moveTo>
                <a:lnTo>
                  <a:pt x="2920839" y="0"/>
                </a:lnTo>
                <a:lnTo>
                  <a:pt x="2920839" y="3137620"/>
                </a:lnTo>
                <a:lnTo>
                  <a:pt x="0" y="31376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7567962" y="2930181"/>
            <a:ext cx="10333530" cy="2836055"/>
            <a:chOff x="0" y="0"/>
            <a:chExt cx="2721588" cy="74694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721588" cy="746944"/>
            </a:xfrm>
            <a:custGeom>
              <a:avLst/>
              <a:gdLst/>
              <a:ahLst/>
              <a:cxnLst/>
              <a:rect r="r" b="b" t="t" l="l"/>
              <a:pathLst>
                <a:path h="746944" w="2721588">
                  <a:moveTo>
                    <a:pt x="0" y="0"/>
                  </a:moveTo>
                  <a:lnTo>
                    <a:pt x="2721588" y="0"/>
                  </a:lnTo>
                  <a:lnTo>
                    <a:pt x="2721588" y="746944"/>
                  </a:lnTo>
                  <a:lnTo>
                    <a:pt x="0" y="74694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2721588" cy="7850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372"/>
                </a:lnSpc>
              </a:pPr>
              <a:r>
                <a:rPr lang="en-US" sz="24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What is LMA Benefit?</a:t>
              </a:r>
            </a:p>
            <a:p>
              <a:pPr algn="l">
                <a:lnSpc>
                  <a:spcPts val="3372"/>
                </a:lnSpc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 qualify under the LMA national objective, a project must: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 located in, or provide services to, an area where at least </a:t>
              </a:r>
              <a:r>
                <a:rPr lang="en-US" b="true" sz="24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51%</a:t>
              </a: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of residents are low- and moderate-income (LMI); and</a:t>
              </a:r>
            </a:p>
            <a:p>
              <a:pPr algn="l" marL="520017" indent="-260009" lvl="1">
                <a:lnSpc>
                  <a:spcPts val="3372"/>
                </a:lnSpc>
                <a:buFont typeface="Arial"/>
                <a:buChar char="•"/>
              </a:pP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Provide services or access that are broadly available to </a:t>
              </a:r>
              <a:r>
                <a:rPr lang="en-US" b="true" sz="24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residents</a:t>
              </a: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within the service area, </a:t>
              </a:r>
              <a:r>
                <a:rPr lang="en-US" b="true" sz="24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without exclusion</a:t>
              </a:r>
              <a:r>
                <a:rPr lang="en-US" sz="24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498757" y="2930181"/>
            <a:ext cx="6577842" cy="1964301"/>
            <a:chOff x="0" y="0"/>
            <a:chExt cx="1732436" cy="517347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732436" cy="517347"/>
            </a:xfrm>
            <a:custGeom>
              <a:avLst/>
              <a:gdLst/>
              <a:ahLst/>
              <a:cxnLst/>
              <a:rect r="r" b="b" t="t" l="l"/>
              <a:pathLst>
                <a:path h="517347" w="1732436">
                  <a:moveTo>
                    <a:pt x="0" y="0"/>
                  </a:moveTo>
                  <a:lnTo>
                    <a:pt x="1732436" y="0"/>
                  </a:lnTo>
                  <a:lnTo>
                    <a:pt x="1732436" y="517347"/>
                  </a:lnTo>
                  <a:lnTo>
                    <a:pt x="0" y="517347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732436" cy="5649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2"/>
                </a:lnSpc>
              </a:pPr>
              <a:r>
                <a:rPr lang="en-US" b="true" sz="2608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Benefit to LMI Communities will be evaluated based on whether the Project meets HUD’s LMI Area (LMA) Benefit National Objective.</a:t>
              </a: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258699" y="302671"/>
            <a:ext cx="7560719" cy="2085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20"/>
              </a:lnSpc>
            </a:pPr>
            <a:r>
              <a:rPr lang="en-US" sz="46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Target Population: Low- and Moderate-Income (LMI) Communities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58699" y="45496"/>
            <a:ext cx="7560719" cy="2600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Low- and Moderate-Income Summary Data (LMISD)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645961" y="3206112"/>
            <a:ext cx="4774070" cy="5234082"/>
            <a:chOff x="0" y="0"/>
            <a:chExt cx="1257368" cy="1378524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57368" cy="1378524"/>
            </a:xfrm>
            <a:custGeom>
              <a:avLst/>
              <a:gdLst/>
              <a:ahLst/>
              <a:cxnLst/>
              <a:rect r="r" b="b" t="t" l="l"/>
              <a:pathLst>
                <a:path h="1378524" w="1257368">
                  <a:moveTo>
                    <a:pt x="0" y="0"/>
                  </a:moveTo>
                  <a:lnTo>
                    <a:pt x="1257368" y="0"/>
                  </a:lnTo>
                  <a:lnTo>
                    <a:pt x="1257368" y="1378524"/>
                  </a:lnTo>
                  <a:lnTo>
                    <a:pt x="0" y="137852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1257368" cy="1426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What is LMISD?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specialized, census-based dataset published by the U.S. Department of Housing and Urban Development (HUD). 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It calculates the percentage of LMI residents within specific geographical areas, such as census block groups, tracts, and municipalities.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2582302" y="3206112"/>
            <a:ext cx="4774070" cy="5234082"/>
            <a:chOff x="0" y="0"/>
            <a:chExt cx="1257368" cy="137852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57368" cy="1378524"/>
            </a:xfrm>
            <a:custGeom>
              <a:avLst/>
              <a:gdLst/>
              <a:ahLst/>
              <a:cxnLst/>
              <a:rect r="r" b="b" t="t" l="l"/>
              <a:pathLst>
                <a:path h="1378524" w="1257368">
                  <a:moveTo>
                    <a:pt x="0" y="0"/>
                  </a:moveTo>
                  <a:lnTo>
                    <a:pt x="1257368" y="0"/>
                  </a:lnTo>
                  <a:lnTo>
                    <a:pt x="1257368" y="1378524"/>
                  </a:lnTo>
                  <a:lnTo>
                    <a:pt x="0" y="137852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257368" cy="1426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do I calculate LMISD for my project’s service area?</a:t>
              </a:r>
            </a:p>
            <a:p>
              <a:pPr algn="l">
                <a:lnSpc>
                  <a:spcPts val="3232"/>
                </a:lnSpc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Instructions for LMI Summary Data calculation can be found in Appendix A - Mapping Project Service Area / Low- and Moderate-Income Summary Data (LMISD) Calculation.</a:t>
              </a:r>
            </a:p>
            <a:p>
              <a:pPr algn="l">
                <a:lnSpc>
                  <a:spcPts val="3232"/>
                </a:lnSpc>
              </a:pPr>
            </a:p>
            <a:p>
              <a:pPr algn="l">
                <a:lnSpc>
                  <a:spcPts val="3232"/>
                </a:lnSpc>
              </a:pPr>
            </a:p>
            <a:p>
              <a:pPr algn="l">
                <a:lnSpc>
                  <a:spcPts val="323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524247" y="3206112"/>
            <a:ext cx="4774070" cy="5234082"/>
            <a:chOff x="0" y="0"/>
            <a:chExt cx="1257368" cy="1378524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57368" cy="1378524"/>
            </a:xfrm>
            <a:custGeom>
              <a:avLst/>
              <a:gdLst/>
              <a:ahLst/>
              <a:cxnLst/>
              <a:rect r="r" b="b" t="t" l="l"/>
              <a:pathLst>
                <a:path h="1378524" w="1257368">
                  <a:moveTo>
                    <a:pt x="0" y="0"/>
                  </a:moveTo>
                  <a:lnTo>
                    <a:pt x="1257368" y="0"/>
                  </a:lnTo>
                  <a:lnTo>
                    <a:pt x="1257368" y="1378524"/>
                  </a:lnTo>
                  <a:lnTo>
                    <a:pt x="0" y="137852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257368" cy="142614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Which projects must use LMISD?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projects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must calculate LMISD.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your project can’t prove LMI Area Benefit using LMISD, you will need to conduct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CDBG-DR Income Surveys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with every household in your project’s service area.</a:t>
              </a:r>
            </a:p>
            <a:p>
              <a:pPr algn="l">
                <a:lnSpc>
                  <a:spcPts val="3232"/>
                </a:lnSpc>
              </a:pPr>
            </a:p>
          </p:txBody>
        </p:sp>
      </p:grp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645961" y="3206112"/>
            <a:ext cx="4774070" cy="4312267"/>
            <a:chOff x="0" y="0"/>
            <a:chExt cx="1257368" cy="113574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57368" cy="1135741"/>
            </a:xfrm>
            <a:custGeom>
              <a:avLst/>
              <a:gdLst/>
              <a:ahLst/>
              <a:cxnLst/>
              <a:rect r="r" b="b" t="t" l="l"/>
              <a:pathLst>
                <a:path h="1135741" w="1257368">
                  <a:moveTo>
                    <a:pt x="0" y="0"/>
                  </a:moveTo>
                  <a:lnTo>
                    <a:pt x="1257368" y="0"/>
                  </a:lnTo>
                  <a:lnTo>
                    <a:pt x="1257368" y="1135741"/>
                  </a:lnTo>
                  <a:lnTo>
                    <a:pt x="0" y="1135741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1257368" cy="1183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What is a CDBG-DR Income Survey?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 tool from HUD that can be used to prove LMA Benefit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Must complete survey with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every household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in the project’s service area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58699" y="478884"/>
            <a:ext cx="75607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CDBG-DR Income Surveys</a:t>
            </a:r>
          </a:p>
        </p:txBody>
      </p:sp>
      <p:grpSp>
        <p:nvGrpSpPr>
          <p:cNvPr name="Group 18" id="18"/>
          <p:cNvGrpSpPr/>
          <p:nvPr/>
        </p:nvGrpSpPr>
        <p:grpSpPr>
          <a:xfrm rot="0">
            <a:off x="5870233" y="3206112"/>
            <a:ext cx="4774070" cy="4312267"/>
            <a:chOff x="0" y="0"/>
            <a:chExt cx="1257368" cy="1135741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57368" cy="1135741"/>
            </a:xfrm>
            <a:custGeom>
              <a:avLst/>
              <a:gdLst/>
              <a:ahLst/>
              <a:cxnLst/>
              <a:rect r="r" b="b" t="t" l="l"/>
              <a:pathLst>
                <a:path h="1135741" w="1257368">
                  <a:moveTo>
                    <a:pt x="0" y="0"/>
                  </a:moveTo>
                  <a:lnTo>
                    <a:pt x="1257368" y="0"/>
                  </a:lnTo>
                  <a:lnTo>
                    <a:pt x="1257368" y="1135741"/>
                  </a:lnTo>
                  <a:lnTo>
                    <a:pt x="0" y="1135741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1257368" cy="118336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Which projects must complete CDBG-DR Income Surveys?</a:t>
              </a:r>
            </a:p>
            <a:p>
              <a:pPr algn="ctr">
                <a:lnSpc>
                  <a:spcPts val="3232"/>
                </a:lnSpc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Projects that can’t prove LMA Benefit with LMI Summary Data must prove LMA Benefit with CDBG-DR Income Surveys.</a:t>
              </a:r>
            </a:p>
            <a:p>
              <a:pPr algn="ctr">
                <a:lnSpc>
                  <a:spcPts val="3232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1091978" y="2949993"/>
            <a:ext cx="6382419" cy="4824507"/>
            <a:chOff x="0" y="0"/>
            <a:chExt cx="1680966" cy="1270652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680966" cy="1270652"/>
            </a:xfrm>
            <a:custGeom>
              <a:avLst/>
              <a:gdLst/>
              <a:ahLst/>
              <a:cxnLst/>
              <a:rect r="r" b="b" t="t" l="l"/>
              <a:pathLst>
                <a:path h="1270652" w="1680966">
                  <a:moveTo>
                    <a:pt x="0" y="0"/>
                  </a:moveTo>
                  <a:lnTo>
                    <a:pt x="1680966" y="0"/>
                  </a:lnTo>
                  <a:lnTo>
                    <a:pt x="1680966" y="1270652"/>
                  </a:lnTo>
                  <a:lnTo>
                    <a:pt x="0" y="1270652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47625"/>
              <a:ext cx="1680966" cy="131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How do I complete CDBG-DR Income Surveys for my project?</a:t>
              </a:r>
            </a:p>
            <a:p>
              <a:pPr algn="ctr">
                <a:lnSpc>
                  <a:spcPts val="3232"/>
                </a:lnSpc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your project’s service area’s LMI percentage using LMISD data is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less than 51%, 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you must contact the Post-Disaster Infrastructure Investment Program to create a CDBG-DR Income Survey specific to your project service area and receive technical assistance on using that data to calculate the project service area’s LMI percentage. 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329552" y="4037987"/>
            <a:ext cx="3183232" cy="3183232"/>
          </a:xfrm>
          <a:custGeom>
            <a:avLst/>
            <a:gdLst/>
            <a:ahLst/>
            <a:cxnLst/>
            <a:rect r="r" b="b" t="t" l="l"/>
            <a:pathLst>
              <a:path h="3183232" w="3183232">
                <a:moveTo>
                  <a:pt x="0" y="0"/>
                </a:moveTo>
                <a:lnTo>
                  <a:pt x="3183232" y="0"/>
                </a:lnTo>
                <a:lnTo>
                  <a:pt x="3183232" y="3183232"/>
                </a:lnTo>
                <a:lnTo>
                  <a:pt x="0" y="318323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725942" y="2932737"/>
            <a:ext cx="12887019" cy="5355201"/>
            <a:chOff x="0" y="0"/>
            <a:chExt cx="3394112" cy="141042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394112" cy="1410423"/>
            </a:xfrm>
            <a:custGeom>
              <a:avLst/>
              <a:gdLst/>
              <a:ahLst/>
              <a:cxnLst/>
              <a:rect r="r" b="b" t="t" l="l"/>
              <a:pathLst>
                <a:path h="1410423" w="3394112">
                  <a:moveTo>
                    <a:pt x="0" y="0"/>
                  </a:moveTo>
                  <a:lnTo>
                    <a:pt x="3394112" y="0"/>
                  </a:lnTo>
                  <a:lnTo>
                    <a:pt x="3394112" y="1410423"/>
                  </a:lnTo>
                  <a:lnTo>
                    <a:pt x="0" y="1410423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3394112" cy="14580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932"/>
                </a:lnSpc>
              </a:pPr>
              <a:r>
                <a:rPr lang="en-US" sz="28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606375" indent="-303188" lvl="1">
                <a:lnSpc>
                  <a:spcPts val="3932"/>
                </a:lnSpc>
                <a:buFont typeface="Arial"/>
                <a:buChar char="•"/>
              </a:pPr>
              <a:r>
                <a:rPr lang="en-US" sz="28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Provide a Citizen Participation Plan that exceeds minimum requirements.</a:t>
              </a:r>
            </a:p>
            <a:p>
              <a:pPr algn="l" marL="606375" indent="-303188" lvl="1">
                <a:lnSpc>
                  <a:spcPts val="3932"/>
                </a:lnSpc>
                <a:buFont typeface="Arial"/>
                <a:buChar char="•"/>
              </a:pPr>
              <a:r>
                <a:rPr lang="en-US" sz="28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Have a plan considers the specific needs of the communities being served by the project.</a:t>
              </a:r>
            </a:p>
            <a:p>
              <a:pPr algn="l" marL="606375" indent="-303188" lvl="1">
                <a:lnSpc>
                  <a:spcPts val="3932"/>
                </a:lnSpc>
                <a:buFont typeface="Arial"/>
                <a:buChar char="•"/>
              </a:pPr>
              <a:r>
                <a:rPr lang="en-US" sz="28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Attach all relevant files demonstrating that operations were done pursuant to your plan.</a:t>
              </a:r>
            </a:p>
            <a:p>
              <a:pPr algn="l" marL="606375" indent="-303188" lvl="1">
                <a:lnSpc>
                  <a:spcPts val="3932"/>
                </a:lnSpc>
                <a:buFont typeface="Arial"/>
                <a:buChar char="•"/>
              </a:pPr>
              <a:r>
                <a:rPr lang="en-US" sz="28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Either provide written citizen complaint procedures or check in the project proposal that your entity is adopting the State’s complaint procedures.</a:t>
              </a: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Citizen Participation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238708" y="478884"/>
            <a:ext cx="7560719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Citizen Participation Plan Requirements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9380937" y="3076549"/>
            <a:ext cx="8397036" cy="4468834"/>
            <a:chOff x="0" y="0"/>
            <a:chExt cx="2211565" cy="1176977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2211565" cy="1176977"/>
            </a:xfrm>
            <a:custGeom>
              <a:avLst/>
              <a:gdLst/>
              <a:ahLst/>
              <a:cxnLst/>
              <a:rect r="r" b="b" t="t" l="l"/>
              <a:pathLst>
                <a:path h="1176977" w="2211565">
                  <a:moveTo>
                    <a:pt x="0" y="0"/>
                  </a:moveTo>
                  <a:lnTo>
                    <a:pt x="2211565" y="0"/>
                  </a:lnTo>
                  <a:lnTo>
                    <a:pt x="2211565" y="1176977"/>
                  </a:lnTo>
                  <a:lnTo>
                    <a:pt x="0" y="1176977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47625"/>
              <a:ext cx="2211565" cy="12246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Citizen Participation Plans must include: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How the entity will encourage participation from residents, including low- and moderate-income (LMI) households, non-English speakers, and individuals with disabilities.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30 day public comment period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 least 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 public hearings</a:t>
              </a:r>
            </a:p>
            <a:p>
              <a:pPr algn="l" marL="498428" indent="-249214" lvl="1">
                <a:lnSpc>
                  <a:spcPts val="3232"/>
                </a:lnSpc>
                <a:buFont typeface="Arial"/>
                <a:buChar char="•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Citizen Complaint Procedures</a:t>
              </a:r>
            </a:p>
            <a:p>
              <a:pPr algn="l" marL="996856" indent="-332285" lvl="2">
                <a:lnSpc>
                  <a:spcPts val="3232"/>
                </a:lnSpc>
                <a:buFont typeface="Arial"/>
                <a:buChar char="⚬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DHSEM’s Citizen Complaint Procedures can be adopted by the eligible entity</a:t>
              </a: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408473" y="2898713"/>
            <a:ext cx="8277404" cy="4824507"/>
            <a:chOff x="0" y="0"/>
            <a:chExt cx="2180057" cy="127065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2180057" cy="1270652"/>
            </a:xfrm>
            <a:custGeom>
              <a:avLst/>
              <a:gdLst/>
              <a:ahLst/>
              <a:cxnLst/>
              <a:rect r="r" b="b" t="t" l="l"/>
              <a:pathLst>
                <a:path h="1270652" w="2180057">
                  <a:moveTo>
                    <a:pt x="0" y="0"/>
                  </a:moveTo>
                  <a:lnTo>
                    <a:pt x="2180057" y="0"/>
                  </a:lnTo>
                  <a:lnTo>
                    <a:pt x="2180057" y="1270652"/>
                  </a:lnTo>
                  <a:lnTo>
                    <a:pt x="0" y="1270652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47625"/>
              <a:ext cx="2180057" cy="131827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proposals for the PDIIP must include a Citizen Participation Plan.</a:t>
              </a: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</a:t>
              </a:r>
            </a:p>
            <a:p>
              <a:pPr algn="ctr">
                <a:lnSpc>
                  <a:spcPts val="3232"/>
                </a:lnSpc>
              </a:pPr>
            </a:p>
            <a:p>
              <a:pPr algn="ctr">
                <a:lnSpc>
                  <a:spcPts val="3232"/>
                </a:lnSpc>
              </a:pPr>
              <a:r>
                <a:rPr lang="en-US" sz="23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Three options to provide Citizen Participation Plan:</a:t>
              </a:r>
            </a:p>
            <a:p>
              <a:pPr algn="ctr">
                <a:lnSpc>
                  <a:spcPts val="3232"/>
                </a:lnSpc>
              </a:pPr>
            </a:p>
            <a:p>
              <a:pPr algn="l" marL="498428" indent="-249214" lvl="1">
                <a:lnSpc>
                  <a:spcPts val="3232"/>
                </a:lnSpc>
                <a:buAutoNum type="arabicPeriod" startAt="1"/>
              </a:pP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Use the template 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provided by DHSEM (Appendix C) to create a plan</a:t>
              </a:r>
            </a:p>
            <a:p>
              <a:pPr algn="l" marL="498428" indent="-249214" lvl="1">
                <a:lnSpc>
                  <a:spcPts val="3232"/>
                </a:lnSpc>
                <a:buAutoNum type="arabicPeriod" startAt="1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Submit 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existing plan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adopted by the entity’s jurisdictional or organizational authority</a:t>
              </a:r>
            </a:p>
            <a:p>
              <a:pPr algn="l" marL="498428" indent="-249214" lvl="1">
                <a:lnSpc>
                  <a:spcPts val="3232"/>
                </a:lnSpc>
                <a:buAutoNum type="arabicPeriod" startAt="1"/>
              </a:pP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Develop a plan</a:t>
              </a:r>
              <a:r>
                <a:rPr lang="en-US" b="true" sz="23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without</a:t>
              </a:r>
              <a:r>
                <a:rPr lang="en-US" sz="23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using the template in Appendix C</a:t>
              </a:r>
            </a:p>
          </p:txBody>
        </p:sp>
      </p:grp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90282" y="2775854"/>
            <a:ext cx="12999143" cy="5651668"/>
            <a:chOff x="0" y="0"/>
            <a:chExt cx="3423642" cy="148850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3423643" cy="1488505"/>
            </a:xfrm>
            <a:custGeom>
              <a:avLst/>
              <a:gdLst/>
              <a:ahLst/>
              <a:cxnLst/>
              <a:rect r="r" b="b" t="t" l="l"/>
              <a:pathLst>
                <a:path h="1488505" w="3423643">
                  <a:moveTo>
                    <a:pt x="0" y="0"/>
                  </a:moveTo>
                  <a:lnTo>
                    <a:pt x="3423643" y="0"/>
                  </a:lnTo>
                  <a:lnTo>
                    <a:pt x="3423643" y="1488505"/>
                  </a:lnTo>
                  <a:lnTo>
                    <a:pt x="0" y="1488505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3423642" cy="153613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512"/>
                </a:lnSpc>
              </a:pPr>
              <a:r>
                <a:rPr lang="en-US" sz="25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Supporting documentation demonstrating a public comment period and public hearings must be submitted to DHSEM within 60 days of receiving a Notice of Intent to Fund.  </a:t>
              </a:r>
            </a:p>
            <a:p>
              <a:pPr algn="l">
                <a:lnSpc>
                  <a:spcPts val="3512"/>
                </a:lnSpc>
              </a:pPr>
            </a:p>
            <a:p>
              <a:pPr algn="l">
                <a:lnSpc>
                  <a:spcPts val="3512"/>
                </a:lnSpc>
              </a:pP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Examples of supporting documentation include:</a:t>
              </a:r>
            </a:p>
            <a:p>
              <a:pPr algn="ctr">
                <a:lnSpc>
                  <a:spcPts val="3512"/>
                </a:lnSpc>
              </a:pPr>
            </a:p>
            <a:p>
              <a:pPr algn="l" marL="541607" indent="-270803" lvl="1">
                <a:lnSpc>
                  <a:spcPts val="3512"/>
                </a:lnSpc>
                <a:buFont typeface="Arial"/>
                <a:buChar char="•"/>
              </a:pP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Notices of public hearings or public comment period</a:t>
              </a:r>
            </a:p>
            <a:p>
              <a:pPr algn="l" marL="541607" indent="-270803" lvl="1">
                <a:lnSpc>
                  <a:spcPts val="3512"/>
                </a:lnSpc>
                <a:buFont typeface="Arial"/>
                <a:buChar char="•"/>
              </a:pP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Sign in sheets from public hearings</a:t>
              </a:r>
            </a:p>
            <a:p>
              <a:pPr algn="l" marL="541607" indent="-270803" lvl="1">
                <a:lnSpc>
                  <a:spcPts val="3512"/>
                </a:lnSpc>
                <a:buFont typeface="Arial"/>
                <a:buChar char="•"/>
              </a:pP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Proof of publication of notices in a local newspaper</a:t>
              </a:r>
            </a:p>
            <a:p>
              <a:pPr algn="l">
                <a:lnSpc>
                  <a:spcPts val="3512"/>
                </a:lnSpc>
              </a:pPr>
            </a:p>
            <a:p>
              <a:pPr algn="l">
                <a:lnSpc>
                  <a:spcPts val="3512"/>
                </a:lnSpc>
              </a:pP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 you provide as documentation </a:t>
              </a:r>
              <a:r>
                <a:rPr lang="en-US" sz="25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must </a:t>
              </a:r>
              <a:r>
                <a:rPr lang="en-US" sz="25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align with the requirements in your Citizen Participation Plan!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4887679" y="3306773"/>
            <a:ext cx="2371621" cy="4114800"/>
          </a:xfrm>
          <a:custGeom>
            <a:avLst/>
            <a:gdLst/>
            <a:ahLst/>
            <a:cxnLst/>
            <a:rect r="r" b="b" t="t" l="l"/>
            <a:pathLst>
              <a:path h="4114800" w="2371621">
                <a:moveTo>
                  <a:pt x="0" y="0"/>
                </a:moveTo>
                <a:lnTo>
                  <a:pt x="2371621" y="0"/>
                </a:lnTo>
                <a:lnTo>
                  <a:pt x="237162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8708" y="564609"/>
            <a:ext cx="7560719" cy="1571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Citizen Participation Plan Documentation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799427" y="2691317"/>
            <a:ext cx="10057996" cy="6519524"/>
            <a:chOff x="0" y="0"/>
            <a:chExt cx="2649020" cy="17170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649020" cy="1717076"/>
            </a:xfrm>
            <a:custGeom>
              <a:avLst/>
              <a:gdLst/>
              <a:ahLst/>
              <a:cxnLst/>
              <a:rect r="r" b="b" t="t" l="l"/>
              <a:pathLst>
                <a:path h="1717076" w="2649020">
                  <a:moveTo>
                    <a:pt x="0" y="0"/>
                  </a:moveTo>
                  <a:lnTo>
                    <a:pt x="2649020" y="0"/>
                  </a:lnTo>
                  <a:lnTo>
                    <a:pt x="2649020" y="1717076"/>
                  </a:lnTo>
                  <a:lnTo>
                    <a:pt x="0" y="1717076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649020" cy="17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ctr">
                <a:lnSpc>
                  <a:spcPts val="3792"/>
                </a:lnSpc>
              </a:pPr>
            </a:p>
            <a:p>
              <a:pPr algn="l">
                <a:lnSpc>
                  <a:spcPts val="3792"/>
                </a:lnSpc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This is an </a:t>
              </a: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all-or-nothing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score. If any of the following are missing or incomplete, the score will be </a:t>
              </a: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zero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 The project schedule must: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Demonstrate the ability to begin and end the project within program deadlines.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Outline key milestones, such as, but not limited to, planning and studies, environmental review, acquisition/relocation, project design (plans, A&amp;E), obtaining permits, and project closeout.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Complete each section of 7. Project Schedule as applicable.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482813" y="2923654"/>
            <a:ext cx="6850118" cy="5567024"/>
            <a:chOff x="0" y="0"/>
            <a:chExt cx="1804146" cy="14662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804146" cy="1466212"/>
            </a:xfrm>
            <a:custGeom>
              <a:avLst/>
              <a:gdLst/>
              <a:ahLst/>
              <a:cxnLst/>
              <a:rect r="r" b="b" t="t" l="l"/>
              <a:pathLst>
                <a:path h="1466212" w="1804146">
                  <a:moveTo>
                    <a:pt x="0" y="0"/>
                  </a:moveTo>
                  <a:lnTo>
                    <a:pt x="1804146" y="0"/>
                  </a:lnTo>
                  <a:lnTo>
                    <a:pt x="1804146" y="1466212"/>
                  </a:lnTo>
                  <a:lnTo>
                    <a:pt x="0" y="1466212"/>
                  </a:lnTo>
                  <a:close/>
                </a:path>
              </a:pathLst>
            </a:custGeom>
            <a:ln w="95250" cap="sq">
              <a:solidFill>
                <a:srgbClr val="26743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47625"/>
              <a:ext cx="1804146" cy="151383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Project Schedule</a:t>
            </a:r>
          </a:p>
        </p:txBody>
      </p:sp>
      <p:grpSp>
        <p:nvGrpSpPr>
          <p:cNvPr name="Group 21" id="21"/>
          <p:cNvGrpSpPr/>
          <p:nvPr/>
        </p:nvGrpSpPr>
        <p:grpSpPr>
          <a:xfrm rot="0">
            <a:off x="1028700" y="3242040"/>
            <a:ext cx="5958644" cy="4962942"/>
            <a:chOff x="0" y="0"/>
            <a:chExt cx="7944859" cy="661725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2997964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3" id="23"/>
            <p:cNvSpPr/>
            <p:nvPr/>
          </p:nvSpPr>
          <p:spPr>
            <a:xfrm flipH="false" flipV="false" rot="0">
              <a:off x="0" y="1462236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0">
              <a:off x="0" y="5666159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0">
              <a:off x="0" y="4536438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7"/>
                  </a:lnTo>
                  <a:lnTo>
                    <a:pt x="0" y="6213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26" id="26"/>
            <p:cNvSpPr txBox="true"/>
            <p:nvPr/>
          </p:nvSpPr>
          <p:spPr>
            <a:xfrm rot="0">
              <a:off x="1104325" y="-47625"/>
              <a:ext cx="6840534" cy="6664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52"/>
                </a:lnSpc>
              </a:pPr>
              <a:r>
                <a:rPr lang="en-US" sz="2608" b="true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Tips for creating your project schedule:</a:t>
              </a:r>
            </a:p>
            <a:p>
              <a:pPr algn="l">
                <a:lnSpc>
                  <a:spcPts val="181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 in time for delays.</a:t>
              </a:r>
            </a:p>
            <a:p>
              <a:pPr algn="l">
                <a:lnSpc>
                  <a:spcPts val="181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Account for coordinating with DHSEM on the Environmental Review.</a:t>
              </a:r>
            </a:p>
            <a:p>
              <a:pPr algn="l">
                <a:lnSpc>
                  <a:spcPts val="181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Add time for permitting.</a:t>
              </a:r>
            </a:p>
            <a:p>
              <a:pPr algn="l">
                <a:lnSpc>
                  <a:spcPts val="181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 sure to have everything needed for a strong close out.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328547" y="4108946"/>
            <a:ext cx="2033466" cy="2510452"/>
          </a:xfrm>
          <a:custGeom>
            <a:avLst/>
            <a:gdLst/>
            <a:ahLst/>
            <a:cxnLst/>
            <a:rect r="r" b="b" t="t" l="l"/>
            <a:pathLst>
              <a:path h="2510452" w="2033466">
                <a:moveTo>
                  <a:pt x="0" y="0"/>
                </a:moveTo>
                <a:lnTo>
                  <a:pt x="2033467" y="0"/>
                </a:lnTo>
                <a:lnTo>
                  <a:pt x="2033467" y="2510453"/>
                </a:lnTo>
                <a:lnTo>
                  <a:pt x="0" y="2510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38708" y="912271"/>
            <a:ext cx="7560719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Financial/Budget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318306" y="3032872"/>
            <a:ext cx="7401524" cy="4662600"/>
            <a:chOff x="0" y="0"/>
            <a:chExt cx="9868698" cy="62168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368768" y="3500819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8" id="18"/>
            <p:cNvSpPr/>
            <p:nvPr/>
          </p:nvSpPr>
          <p:spPr>
            <a:xfrm flipH="false" flipV="false" rot="0">
              <a:off x="368768" y="1948540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19" id="19"/>
            <p:cNvSpPr/>
            <p:nvPr/>
          </p:nvSpPr>
          <p:spPr>
            <a:xfrm flipH="false" flipV="false" rot="0">
              <a:off x="368768" y="4894572"/>
              <a:ext cx="662268" cy="621328"/>
            </a:xfrm>
            <a:custGeom>
              <a:avLst/>
              <a:gdLst/>
              <a:ahLst/>
              <a:cxnLst/>
              <a:rect r="r" b="b" t="t" l="l"/>
              <a:pathLst>
                <a:path h="621328" w="662268">
                  <a:moveTo>
                    <a:pt x="0" y="0"/>
                  </a:moveTo>
                  <a:lnTo>
                    <a:pt x="662268" y="0"/>
                  </a:lnTo>
                  <a:lnTo>
                    <a:pt x="662268" y="621328"/>
                  </a:lnTo>
                  <a:lnTo>
                    <a:pt x="0" y="6213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 l="0" t="0" r="0" b="0"/>
              </a:stretch>
            </a:blipFill>
          </p:spPr>
        </p:sp>
        <p:grpSp>
          <p:nvGrpSpPr>
            <p:cNvPr name="Group 20" id="20"/>
            <p:cNvGrpSpPr/>
            <p:nvPr/>
          </p:nvGrpSpPr>
          <p:grpSpPr>
            <a:xfrm rot="0">
              <a:off x="0" y="0"/>
              <a:ext cx="9868698" cy="6216800"/>
              <a:chOff x="0" y="0"/>
              <a:chExt cx="1949372" cy="1228010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949372" cy="1228010"/>
              </a:xfrm>
              <a:custGeom>
                <a:avLst/>
                <a:gdLst/>
                <a:ahLst/>
                <a:cxnLst/>
                <a:rect r="r" b="b" t="t" l="l"/>
                <a:pathLst>
                  <a:path h="1228010" w="1949372">
                    <a:moveTo>
                      <a:pt x="0" y="0"/>
                    </a:moveTo>
                    <a:lnTo>
                      <a:pt x="1949372" y="0"/>
                    </a:lnTo>
                    <a:lnTo>
                      <a:pt x="1949372" y="1228010"/>
                    </a:lnTo>
                    <a:lnTo>
                      <a:pt x="0" y="1228010"/>
                    </a:lnTo>
                    <a:close/>
                  </a:path>
                </a:pathLst>
              </a:custGeom>
              <a:ln w="95250" cap="sq">
                <a:solidFill>
                  <a:srgbClr val="267431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47625"/>
                <a:ext cx="1949372" cy="127563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32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1226622" y="323647"/>
              <a:ext cx="8066456" cy="552188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52"/>
                </a:lnSpc>
              </a:pPr>
              <a:r>
                <a:rPr lang="en-US" sz="2608" b="true">
                  <a:solidFill>
                    <a:srgbClr val="26743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Tips for creating your project budget:</a:t>
              </a:r>
            </a:p>
            <a:p>
              <a:pPr algn="l">
                <a:lnSpc>
                  <a:spcPts val="139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Be sure to convey all funding sources.</a:t>
              </a:r>
            </a:p>
            <a:p>
              <a:pPr algn="l">
                <a:lnSpc>
                  <a:spcPts val="139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Prepare your cost reasonableness and procurement procedures.</a:t>
              </a:r>
            </a:p>
            <a:p>
              <a:pPr algn="l">
                <a:lnSpc>
                  <a:spcPts val="1399"/>
                </a:lnSpc>
              </a:pPr>
            </a:p>
            <a:p>
              <a:pPr algn="l">
                <a:lnSpc>
                  <a:spcPts val="3652"/>
                </a:lnSpc>
              </a:pP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Consider</a:t>
              </a:r>
              <a:r>
                <a:rPr lang="en-US" sz="2608">
                  <a:solidFill>
                    <a:srgbClr val="26743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Duplication of Benefits (DOB).</a:t>
              </a: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8432513" y="2370263"/>
            <a:ext cx="5920616" cy="6681022"/>
            <a:chOff x="0" y="0"/>
            <a:chExt cx="1559339" cy="1759611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1559339" cy="1759611"/>
            </a:xfrm>
            <a:custGeom>
              <a:avLst/>
              <a:gdLst/>
              <a:ahLst/>
              <a:cxnLst/>
              <a:rect r="r" b="b" t="t" l="l"/>
              <a:pathLst>
                <a:path h="1759611" w="1559339">
                  <a:moveTo>
                    <a:pt x="0" y="0"/>
                  </a:moveTo>
                  <a:lnTo>
                    <a:pt x="1559339" y="0"/>
                  </a:lnTo>
                  <a:lnTo>
                    <a:pt x="1559339" y="1759611"/>
                  </a:lnTo>
                  <a:lnTo>
                    <a:pt x="0" y="1759611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47625"/>
              <a:ext cx="1559339" cy="18072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budget is complete and well supported.</a:t>
              </a:r>
            </a:p>
            <a:p>
              <a:pPr algn="l" marL="584786" indent="-292393" lvl="1">
                <a:lnSpc>
                  <a:spcPts val="3792"/>
                </a:lnSpc>
                <a:buFont typeface="Arial"/>
                <a:buChar char="•"/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Detailed cost estimates, committed funding sources, coordination with other funding streams, considerations of duplication of benefits, and the procurement approach are clearly documented.</a:t>
              </a:r>
            </a:p>
          </p:txBody>
        </p:sp>
      </p:grp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8911201" y="2645821"/>
            <a:ext cx="8946222" cy="6519524"/>
            <a:chOff x="0" y="0"/>
            <a:chExt cx="2356207" cy="171707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356207" cy="1717076"/>
            </a:xfrm>
            <a:custGeom>
              <a:avLst/>
              <a:gdLst/>
              <a:ahLst/>
              <a:cxnLst/>
              <a:rect r="r" b="b" t="t" l="l"/>
              <a:pathLst>
                <a:path h="1717076" w="2356207">
                  <a:moveTo>
                    <a:pt x="0" y="0"/>
                  </a:moveTo>
                  <a:lnTo>
                    <a:pt x="2356207" y="0"/>
                  </a:lnTo>
                  <a:lnTo>
                    <a:pt x="2356207" y="1717076"/>
                  </a:lnTo>
                  <a:lnTo>
                    <a:pt x="0" y="1717076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2356207" cy="17647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Strong Proposals:</a:t>
              </a:r>
            </a:p>
            <a:p>
              <a:pPr algn="ctr">
                <a:lnSpc>
                  <a:spcPts val="3792"/>
                </a:lnSpc>
              </a:pPr>
            </a:p>
            <a:p>
              <a:pPr algn="l">
                <a:lnSpc>
                  <a:spcPts val="3792"/>
                </a:lnSpc>
              </a:pP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This is an </a:t>
              </a: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all-or-nothing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score. If any required certification, disclosure, or signature is missing or incomplete, the score will be </a:t>
              </a: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zero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</a:p>
            <a:p>
              <a:pPr algn="l">
                <a:lnSpc>
                  <a:spcPts val="3792"/>
                </a:lnSpc>
              </a:pPr>
            </a:p>
            <a:p>
              <a:pPr algn="l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Full Points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= All required certifications, disclosures, and signatures are complete and properly executed.</a:t>
              </a:r>
            </a:p>
            <a:p>
              <a:pPr algn="l">
                <a:lnSpc>
                  <a:spcPts val="3792"/>
                </a:lnSpc>
              </a:pPr>
            </a:p>
            <a:p>
              <a:pPr algn="l">
                <a:lnSpc>
                  <a:spcPts val="3792"/>
                </a:lnSpc>
              </a:pPr>
              <a:r>
                <a:rPr lang="en-US" sz="27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Zero Points</a:t>
              </a:r>
              <a:r>
                <a:rPr lang="en-US" sz="2708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= One or more required certifications, disclosures, or signatures are missing or incomplete.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238708" y="45496"/>
            <a:ext cx="7560719" cy="2600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Certifications, Disclosures, and Signatures</a:t>
            </a:r>
          </a:p>
        </p:txBody>
      </p:sp>
      <p:sp>
        <p:nvSpPr>
          <p:cNvPr name="Freeform 18" id="18"/>
          <p:cNvSpPr/>
          <p:nvPr/>
        </p:nvSpPr>
        <p:spPr>
          <a:xfrm flipH="false" flipV="false" rot="0">
            <a:off x="5795269" y="4338579"/>
            <a:ext cx="2950327" cy="2526217"/>
          </a:xfrm>
          <a:custGeom>
            <a:avLst/>
            <a:gdLst/>
            <a:ahLst/>
            <a:cxnLst/>
            <a:rect r="r" b="b" t="t" l="l"/>
            <a:pathLst>
              <a:path h="2526217" w="2950327">
                <a:moveTo>
                  <a:pt x="0" y="0"/>
                </a:moveTo>
                <a:lnTo>
                  <a:pt x="2950327" y="0"/>
                </a:lnTo>
                <a:lnTo>
                  <a:pt x="2950327" y="2526217"/>
                </a:lnTo>
                <a:lnTo>
                  <a:pt x="0" y="252621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436329" y="2873398"/>
            <a:ext cx="5193335" cy="5456579"/>
            <a:chOff x="0" y="0"/>
            <a:chExt cx="6924447" cy="7275439"/>
          </a:xfrm>
        </p:grpSpPr>
        <p:grpSp>
          <p:nvGrpSpPr>
            <p:cNvPr name="Group 20" id="20"/>
            <p:cNvGrpSpPr/>
            <p:nvPr/>
          </p:nvGrpSpPr>
          <p:grpSpPr>
            <a:xfrm rot="0">
              <a:off x="0" y="0"/>
              <a:ext cx="6924447" cy="7275439"/>
              <a:chOff x="0" y="0"/>
              <a:chExt cx="1367792" cy="1437124"/>
            </a:xfrm>
          </p:grpSpPr>
          <p:sp>
            <p:nvSpPr>
              <p:cNvPr name="Freeform 21" id="21"/>
              <p:cNvSpPr/>
              <p:nvPr/>
            </p:nvSpPr>
            <p:spPr>
              <a:xfrm flipH="false" flipV="false" rot="0">
                <a:off x="0" y="0"/>
                <a:ext cx="1367792" cy="1437124"/>
              </a:xfrm>
              <a:custGeom>
                <a:avLst/>
                <a:gdLst/>
                <a:ahLst/>
                <a:cxnLst/>
                <a:rect r="r" b="b" t="t" l="l"/>
                <a:pathLst>
                  <a:path h="1437124" w="1367792">
                    <a:moveTo>
                      <a:pt x="0" y="0"/>
                    </a:moveTo>
                    <a:lnTo>
                      <a:pt x="1367792" y="0"/>
                    </a:lnTo>
                    <a:lnTo>
                      <a:pt x="1367792" y="1437124"/>
                    </a:lnTo>
                    <a:lnTo>
                      <a:pt x="0" y="1437124"/>
                    </a:lnTo>
                    <a:close/>
                  </a:path>
                </a:pathLst>
              </a:custGeom>
              <a:ln w="95250" cap="sq">
                <a:solidFill>
                  <a:srgbClr val="122A6B"/>
                </a:solidFill>
                <a:prstDash val="solid"/>
                <a:miter/>
              </a:ln>
            </p:spPr>
          </p:sp>
          <p:sp>
            <p:nvSpPr>
              <p:cNvPr name="TextBox 22" id="22"/>
              <p:cNvSpPr txBox="true"/>
              <p:nvPr/>
            </p:nvSpPr>
            <p:spPr>
              <a:xfrm>
                <a:off x="0" y="-47625"/>
                <a:ext cx="1367792" cy="1484749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232"/>
                  </a:lnSpc>
                </a:pPr>
              </a:p>
            </p:txBody>
          </p:sp>
        </p:grpSp>
        <p:sp>
          <p:nvSpPr>
            <p:cNvPr name="TextBox 23" id="23"/>
            <p:cNvSpPr txBox="true"/>
            <p:nvPr/>
          </p:nvSpPr>
          <p:spPr>
            <a:xfrm rot="0">
              <a:off x="148626" y="236658"/>
              <a:ext cx="6583090" cy="669247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en-US" sz="32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Local certifications</a:t>
              </a:r>
            </a:p>
            <a:p>
              <a:pPr algn="l" marL="690882" indent="-345441" lvl="1">
                <a:lnSpc>
                  <a:spcPts val="4480"/>
                </a:lnSpc>
                <a:buFont typeface="Arial"/>
                <a:buChar char="•"/>
              </a:pPr>
              <a:r>
                <a:rPr lang="en-US" sz="32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Proposals must include a signed and complete SF-424 form</a:t>
              </a:r>
            </a:p>
            <a:p>
              <a:pPr algn="l" marL="690882" indent="-345441" lvl="1">
                <a:lnSpc>
                  <a:spcPts val="4480"/>
                </a:lnSpc>
                <a:buFont typeface="Arial"/>
                <a:buChar char="•"/>
              </a:pPr>
              <a:r>
                <a:rPr lang="en-US" sz="32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Remember to review the certifications in the proposal packet.  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2560" r="0" b="-173878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285864" cy="2691317"/>
            <a:chOff x="0" y="0"/>
            <a:chExt cx="793848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793848" cy="149553"/>
            </a:xfrm>
            <a:custGeom>
              <a:avLst/>
              <a:gdLst/>
              <a:ahLst/>
              <a:cxnLst/>
              <a:rect r="r" b="b" t="t" l="l"/>
              <a:pathLst>
                <a:path h="149553" w="793848">
                  <a:moveTo>
                    <a:pt x="203200" y="0"/>
                  </a:moveTo>
                  <a:lnTo>
                    <a:pt x="590648" y="0"/>
                  </a:lnTo>
                  <a:lnTo>
                    <a:pt x="793848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39848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7165330" y="2691317"/>
            <a:ext cx="10757563" cy="6172146"/>
            <a:chOff x="0" y="0"/>
            <a:chExt cx="2833268" cy="1625586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2833268" cy="1625586"/>
            </a:xfrm>
            <a:custGeom>
              <a:avLst/>
              <a:gdLst/>
              <a:ahLst/>
              <a:cxnLst/>
              <a:rect r="r" b="b" t="t" l="l"/>
              <a:pathLst>
                <a:path h="1625586" w="2833268">
                  <a:moveTo>
                    <a:pt x="0" y="0"/>
                  </a:moveTo>
                  <a:lnTo>
                    <a:pt x="2833268" y="0"/>
                  </a:lnTo>
                  <a:lnTo>
                    <a:pt x="2833268" y="1625586"/>
                  </a:lnTo>
                  <a:lnTo>
                    <a:pt x="0" y="1625586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76200"/>
              <a:ext cx="2833268" cy="170178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5471"/>
                </a:lnSpc>
              </a:pPr>
              <a:r>
                <a:rPr lang="en-US" sz="3908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Selected projects MUST comply with federal labor requirements, including but not limited to:</a:t>
              </a:r>
            </a:p>
            <a:p>
              <a:pPr algn="l" marL="843859" indent="-421930" lvl="1">
                <a:lnSpc>
                  <a:spcPts val="5471"/>
                </a:lnSpc>
                <a:buFont typeface="Arial"/>
                <a:buChar char="•"/>
              </a:pPr>
              <a:r>
                <a:rPr lang="en-US" b="true" sz="39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Davis Bacon and Related Acts (DBRA)</a:t>
              </a:r>
            </a:p>
            <a:p>
              <a:pPr algn="l" marL="843859" indent="-421930" lvl="1">
                <a:lnSpc>
                  <a:spcPts val="5471"/>
                </a:lnSpc>
                <a:buFont typeface="Arial"/>
                <a:buChar char="•"/>
              </a:pPr>
              <a:r>
                <a:rPr lang="en-US" b="true" sz="3908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Section 3 of the Housing and Urban Development Act of 1968 (Section 3)</a:t>
              </a:r>
            </a:p>
            <a:p>
              <a:pPr algn="l">
                <a:lnSpc>
                  <a:spcPts val="5471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553982" y="4112403"/>
            <a:ext cx="4175565" cy="2978570"/>
          </a:xfrm>
          <a:custGeom>
            <a:avLst/>
            <a:gdLst/>
            <a:ahLst/>
            <a:cxnLst/>
            <a:rect r="r" b="b" t="t" l="l"/>
            <a:pathLst>
              <a:path h="2978570" w="4175565">
                <a:moveTo>
                  <a:pt x="0" y="0"/>
                </a:moveTo>
                <a:lnTo>
                  <a:pt x="4175566" y="0"/>
                </a:lnTo>
                <a:lnTo>
                  <a:pt x="4175566" y="2978570"/>
                </a:lnTo>
                <a:lnTo>
                  <a:pt x="0" y="29785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238708" y="45496"/>
            <a:ext cx="7560719" cy="26003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Local Certifications: Federal Labor Requirements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6028410" y="0"/>
            <a:ext cx="12259590" cy="2407479"/>
          </a:xfrm>
          <a:custGeom>
            <a:avLst/>
            <a:gdLst/>
            <a:ahLst/>
            <a:cxnLst/>
            <a:rect r="r" b="b" t="t" l="l"/>
            <a:pathLst>
              <a:path h="2407479" w="12259590">
                <a:moveTo>
                  <a:pt x="0" y="0"/>
                </a:moveTo>
                <a:lnTo>
                  <a:pt x="12259590" y="0"/>
                </a:lnTo>
                <a:lnTo>
                  <a:pt x="12259590" y="2407479"/>
                </a:lnTo>
                <a:lnTo>
                  <a:pt x="0" y="24074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25587" r="0" b="-158456"/>
            </a:stretch>
          </a:blipFill>
        </p:spPr>
      </p:sp>
      <p:grpSp>
        <p:nvGrpSpPr>
          <p:cNvPr name="Group 3" id="3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7" id="7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10" id="10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2" id="12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3" id="13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4" id="14"/>
          <p:cNvGrpSpPr/>
          <p:nvPr/>
        </p:nvGrpSpPr>
        <p:grpSpPr>
          <a:xfrm rot="0">
            <a:off x="1353673" y="2798329"/>
            <a:ext cx="15580654" cy="5769560"/>
            <a:chOff x="0" y="0"/>
            <a:chExt cx="4103547" cy="1519555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4103547" cy="1519555"/>
            </a:xfrm>
            <a:custGeom>
              <a:avLst/>
              <a:gdLst/>
              <a:ahLst/>
              <a:cxnLst/>
              <a:rect r="r" b="b" t="t" l="l"/>
              <a:pathLst>
                <a:path h="1519555" w="4103547">
                  <a:moveTo>
                    <a:pt x="0" y="0"/>
                  </a:moveTo>
                  <a:lnTo>
                    <a:pt x="4103547" y="0"/>
                  </a:lnTo>
                  <a:lnTo>
                    <a:pt x="4103547" y="1519555"/>
                  </a:lnTo>
                  <a:lnTo>
                    <a:pt x="0" y="1519555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4103547" cy="155765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following sections of the </a:t>
              </a:r>
              <a:r>
                <a:rPr lang="en-US" sz="24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Housing and Community Development Act of 1974 (HCDA)</a:t>
              </a: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provides the statutory basis for eligible program activities: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105(a)(1): 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Acquisition of Real Property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105(a)(2):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Public Facilities and Improvements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105(a)(3):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Code Enforcement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105(a)(4):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Clearance, Demolition, Removal, Reconstruction, and Rehabilitation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105(a)(5):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Architectural Barrier Removal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105(a)(7):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Disposition of Real Property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105(a)(9): 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Payment of Non-Federal Share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105(a)(11): 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Relocation Payments and Assistance for Displaced Individuals, Families, Businesses, Organizations, and Farm Operations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105(a)(13): 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Payment of Reasonable Administrative Costs</a:t>
              </a:r>
            </a:p>
            <a:p>
              <a:pPr algn="l" marL="518166" indent="-259083" lvl="1">
                <a:lnSpc>
                  <a:spcPts val="3360"/>
                </a:lnSpc>
                <a:buFont typeface="Arial"/>
                <a:buChar char="•"/>
              </a:pPr>
              <a:r>
                <a:rPr lang="en-US" sz="24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105(a)(26):</a:t>
              </a:r>
              <a:r>
                <a:rPr lang="en-US" b="true" sz="24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Lead-Based Paint Hazard Evaluation and Reduction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195585" y="478884"/>
            <a:ext cx="778061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Eligible Activity Citations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1999">
            <a:off x="5998233" y="-181360"/>
            <a:ext cx="12319943" cy="2579008"/>
          </a:xfrm>
          <a:custGeom>
            <a:avLst/>
            <a:gdLst/>
            <a:ahLst/>
            <a:cxnLst/>
            <a:rect r="r" b="b" t="t" l="l"/>
            <a:pathLst>
              <a:path h="2579008" w="12319943">
                <a:moveTo>
                  <a:pt x="65749" y="0"/>
                </a:moveTo>
                <a:lnTo>
                  <a:pt x="12319943" y="363696"/>
                </a:lnTo>
                <a:lnTo>
                  <a:pt x="12254195" y="2579007"/>
                </a:lnTo>
                <a:lnTo>
                  <a:pt x="0" y="2215311"/>
                </a:lnTo>
                <a:lnTo>
                  <a:pt x="65749" y="0"/>
                </a:lnTo>
                <a:close/>
              </a:path>
            </a:pathLst>
          </a:custGeom>
          <a:blipFill>
            <a:blip r:embed="rId2"/>
            <a:stretch>
              <a:fillRect l="-8940" t="-177378" r="-36" b="-11306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05991" y="0"/>
            <a:ext cx="12182009" cy="2216287"/>
          </a:xfrm>
          <a:custGeom>
            <a:avLst/>
            <a:gdLst/>
            <a:ahLst/>
            <a:cxnLst/>
            <a:rect r="r" b="b" t="t" l="l"/>
            <a:pathLst>
              <a:path h="2216287" w="12182009">
                <a:moveTo>
                  <a:pt x="0" y="0"/>
                </a:moveTo>
                <a:lnTo>
                  <a:pt x="12182009" y="0"/>
                </a:lnTo>
                <a:lnTo>
                  <a:pt x="12182009" y="2216287"/>
                </a:lnTo>
                <a:lnTo>
                  <a:pt x="0" y="22162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92560" r="0" b="-173878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2581" r="0" b="-2581"/>
              </a:stretch>
            </a:blipFill>
          </p:spPr>
        </p:sp>
        <p:sp>
          <p:nvSpPr>
            <p:cNvPr name="TextBox 9" id="9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10" id="10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</p:grpSp>
      <p:sp>
        <p:nvSpPr>
          <p:cNvPr name="Freeform 11" id="11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0">
            <a:off x="928022" y="2847712"/>
            <a:ext cx="6315737" cy="5507950"/>
            <a:chOff x="0" y="0"/>
            <a:chExt cx="1663404" cy="1450654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63404" cy="1450654"/>
            </a:xfrm>
            <a:custGeom>
              <a:avLst/>
              <a:gdLst/>
              <a:ahLst/>
              <a:cxnLst/>
              <a:rect r="r" b="b" t="t" l="l"/>
              <a:pathLst>
                <a:path h="1450654" w="1663404">
                  <a:moveTo>
                    <a:pt x="0" y="0"/>
                  </a:moveTo>
                  <a:lnTo>
                    <a:pt x="1663404" y="0"/>
                  </a:lnTo>
                  <a:lnTo>
                    <a:pt x="1663404" y="1450654"/>
                  </a:lnTo>
                  <a:lnTo>
                    <a:pt x="0" y="1450654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663404" cy="148875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Supporting documentation required will vary by project type and proposal. See the Attachments Checklist on pages 23-25 of the proposal template for a list of all attachments, which proposal section they correlate to, and when the attachment is required. </a:t>
              </a:r>
            </a:p>
            <a:p>
              <a:pPr algn="ctr">
                <a:lnSpc>
                  <a:spcPts val="3359"/>
                </a:lnSpc>
              </a:pPr>
              <a:r>
                <a:rPr lang="en-US" sz="23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Some attachments are required for all proposals, and some attachments are only required in certain circumstances.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623724" y="2736777"/>
            <a:ext cx="8635576" cy="5729821"/>
          </a:xfrm>
          <a:custGeom>
            <a:avLst/>
            <a:gdLst/>
            <a:ahLst/>
            <a:cxnLst/>
            <a:rect r="r" b="b" t="t" l="l"/>
            <a:pathLst>
              <a:path h="5729821" w="8635576">
                <a:moveTo>
                  <a:pt x="0" y="0"/>
                </a:moveTo>
                <a:lnTo>
                  <a:pt x="8635576" y="0"/>
                </a:lnTo>
                <a:lnTo>
                  <a:pt x="8635576" y="5729821"/>
                </a:lnTo>
                <a:lnTo>
                  <a:pt x="0" y="572982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8623724" y="2736777"/>
            <a:ext cx="8635576" cy="5775281"/>
            <a:chOff x="0" y="0"/>
            <a:chExt cx="2274390" cy="152106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274390" cy="1521062"/>
            </a:xfrm>
            <a:custGeom>
              <a:avLst/>
              <a:gdLst/>
              <a:ahLst/>
              <a:cxnLst/>
              <a:rect r="r" b="b" t="t" l="l"/>
              <a:pathLst>
                <a:path h="1521062" w="2274390">
                  <a:moveTo>
                    <a:pt x="0" y="0"/>
                  </a:moveTo>
                  <a:lnTo>
                    <a:pt x="2274390" y="0"/>
                  </a:lnTo>
                  <a:lnTo>
                    <a:pt x="2274390" y="1521062"/>
                  </a:lnTo>
                  <a:lnTo>
                    <a:pt x="0" y="1521062"/>
                  </a:lnTo>
                  <a:close/>
                </a:path>
              </a:pathLst>
            </a:custGeom>
            <a:ln w="95250" cap="sq">
              <a:solidFill>
                <a:srgbClr val="122A6B"/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47625"/>
              <a:ext cx="2274390" cy="156868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32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95585" y="478884"/>
            <a:ext cx="778061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Supporting Documentation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98399" r="0" b="-103646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sp>
        <p:nvSpPr>
          <p:cNvPr name="Freeform 10" id="10"/>
          <p:cNvSpPr/>
          <p:nvPr/>
        </p:nvSpPr>
        <p:spPr>
          <a:xfrm flipH="false" flipV="false" rot="0">
            <a:off x="3373388" y="8567889"/>
            <a:ext cx="1291360" cy="1380821"/>
          </a:xfrm>
          <a:custGeom>
            <a:avLst/>
            <a:gdLst/>
            <a:ahLst/>
            <a:cxnLst/>
            <a:rect r="r" b="b" t="t" l="l"/>
            <a:pathLst>
              <a:path h="1380821" w="1291360">
                <a:moveTo>
                  <a:pt x="0" y="0"/>
                </a:moveTo>
                <a:lnTo>
                  <a:pt x="1291359" y="0"/>
                </a:lnTo>
                <a:lnTo>
                  <a:pt x="1291359" y="1380822"/>
                </a:lnTo>
                <a:lnTo>
                  <a:pt x="0" y="138082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39503" y="2847712"/>
            <a:ext cx="9035840" cy="5598541"/>
            <a:chOff x="0" y="0"/>
            <a:chExt cx="2379810" cy="147451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2379810" cy="1474513"/>
            </a:xfrm>
            <a:custGeom>
              <a:avLst/>
              <a:gdLst/>
              <a:ahLst/>
              <a:cxnLst/>
              <a:rect r="r" b="b" t="t" l="l"/>
              <a:pathLst>
                <a:path h="1474513" w="2379810">
                  <a:moveTo>
                    <a:pt x="0" y="0"/>
                  </a:moveTo>
                  <a:lnTo>
                    <a:pt x="2379810" y="0"/>
                  </a:lnTo>
                  <a:lnTo>
                    <a:pt x="2379810" y="1474513"/>
                  </a:lnTo>
                  <a:lnTo>
                    <a:pt x="0" y="1474513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2379810" cy="150308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799"/>
                </a:lnSpc>
              </a:pPr>
              <a:r>
                <a:rPr lang="en-US" sz="1999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A: Mapping Project Service Area/LMISD Calculation</a:t>
              </a:r>
            </a:p>
            <a:p>
              <a:pPr algn="l" marL="431797" indent="-215899" lvl="1">
                <a:lnSpc>
                  <a:spcPts val="2799"/>
                </a:lnSpc>
                <a:buFont typeface="Arial"/>
                <a:buChar char="•"/>
              </a:pPr>
              <a:r>
                <a:rPr lang="en-US" b="true" sz="1999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entities</a:t>
              </a: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must use this tool to map their project service area.</a:t>
              </a:r>
            </a:p>
            <a:p>
              <a:pPr algn="l" marL="431797" indent="-215899" lvl="1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If data in this tool shows that at least 51% of the project service area’s households are LMI, the entity has proved LMA Benefit and does not need to complete CDBG-DR Income Surveys with households in the service area.</a:t>
              </a:r>
            </a:p>
            <a:p>
              <a:pPr algn="l">
                <a:lnSpc>
                  <a:spcPts val="2799"/>
                </a:lnSpc>
              </a:pPr>
            </a:p>
            <a:p>
              <a:pPr algn="l">
                <a:lnSpc>
                  <a:spcPts val="2799"/>
                </a:lnSpc>
              </a:pPr>
              <a:r>
                <a:rPr lang="en-US" sz="1999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B: CDBG-DR Income Survey Guidance</a:t>
              </a:r>
            </a:p>
            <a:p>
              <a:pPr algn="l" marL="431797" indent="-215899" lvl="1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Used to prove LMA Benefit if LMISD doesn’t qualify project. Entities that qualify with LMISD </a:t>
              </a:r>
              <a:r>
                <a:rPr lang="en-US" b="true" sz="1999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do not</a:t>
              </a: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</a:t>
              </a:r>
              <a:r>
                <a:rPr lang="en-US" b="true" sz="1999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need </a:t>
              </a: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 complete surveys with households in their project’s service area.</a:t>
              </a:r>
            </a:p>
            <a:p>
              <a:pPr algn="l">
                <a:lnSpc>
                  <a:spcPts val="2799"/>
                </a:lnSpc>
              </a:pPr>
            </a:p>
            <a:p>
              <a:pPr algn="l">
                <a:lnSpc>
                  <a:spcPts val="2799"/>
                </a:lnSpc>
              </a:pPr>
              <a:r>
                <a:rPr lang="en-US" sz="1999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C: Citizen Participation Plan Template</a:t>
              </a:r>
            </a:p>
            <a:p>
              <a:pPr algn="l" marL="431797" indent="-215899" lvl="1">
                <a:lnSpc>
                  <a:spcPts val="2799"/>
                </a:lnSpc>
                <a:buFont typeface="Arial"/>
                <a:buChar char="•"/>
              </a:pPr>
              <a:r>
                <a:rPr lang="en-US" sz="1999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Entities can, but are not required to, use this template to create their Citizen Participation Plan.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-10800000">
            <a:off x="-4109936" y="0"/>
            <a:ext cx="14636197" cy="2691317"/>
            <a:chOff x="0" y="0"/>
            <a:chExt cx="813316" cy="14955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3316" cy="149553"/>
            </a:xfrm>
            <a:custGeom>
              <a:avLst/>
              <a:gdLst/>
              <a:ahLst/>
              <a:cxnLst/>
              <a:rect r="r" b="b" t="t" l="l"/>
              <a:pathLst>
                <a:path h="149553" w="813316">
                  <a:moveTo>
                    <a:pt x="203200" y="0"/>
                  </a:moveTo>
                  <a:lnTo>
                    <a:pt x="610116" y="0"/>
                  </a:lnTo>
                  <a:lnTo>
                    <a:pt x="813316" y="149553"/>
                  </a:lnTo>
                  <a:lnTo>
                    <a:pt x="0" y="1495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127000" y="-38100"/>
              <a:ext cx="559316" cy="1876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0154728" y="2602484"/>
            <a:ext cx="7640434" cy="6655816"/>
            <a:chOff x="0" y="0"/>
            <a:chExt cx="2012295" cy="175297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2012295" cy="1752972"/>
            </a:xfrm>
            <a:custGeom>
              <a:avLst/>
              <a:gdLst/>
              <a:ahLst/>
              <a:cxnLst/>
              <a:rect r="r" b="b" t="t" l="l"/>
              <a:pathLst>
                <a:path h="1752972" w="2012295">
                  <a:moveTo>
                    <a:pt x="0" y="0"/>
                  </a:moveTo>
                  <a:lnTo>
                    <a:pt x="2012295" y="0"/>
                  </a:lnTo>
                  <a:lnTo>
                    <a:pt x="2012295" y="1752972"/>
                  </a:lnTo>
                  <a:lnTo>
                    <a:pt x="0" y="1752972"/>
                  </a:lnTo>
                  <a:close/>
                </a:path>
              </a:pathLst>
            </a:custGeom>
            <a:ln w="95250" cap="sq">
              <a:gradFill>
                <a:gsLst>
                  <a:gs pos="0">
                    <a:srgbClr val="FF5757">
                      <a:alpha val="100000"/>
                    </a:srgbClr>
                  </a:gs>
                  <a:gs pos="100000">
                    <a:srgbClr val="122A6B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2012295" cy="1791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D: Project Cost Estimate Instructions and Example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sz="20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Only required for entities whose projects involve construction-related work.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E: Duplication of Benefits Worksheet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b="true" sz="20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entities</a:t>
              </a:r>
              <a:r>
                <a:rPr lang="en-US" sz="20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must complete, even if they aren’t receiving any other funding for this project.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F: Instructions to Complete the Application for Federal Assistance Standard Form 424 (SF-424)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b="true" sz="20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entities</a:t>
              </a:r>
              <a:r>
                <a:rPr lang="en-US" sz="20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must complete SF-424. This appendix provides detailed instructions for completing this form.</a:t>
              </a:r>
            </a:p>
            <a:p>
              <a:pPr algn="l">
                <a:lnSpc>
                  <a:spcPts val="2800"/>
                </a:lnSpc>
              </a:pPr>
            </a:p>
            <a:p>
              <a:pPr algn="l">
                <a:lnSpc>
                  <a:spcPts val="2800"/>
                </a:lnSpc>
              </a:pPr>
              <a:r>
                <a:rPr lang="en-US" sz="2000" b="true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Appendix G: Conflict of Interest Disclosure Form</a:t>
              </a:r>
            </a:p>
            <a:p>
              <a:pPr algn="l" marL="431801" indent="-215900" lvl="1">
                <a:lnSpc>
                  <a:spcPts val="2800"/>
                </a:lnSpc>
                <a:buFont typeface="Arial"/>
                <a:buChar char="•"/>
              </a:pPr>
              <a:r>
                <a:rPr lang="en-US" b="true" sz="2000">
                  <a:solidFill>
                    <a:srgbClr val="122A6B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All entities</a:t>
              </a:r>
              <a:r>
                <a:rPr lang="en-US" sz="2000">
                  <a:solidFill>
                    <a:srgbClr val="122A6B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must have their Authorized Contract Signer complete and sign this form.</a:t>
              </a: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95585" y="478884"/>
            <a:ext cx="7780610" cy="1733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39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Proposal Template Appendices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5" id="5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6" id="6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581" r="0" b="-2581"/>
              </a:stretch>
            </a:blipFill>
          </p:spPr>
        </p:sp>
        <p:sp>
          <p:nvSpPr>
            <p:cNvPr name="TextBox 7" id="7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8" id="8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0" b="0"/>
              </a:stretch>
            </a:blipFill>
          </p:spPr>
        </p:sp>
      </p:grpSp>
      <p:sp>
        <p:nvSpPr>
          <p:cNvPr name="TextBox 9" id="9"/>
          <p:cNvSpPr txBox="true"/>
          <p:nvPr/>
        </p:nvSpPr>
        <p:spPr>
          <a:xfrm rot="0">
            <a:off x="228264" y="313443"/>
            <a:ext cx="3222567" cy="396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0" y="2818526"/>
            <a:ext cx="18288000" cy="6149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71"/>
              </a:lnSpc>
            </a:pPr>
            <a:r>
              <a:rPr lang="en-US" sz="3908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is recommended eligible entities review the following documents on DHSEM’s CDBG-DR website to support proposals: </a:t>
            </a:r>
          </a:p>
          <a:p>
            <a:pPr algn="ctr">
              <a:lnSpc>
                <a:spcPts val="5471"/>
              </a:lnSpc>
            </a:pPr>
            <a:r>
              <a:rPr lang="en-US" sz="3908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dhsem.nm.gov/cdbg-dr2025</a:t>
            </a:r>
          </a:p>
          <a:p>
            <a:pPr algn="ctr">
              <a:lnSpc>
                <a:spcPts val="5471"/>
              </a:lnSpc>
            </a:pPr>
            <a:r>
              <a:rPr lang="en-US" sz="3908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CDBG-DR New Mexico Action Plan 2024 Disasters</a:t>
            </a:r>
          </a:p>
          <a:p>
            <a:pPr algn="ctr">
              <a:lnSpc>
                <a:spcPts val="5471"/>
              </a:lnSpc>
            </a:pPr>
            <a:r>
              <a:rPr lang="en-US" sz="3908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Post-Disaster Infrastructure Investment Program Guide</a:t>
            </a:r>
          </a:p>
          <a:p>
            <a:pPr algn="ctr">
              <a:lnSpc>
                <a:spcPts val="5471"/>
              </a:lnSpc>
            </a:pPr>
          </a:p>
          <a:p>
            <a:pPr algn="ctr">
              <a:lnSpc>
                <a:spcPts val="5471"/>
              </a:lnSpc>
            </a:pPr>
            <a:r>
              <a:rPr lang="en-US" sz="3908" b="true">
                <a:solidFill>
                  <a:srgbClr val="122A6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Technical Assistance is available from DHSEM to eligible entities. </a:t>
            </a:r>
          </a:p>
          <a:p>
            <a:pPr algn="ctr">
              <a:lnSpc>
                <a:spcPts val="5471"/>
              </a:lnSpc>
              <a:spcBef>
                <a:spcPct val="0"/>
              </a:spcBef>
            </a:pPr>
            <a:r>
              <a:rPr lang="en-US" sz="3908">
                <a:solidFill>
                  <a:srgbClr val="122A6B"/>
                </a:solidFill>
                <a:latin typeface="Montserrat"/>
                <a:ea typeface="Montserrat"/>
                <a:cs typeface="Montserrat"/>
                <a:sym typeface="Montserrat"/>
              </a:rPr>
              <a:t>For questions and/or to request technical assistance, contact PDIIP@dhsem.nm.gov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5420068" y="-151286"/>
            <a:ext cx="12867932" cy="2393485"/>
          </a:xfrm>
          <a:custGeom>
            <a:avLst/>
            <a:gdLst/>
            <a:ahLst/>
            <a:cxnLst/>
            <a:rect r="r" b="b" t="t" l="l"/>
            <a:pathLst>
              <a:path h="2393485" w="12867932">
                <a:moveTo>
                  <a:pt x="0" y="0"/>
                </a:moveTo>
                <a:lnTo>
                  <a:pt x="12867932" y="0"/>
                </a:lnTo>
                <a:lnTo>
                  <a:pt x="12867932" y="2393485"/>
                </a:lnTo>
                <a:lnTo>
                  <a:pt x="0" y="23934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98399" r="0" b="-103646"/>
            </a:stretch>
          </a:blipFill>
        </p:spPr>
      </p:sp>
      <p:grpSp>
        <p:nvGrpSpPr>
          <p:cNvPr name="Group 12" id="12"/>
          <p:cNvGrpSpPr/>
          <p:nvPr/>
        </p:nvGrpSpPr>
        <p:grpSpPr>
          <a:xfrm rot="-10800000">
            <a:off x="-4109936" y="0"/>
            <a:ext cx="18045309" cy="2694701"/>
            <a:chOff x="0" y="0"/>
            <a:chExt cx="1002756" cy="149741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2756" cy="149741"/>
            </a:xfrm>
            <a:custGeom>
              <a:avLst/>
              <a:gdLst/>
              <a:ahLst/>
              <a:cxnLst/>
              <a:rect r="r" b="b" t="t" l="l"/>
              <a:pathLst>
                <a:path h="149741" w="1002756">
                  <a:moveTo>
                    <a:pt x="203200" y="0"/>
                  </a:moveTo>
                  <a:lnTo>
                    <a:pt x="799556" y="0"/>
                  </a:lnTo>
                  <a:lnTo>
                    <a:pt x="1002756" y="149741"/>
                  </a:lnTo>
                  <a:lnTo>
                    <a:pt x="0" y="149741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2A6B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-38100"/>
              <a:ext cx="748756" cy="18784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393567" y="913963"/>
            <a:ext cx="10753441" cy="866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840"/>
              </a:lnSpc>
            </a:pPr>
            <a:r>
              <a:rPr lang="en-US" sz="57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Technical Assistance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22A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6000"/>
            </a:blip>
            <a:stretch>
              <a:fillRect l="0" t="-34346" r="0" b="-10269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8512058"/>
            <a:ext cx="18288000" cy="1774942"/>
            <a:chOff x="0" y="0"/>
            <a:chExt cx="24384000" cy="2366589"/>
          </a:xfrm>
        </p:grpSpPr>
        <p:grpSp>
          <p:nvGrpSpPr>
            <p:cNvPr name="Group 4" id="4"/>
            <p:cNvGrpSpPr/>
            <p:nvPr/>
          </p:nvGrpSpPr>
          <p:grpSpPr>
            <a:xfrm rot="0">
              <a:off x="0" y="1315601"/>
              <a:ext cx="24384000" cy="1050988"/>
              <a:chOff x="0" y="0"/>
              <a:chExt cx="4816593" cy="207603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4816592" cy="207603"/>
              </a:xfrm>
              <a:custGeom>
                <a:avLst/>
                <a:gdLst/>
                <a:ahLst/>
                <a:cxnLst/>
                <a:rect r="r" b="b" t="t" l="l"/>
                <a:pathLst>
                  <a:path h="207603" w="4816592">
                    <a:moveTo>
                      <a:pt x="0" y="0"/>
                    </a:moveTo>
                    <a:lnTo>
                      <a:pt x="4816592" y="0"/>
                    </a:lnTo>
                    <a:lnTo>
                      <a:pt x="4816592" y="207603"/>
                    </a:lnTo>
                    <a:lnTo>
                      <a:pt x="0" y="207603"/>
                    </a:lnTo>
                    <a:close/>
                  </a:path>
                </a:pathLst>
              </a:custGeom>
              <a:solidFill>
                <a:srgbClr val="122A6B"/>
              </a:soli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4816593" cy="24570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100"/>
                  </a:lnSpc>
                </a:pPr>
              </a:p>
            </p:txBody>
          </p:sp>
        </p:grpSp>
        <p:sp>
          <p:nvSpPr>
            <p:cNvPr name="Freeform 7" id="7"/>
            <p:cNvSpPr/>
            <p:nvPr/>
          </p:nvSpPr>
          <p:spPr>
            <a:xfrm flipH="false" flipV="false" rot="0">
              <a:off x="336218" y="0"/>
              <a:ext cx="2070765" cy="2070765"/>
            </a:xfrm>
            <a:custGeom>
              <a:avLst/>
              <a:gdLst/>
              <a:ahLst/>
              <a:cxnLst/>
              <a:rect r="r" b="b" t="t" l="l"/>
              <a:pathLst>
                <a:path h="2070765" w="2070765">
                  <a:moveTo>
                    <a:pt x="0" y="0"/>
                  </a:moveTo>
                  <a:lnTo>
                    <a:pt x="2070764" y="0"/>
                  </a:lnTo>
                  <a:lnTo>
                    <a:pt x="2070764" y="2070765"/>
                  </a:lnTo>
                  <a:lnTo>
                    <a:pt x="0" y="207076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2581" r="0" b="-2581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 rot="0">
              <a:off x="8567998" y="1563800"/>
              <a:ext cx="15499490" cy="50696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232"/>
                </a:lnSpc>
              </a:pPr>
              <a:r>
                <a:rPr lang="en-US" sz="2308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New Mexico Department of Homeland Security &amp; Emergency Management</a:t>
              </a:r>
            </a:p>
          </p:txBody>
        </p:sp>
        <p:sp>
          <p:nvSpPr>
            <p:cNvPr name="Freeform 9" id="9"/>
            <p:cNvSpPr/>
            <p:nvPr/>
          </p:nvSpPr>
          <p:spPr>
            <a:xfrm flipH="false" flipV="false" rot="0">
              <a:off x="2452730" y="0"/>
              <a:ext cx="1691610" cy="2018828"/>
            </a:xfrm>
            <a:custGeom>
              <a:avLst/>
              <a:gdLst/>
              <a:ahLst/>
              <a:cxnLst/>
              <a:rect r="r" b="b" t="t" l="l"/>
              <a:pathLst>
                <a:path h="2018828" w="1691610">
                  <a:moveTo>
                    <a:pt x="0" y="0"/>
                  </a:moveTo>
                  <a:lnTo>
                    <a:pt x="1691611" y="0"/>
                  </a:lnTo>
                  <a:lnTo>
                    <a:pt x="1691611" y="2018828"/>
                  </a:lnTo>
                  <a:lnTo>
                    <a:pt x="0" y="2018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-10800000">
            <a:off x="-1501999" y="11500"/>
            <a:ext cx="11817294" cy="1038225"/>
            <a:chOff x="0" y="0"/>
            <a:chExt cx="2151689" cy="18904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151689" cy="189040"/>
            </a:xfrm>
            <a:custGeom>
              <a:avLst/>
              <a:gdLst/>
              <a:ahLst/>
              <a:cxnLst/>
              <a:rect r="r" b="b" t="t" l="l"/>
              <a:pathLst>
                <a:path h="189040" w="2151689">
                  <a:moveTo>
                    <a:pt x="203200" y="0"/>
                  </a:moveTo>
                  <a:lnTo>
                    <a:pt x="1948489" y="0"/>
                  </a:lnTo>
                  <a:lnTo>
                    <a:pt x="2151689" y="189040"/>
                  </a:lnTo>
                  <a:lnTo>
                    <a:pt x="0" y="189040"/>
                  </a:lnTo>
                  <a:lnTo>
                    <a:pt x="203200" y="0"/>
                  </a:lnTo>
                  <a:close/>
                </a:path>
              </a:pathLst>
            </a:custGeom>
            <a:gradFill rotWithShape="true">
              <a:gsLst>
                <a:gs pos="0">
                  <a:srgbClr val="FF5757">
                    <a:alpha val="100000"/>
                  </a:srgbClr>
                </a:gs>
                <a:gs pos="100000">
                  <a:srgbClr val="122A6B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12" id="12"/>
            <p:cNvSpPr txBox="true"/>
            <p:nvPr/>
          </p:nvSpPr>
          <p:spPr>
            <a:xfrm>
              <a:off x="127000" y="-38100"/>
              <a:ext cx="1897689" cy="22714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100"/>
                </a:lnSpc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322638" y="5248848"/>
            <a:ext cx="11818729" cy="6826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611"/>
              </a:lnSpc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228264" y="313443"/>
            <a:ext cx="3222567" cy="3962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399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dhsem.nm.gov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61224" y="1390019"/>
            <a:ext cx="14636399" cy="9048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120"/>
              </a:lnSpc>
            </a:pPr>
            <a:r>
              <a:rPr lang="en-US" b="true" sz="5934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DAHAevmHrgg</dc:identifier>
  <dcterms:modified xsi:type="dcterms:W3CDTF">2011-08-01T06:04:30Z</dcterms:modified>
  <cp:revision>1</cp:revision>
  <dc:title>PDIIP Road Show</dc:title>
</cp:coreProperties>
</file>