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57" r:id="rId5"/>
    <p:sldId id="273" r:id="rId6"/>
    <p:sldId id="329" r:id="rId7"/>
    <p:sldId id="331" r:id="rId8"/>
    <p:sldId id="262" r:id="rId9"/>
    <p:sldId id="327" r:id="rId10"/>
    <p:sldId id="333" r:id="rId11"/>
    <p:sldId id="334" r:id="rId12"/>
    <p:sldId id="335" r:id="rId13"/>
    <p:sldId id="258" r:id="rId14"/>
    <p:sldId id="330" r:id="rId15"/>
    <p:sldId id="270" r:id="rId16"/>
    <p:sldId id="272" r:id="rId17"/>
  </p:sldIdLst>
  <p:sldSz cx="18288000" cy="10287000"/>
  <p:notesSz cx="6858000" cy="9144000"/>
  <p:embeddedFontLst>
    <p:embeddedFont>
      <p:font typeface="Montserrat" panose="00000500000000000000" pitchFamily="2" charset="0"/>
      <p:regular r:id="rId19"/>
      <p:bold r:id="rId20"/>
      <p:italic r:id="rId21"/>
      <p:boldItalic r:id="rId22"/>
    </p:embeddedFont>
    <p:embeddedFont>
      <p:font typeface="Montserrat Bold" panose="00000800000000000000" pitchFamily="2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A6B"/>
    <a:srgbClr val="518F5A"/>
    <a:srgbClr val="ED1C24"/>
    <a:srgbClr val="D9D9D9"/>
    <a:srgbClr val="E1E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658B4C-D596-43D5-9AAF-5273F8D32A84}" v="49" dt="2025-05-20T23:33:14.2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97" autoAdjust="0"/>
    <p:restoredTop sz="75364" autoAdjust="0"/>
  </p:normalViewPr>
  <p:slideViewPr>
    <p:cSldViewPr>
      <p:cViewPr>
        <p:scale>
          <a:sx n="40" d="100"/>
          <a:sy n="40" d="100"/>
        </p:scale>
        <p:origin x="510" y="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A14201-AC8E-43CA-8578-09184D2E721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EAF476-7BAF-4EAD-A9D7-36F63C147004}">
      <dgm:prSet phldrT="[Text]" custT="1"/>
      <dgm:spPr>
        <a:solidFill>
          <a:srgbClr val="122A6B"/>
        </a:solidFill>
        <a:ln>
          <a:solidFill>
            <a:srgbClr val="122A6B"/>
          </a:solidFill>
        </a:ln>
      </dgm:spPr>
      <dgm:t>
        <a:bodyPr/>
        <a:lstStyle/>
        <a:p>
          <a:r>
            <a:rPr lang="en-US" sz="4400" dirty="0">
              <a:latin typeface="Montserrat" panose="00000500000000000000" pitchFamily="2" charset="0"/>
            </a:rPr>
            <a:t>Evaluación de necesidades insatisfechas</a:t>
          </a:r>
        </a:p>
      </dgm:t>
    </dgm:pt>
    <dgm:pt modelId="{DB8837AD-A1AA-4279-B1EA-6CDB45ABA9DF}" type="parTrans" cxnId="{63A635AE-5FB8-4E4F-9BFD-16F196D1F9F1}">
      <dgm:prSet/>
      <dgm:spPr/>
      <dgm:t>
        <a:bodyPr/>
        <a:lstStyle/>
        <a:p>
          <a:endParaRPr lang="en-US"/>
        </a:p>
      </dgm:t>
    </dgm:pt>
    <dgm:pt modelId="{404D0503-D731-4B39-9ADC-F27B25C8B32B}" type="sibTrans" cxnId="{63A635AE-5FB8-4E4F-9BFD-16F196D1F9F1}">
      <dgm:prSet/>
      <dgm:spPr/>
      <dgm:t>
        <a:bodyPr/>
        <a:lstStyle/>
        <a:p>
          <a:endParaRPr lang="en-US"/>
        </a:p>
      </dgm:t>
    </dgm:pt>
    <dgm:pt modelId="{BA49AC49-0F39-44D8-A634-6D5D23C46D86}">
      <dgm:prSet phldrT="[Text]" custT="1"/>
      <dgm:spPr>
        <a:solidFill>
          <a:srgbClr val="122A6B"/>
        </a:solidFill>
        <a:ln>
          <a:solidFill>
            <a:srgbClr val="122A6B"/>
          </a:solidFill>
        </a:ln>
      </dgm:spPr>
      <dgm:t>
        <a:bodyPr/>
        <a:lstStyle/>
        <a:p>
          <a:r>
            <a:rPr lang="en-US" sz="4400" dirty="0">
              <a:latin typeface="Montserrat" panose="00000500000000000000" pitchFamily="2" charset="0"/>
            </a:rPr>
            <a:t>Método de distribución</a:t>
          </a:r>
        </a:p>
      </dgm:t>
    </dgm:pt>
    <dgm:pt modelId="{7145F81F-4406-4500-95EC-3881C5EB827A}" type="parTrans" cxnId="{2614BF75-6EF5-4D40-9541-5DC1533D7DA4}">
      <dgm:prSet/>
      <dgm:spPr/>
      <dgm:t>
        <a:bodyPr/>
        <a:lstStyle/>
        <a:p>
          <a:endParaRPr lang="en-US"/>
        </a:p>
      </dgm:t>
    </dgm:pt>
    <dgm:pt modelId="{C458C58A-B906-435F-96CF-F0897056373D}" type="sibTrans" cxnId="{2614BF75-6EF5-4D40-9541-5DC1533D7DA4}">
      <dgm:prSet/>
      <dgm:spPr/>
      <dgm:t>
        <a:bodyPr/>
        <a:lstStyle/>
        <a:p>
          <a:endParaRPr lang="en-US"/>
        </a:p>
      </dgm:t>
    </dgm:pt>
    <dgm:pt modelId="{36400933-6DB3-4A13-A0A9-B14821882DFC}">
      <dgm:prSet phldrT="[Text]" custT="1"/>
      <dgm:spPr>
        <a:solidFill>
          <a:srgbClr val="122A6B"/>
        </a:solidFill>
        <a:ln>
          <a:solidFill>
            <a:srgbClr val="122A6B"/>
          </a:solidFill>
        </a:ln>
      </dgm:spPr>
      <dgm:t>
        <a:bodyPr/>
        <a:lstStyle/>
        <a:p>
          <a:r>
            <a:rPr lang="en-US" sz="4400" dirty="0">
              <a:latin typeface="Montserrat" panose="00000500000000000000" pitchFamily="2" charset="0"/>
            </a:rPr>
            <a:t>Requisitos de cumplimiento</a:t>
          </a:r>
        </a:p>
      </dgm:t>
    </dgm:pt>
    <dgm:pt modelId="{8F59D760-3750-4F0A-B596-FFC091ABF7D6}" type="parTrans" cxnId="{652CFAD4-D19A-48BB-9837-009661AB4AA2}">
      <dgm:prSet/>
      <dgm:spPr/>
      <dgm:t>
        <a:bodyPr/>
        <a:lstStyle/>
        <a:p>
          <a:endParaRPr lang="en-US"/>
        </a:p>
      </dgm:t>
    </dgm:pt>
    <dgm:pt modelId="{EE263785-1065-4A5F-8F0F-BAB7FC2F5F86}" type="sibTrans" cxnId="{652CFAD4-D19A-48BB-9837-009661AB4AA2}">
      <dgm:prSet/>
      <dgm:spPr/>
      <dgm:t>
        <a:bodyPr/>
        <a:lstStyle/>
        <a:p>
          <a:endParaRPr lang="en-US"/>
        </a:p>
      </dgm:t>
    </dgm:pt>
    <dgm:pt modelId="{4EF4893B-C778-41F5-A07F-8DD3570E7871}" type="pres">
      <dgm:prSet presAssocID="{04A14201-AC8E-43CA-8578-09184D2E7212}" presName="Name0" presStyleCnt="0">
        <dgm:presLayoutVars>
          <dgm:chMax val="7"/>
          <dgm:chPref val="7"/>
          <dgm:dir/>
        </dgm:presLayoutVars>
      </dgm:prSet>
      <dgm:spPr/>
    </dgm:pt>
    <dgm:pt modelId="{D2ACD0D0-47E5-4A48-9C03-1EEE1BFE216B}" type="pres">
      <dgm:prSet presAssocID="{04A14201-AC8E-43CA-8578-09184D2E7212}" presName="Name1" presStyleCnt="0"/>
      <dgm:spPr/>
    </dgm:pt>
    <dgm:pt modelId="{7BDAC442-CDF8-4751-B919-1CAC015D79C2}" type="pres">
      <dgm:prSet presAssocID="{04A14201-AC8E-43CA-8578-09184D2E7212}" presName="cycle" presStyleCnt="0"/>
      <dgm:spPr/>
    </dgm:pt>
    <dgm:pt modelId="{BA232354-6D54-4D40-AF40-006E041D3DEA}" type="pres">
      <dgm:prSet presAssocID="{04A14201-AC8E-43CA-8578-09184D2E7212}" presName="srcNode" presStyleLbl="node1" presStyleIdx="0" presStyleCnt="3"/>
      <dgm:spPr/>
    </dgm:pt>
    <dgm:pt modelId="{1E53496C-9383-45FC-9683-27830AFCE727}" type="pres">
      <dgm:prSet presAssocID="{04A14201-AC8E-43CA-8578-09184D2E7212}" presName="conn" presStyleLbl="parChTrans1D2" presStyleIdx="0" presStyleCnt="1"/>
      <dgm:spPr/>
    </dgm:pt>
    <dgm:pt modelId="{97E8C8C1-CB4C-4F42-8400-1BB89F78985E}" type="pres">
      <dgm:prSet presAssocID="{04A14201-AC8E-43CA-8578-09184D2E7212}" presName="extraNode" presStyleLbl="node1" presStyleIdx="0" presStyleCnt="3"/>
      <dgm:spPr/>
    </dgm:pt>
    <dgm:pt modelId="{368D2EF2-B615-460F-A917-668C01B72872}" type="pres">
      <dgm:prSet presAssocID="{04A14201-AC8E-43CA-8578-09184D2E7212}" presName="dstNode" presStyleLbl="node1" presStyleIdx="0" presStyleCnt="3"/>
      <dgm:spPr/>
    </dgm:pt>
    <dgm:pt modelId="{57D8773F-3449-4680-9850-D9C879BDA757}" type="pres">
      <dgm:prSet presAssocID="{63EAF476-7BAF-4EAD-A9D7-36F63C147004}" presName="text_1" presStyleLbl="node1" presStyleIdx="0" presStyleCnt="3">
        <dgm:presLayoutVars>
          <dgm:bulletEnabled val="1"/>
        </dgm:presLayoutVars>
      </dgm:prSet>
      <dgm:spPr/>
    </dgm:pt>
    <dgm:pt modelId="{710C02A6-4318-4784-A457-F865A43ED119}" type="pres">
      <dgm:prSet presAssocID="{63EAF476-7BAF-4EAD-A9D7-36F63C147004}" presName="accent_1" presStyleCnt="0"/>
      <dgm:spPr/>
    </dgm:pt>
    <dgm:pt modelId="{BD212319-B20C-4710-A400-687807D0F9C3}" type="pres">
      <dgm:prSet presAssocID="{63EAF476-7BAF-4EAD-A9D7-36F63C147004}" presName="accentRepeatNode" presStyleLbl="solidFgAcc1" presStyleIdx="0" presStyleCnt="3"/>
      <dgm:spPr>
        <a:solidFill>
          <a:schemeClr val="bg1"/>
        </a:solidFill>
        <a:ln>
          <a:solidFill>
            <a:srgbClr val="122A6B"/>
          </a:solidFill>
        </a:ln>
      </dgm:spPr>
    </dgm:pt>
    <dgm:pt modelId="{52A50B90-A80B-4A27-A0DB-A5D89F51972B}" type="pres">
      <dgm:prSet presAssocID="{BA49AC49-0F39-44D8-A634-6D5D23C46D86}" presName="text_2" presStyleLbl="node1" presStyleIdx="1" presStyleCnt="3">
        <dgm:presLayoutVars>
          <dgm:bulletEnabled val="1"/>
        </dgm:presLayoutVars>
      </dgm:prSet>
      <dgm:spPr/>
    </dgm:pt>
    <dgm:pt modelId="{C60C9422-AB09-41C3-878B-6E8D71F89F71}" type="pres">
      <dgm:prSet presAssocID="{BA49AC49-0F39-44D8-A634-6D5D23C46D86}" presName="accent_2" presStyleCnt="0"/>
      <dgm:spPr/>
    </dgm:pt>
    <dgm:pt modelId="{7826CC21-A1F6-4D72-91DB-899218404697}" type="pres">
      <dgm:prSet presAssocID="{BA49AC49-0F39-44D8-A634-6D5D23C46D86}" presName="accentRepeatNode" presStyleLbl="solidFgAcc1" presStyleIdx="1" presStyleCnt="3"/>
      <dgm:spPr>
        <a:solidFill>
          <a:schemeClr val="bg1"/>
        </a:solidFill>
        <a:ln>
          <a:solidFill>
            <a:srgbClr val="122A6B"/>
          </a:solidFill>
        </a:ln>
      </dgm:spPr>
    </dgm:pt>
    <dgm:pt modelId="{2BB5D711-96B4-4FAF-8C5A-8F7C7211224F}" type="pres">
      <dgm:prSet presAssocID="{36400933-6DB3-4A13-A0A9-B14821882DFC}" presName="text_3" presStyleLbl="node1" presStyleIdx="2" presStyleCnt="3">
        <dgm:presLayoutVars>
          <dgm:bulletEnabled val="1"/>
        </dgm:presLayoutVars>
      </dgm:prSet>
      <dgm:spPr/>
    </dgm:pt>
    <dgm:pt modelId="{53390CF9-0676-44E2-BA1D-71BC4EE0908F}" type="pres">
      <dgm:prSet presAssocID="{36400933-6DB3-4A13-A0A9-B14821882DFC}" presName="accent_3" presStyleCnt="0"/>
      <dgm:spPr/>
    </dgm:pt>
    <dgm:pt modelId="{E3AF752A-6374-476C-8904-10A77FB70846}" type="pres">
      <dgm:prSet presAssocID="{36400933-6DB3-4A13-A0A9-B14821882DFC}" presName="accentRepeatNode" presStyleLbl="solidFgAcc1" presStyleIdx="2" presStyleCnt="3"/>
      <dgm:spPr>
        <a:solidFill>
          <a:schemeClr val="bg1"/>
        </a:solidFill>
        <a:ln>
          <a:solidFill>
            <a:srgbClr val="122A6B"/>
          </a:solidFill>
        </a:ln>
      </dgm:spPr>
    </dgm:pt>
  </dgm:ptLst>
  <dgm:cxnLst>
    <dgm:cxn modelId="{A0A9B609-3334-4898-A7B3-3063A1513A6E}" type="presOf" srcId="{36400933-6DB3-4A13-A0A9-B14821882DFC}" destId="{2BB5D711-96B4-4FAF-8C5A-8F7C7211224F}" srcOrd="0" destOrd="0" presId="urn:microsoft.com/office/officeart/2008/layout/VerticalCurvedList"/>
    <dgm:cxn modelId="{0564AE0E-219B-4D0C-AB34-AF66C780C9E5}" type="presOf" srcId="{63EAF476-7BAF-4EAD-A9D7-36F63C147004}" destId="{57D8773F-3449-4680-9850-D9C879BDA757}" srcOrd="0" destOrd="0" presId="urn:microsoft.com/office/officeart/2008/layout/VerticalCurvedList"/>
    <dgm:cxn modelId="{C3C4B143-9F9B-492F-B0BD-A94DE9D286D8}" type="presOf" srcId="{04A14201-AC8E-43CA-8578-09184D2E7212}" destId="{4EF4893B-C778-41F5-A07F-8DD3570E7871}" srcOrd="0" destOrd="0" presId="urn:microsoft.com/office/officeart/2008/layout/VerticalCurvedList"/>
    <dgm:cxn modelId="{2614BF75-6EF5-4D40-9541-5DC1533D7DA4}" srcId="{04A14201-AC8E-43CA-8578-09184D2E7212}" destId="{BA49AC49-0F39-44D8-A634-6D5D23C46D86}" srcOrd="1" destOrd="0" parTransId="{7145F81F-4406-4500-95EC-3881C5EB827A}" sibTransId="{C458C58A-B906-435F-96CF-F0897056373D}"/>
    <dgm:cxn modelId="{180EBE8D-43DD-4101-97C9-F2E6840CDC38}" type="presOf" srcId="{404D0503-D731-4B39-9ADC-F27B25C8B32B}" destId="{1E53496C-9383-45FC-9683-27830AFCE727}" srcOrd="0" destOrd="0" presId="urn:microsoft.com/office/officeart/2008/layout/VerticalCurvedList"/>
    <dgm:cxn modelId="{63A635AE-5FB8-4E4F-9BFD-16F196D1F9F1}" srcId="{04A14201-AC8E-43CA-8578-09184D2E7212}" destId="{63EAF476-7BAF-4EAD-A9D7-36F63C147004}" srcOrd="0" destOrd="0" parTransId="{DB8837AD-A1AA-4279-B1EA-6CDB45ABA9DF}" sibTransId="{404D0503-D731-4B39-9ADC-F27B25C8B32B}"/>
    <dgm:cxn modelId="{658CBDCD-DA9F-4E1A-B3A7-87A6F0EDC183}" type="presOf" srcId="{BA49AC49-0F39-44D8-A634-6D5D23C46D86}" destId="{52A50B90-A80B-4A27-A0DB-A5D89F51972B}" srcOrd="0" destOrd="0" presId="urn:microsoft.com/office/officeart/2008/layout/VerticalCurvedList"/>
    <dgm:cxn modelId="{652CFAD4-D19A-48BB-9837-009661AB4AA2}" srcId="{04A14201-AC8E-43CA-8578-09184D2E7212}" destId="{36400933-6DB3-4A13-A0A9-B14821882DFC}" srcOrd="2" destOrd="0" parTransId="{8F59D760-3750-4F0A-B596-FFC091ABF7D6}" sibTransId="{EE263785-1065-4A5F-8F0F-BAB7FC2F5F86}"/>
    <dgm:cxn modelId="{7634FC6E-BFD9-42B9-9CA8-E32561B5A4B7}" type="presParOf" srcId="{4EF4893B-C778-41F5-A07F-8DD3570E7871}" destId="{D2ACD0D0-47E5-4A48-9C03-1EEE1BFE216B}" srcOrd="0" destOrd="0" presId="urn:microsoft.com/office/officeart/2008/layout/VerticalCurvedList"/>
    <dgm:cxn modelId="{1052DB00-57ED-46D5-A286-5B857B3DE51D}" type="presParOf" srcId="{D2ACD0D0-47E5-4A48-9C03-1EEE1BFE216B}" destId="{7BDAC442-CDF8-4751-B919-1CAC015D79C2}" srcOrd="0" destOrd="0" presId="urn:microsoft.com/office/officeart/2008/layout/VerticalCurvedList"/>
    <dgm:cxn modelId="{FD1A03A5-CD1A-48BA-A077-801AC68030F7}" type="presParOf" srcId="{7BDAC442-CDF8-4751-B919-1CAC015D79C2}" destId="{BA232354-6D54-4D40-AF40-006E041D3DEA}" srcOrd="0" destOrd="0" presId="urn:microsoft.com/office/officeart/2008/layout/VerticalCurvedList"/>
    <dgm:cxn modelId="{AC007BE0-974D-4104-94AD-5D8CDA126744}" type="presParOf" srcId="{7BDAC442-CDF8-4751-B919-1CAC015D79C2}" destId="{1E53496C-9383-45FC-9683-27830AFCE727}" srcOrd="1" destOrd="0" presId="urn:microsoft.com/office/officeart/2008/layout/VerticalCurvedList"/>
    <dgm:cxn modelId="{527D75B6-05F9-4186-B717-EB9A93E19035}" type="presParOf" srcId="{7BDAC442-CDF8-4751-B919-1CAC015D79C2}" destId="{97E8C8C1-CB4C-4F42-8400-1BB89F78985E}" srcOrd="2" destOrd="0" presId="urn:microsoft.com/office/officeart/2008/layout/VerticalCurvedList"/>
    <dgm:cxn modelId="{414D300D-A871-4721-8266-6B33EC42CACE}" type="presParOf" srcId="{7BDAC442-CDF8-4751-B919-1CAC015D79C2}" destId="{368D2EF2-B615-460F-A917-668C01B72872}" srcOrd="3" destOrd="0" presId="urn:microsoft.com/office/officeart/2008/layout/VerticalCurvedList"/>
    <dgm:cxn modelId="{4CF32AD0-C86F-46A3-80FC-37E82DC85636}" type="presParOf" srcId="{D2ACD0D0-47E5-4A48-9C03-1EEE1BFE216B}" destId="{57D8773F-3449-4680-9850-D9C879BDA757}" srcOrd="1" destOrd="0" presId="urn:microsoft.com/office/officeart/2008/layout/VerticalCurvedList"/>
    <dgm:cxn modelId="{3B699E6D-494E-4EB2-A6B2-5EFBAA22B730}" type="presParOf" srcId="{D2ACD0D0-47E5-4A48-9C03-1EEE1BFE216B}" destId="{710C02A6-4318-4784-A457-F865A43ED119}" srcOrd="2" destOrd="0" presId="urn:microsoft.com/office/officeart/2008/layout/VerticalCurvedList"/>
    <dgm:cxn modelId="{60336119-6591-45A5-8D72-3B4902BC121A}" type="presParOf" srcId="{710C02A6-4318-4784-A457-F865A43ED119}" destId="{BD212319-B20C-4710-A400-687807D0F9C3}" srcOrd="0" destOrd="0" presId="urn:microsoft.com/office/officeart/2008/layout/VerticalCurvedList"/>
    <dgm:cxn modelId="{33CC39DD-2A7C-4362-8309-29D1F0FFCC40}" type="presParOf" srcId="{D2ACD0D0-47E5-4A48-9C03-1EEE1BFE216B}" destId="{52A50B90-A80B-4A27-A0DB-A5D89F51972B}" srcOrd="3" destOrd="0" presId="urn:microsoft.com/office/officeart/2008/layout/VerticalCurvedList"/>
    <dgm:cxn modelId="{B6402725-0017-438F-8D84-EA0AE8949AE7}" type="presParOf" srcId="{D2ACD0D0-47E5-4A48-9C03-1EEE1BFE216B}" destId="{C60C9422-AB09-41C3-878B-6E8D71F89F71}" srcOrd="4" destOrd="0" presId="urn:microsoft.com/office/officeart/2008/layout/VerticalCurvedList"/>
    <dgm:cxn modelId="{25864B54-922A-42C7-880E-74A77D6A851D}" type="presParOf" srcId="{C60C9422-AB09-41C3-878B-6E8D71F89F71}" destId="{7826CC21-A1F6-4D72-91DB-899218404697}" srcOrd="0" destOrd="0" presId="urn:microsoft.com/office/officeart/2008/layout/VerticalCurvedList"/>
    <dgm:cxn modelId="{A931EF83-3C01-41E7-B835-FC20B14C9543}" type="presParOf" srcId="{D2ACD0D0-47E5-4A48-9C03-1EEE1BFE216B}" destId="{2BB5D711-96B4-4FAF-8C5A-8F7C7211224F}" srcOrd="5" destOrd="0" presId="urn:microsoft.com/office/officeart/2008/layout/VerticalCurvedList"/>
    <dgm:cxn modelId="{777D2130-3579-4919-B2AD-FD2711DA6696}" type="presParOf" srcId="{D2ACD0D0-47E5-4A48-9C03-1EEE1BFE216B}" destId="{53390CF9-0676-44E2-BA1D-71BC4EE0908F}" srcOrd="6" destOrd="0" presId="urn:microsoft.com/office/officeart/2008/layout/VerticalCurvedList"/>
    <dgm:cxn modelId="{29F936A4-F9D2-4A8C-957E-2107925BE287}" type="presParOf" srcId="{53390CF9-0676-44E2-BA1D-71BC4EE0908F}" destId="{E3AF752A-6374-476C-8904-10A77FB70846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53496C-9383-45FC-9683-27830AFCE727}">
      <dsp:nvSpPr>
        <dsp:cNvPr id="0" name=""/>
        <dsp:cNvSpPr/>
      </dsp:nvSpPr>
      <dsp:spPr>
        <a:xfrm>
          <a:off x="-6514184" y="-996654"/>
          <a:ext cx="7756417" cy="7756417"/>
        </a:xfrm>
        <a:prstGeom prst="blockArc">
          <a:avLst>
            <a:gd name="adj1" fmla="val 18900000"/>
            <a:gd name="adj2" fmla="val 2700000"/>
            <a:gd name="adj3" fmla="val 27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D8773F-3449-4680-9850-D9C879BDA757}">
      <dsp:nvSpPr>
        <dsp:cNvPr id="0" name=""/>
        <dsp:cNvSpPr/>
      </dsp:nvSpPr>
      <dsp:spPr>
        <a:xfrm>
          <a:off x="799919" y="576310"/>
          <a:ext cx="9038332" cy="1152621"/>
        </a:xfrm>
        <a:prstGeom prst="rect">
          <a:avLst/>
        </a:prstGeom>
        <a:solidFill>
          <a:srgbClr val="122A6B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893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Montserrat" panose="00000500000000000000" pitchFamily="2" charset="0"/>
            </a:rPr>
            <a:t>Evaluación de necesidades insatisfechas</a:t>
          </a:r>
        </a:p>
      </dsp:txBody>
      <dsp:txXfrm>
        <a:off x="799919" y="576310"/>
        <a:ext cx="9038332" cy="1152621"/>
      </dsp:txXfrm>
    </dsp:sp>
    <dsp:sp modelId="{BD212319-B20C-4710-A400-687807D0F9C3}">
      <dsp:nvSpPr>
        <dsp:cNvPr id="0" name=""/>
        <dsp:cNvSpPr/>
      </dsp:nvSpPr>
      <dsp:spPr>
        <a:xfrm>
          <a:off x="79530" y="432233"/>
          <a:ext cx="1440777" cy="144077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50B90-A80B-4A27-A0DB-A5D89F51972B}">
      <dsp:nvSpPr>
        <dsp:cNvPr id="0" name=""/>
        <dsp:cNvSpPr/>
      </dsp:nvSpPr>
      <dsp:spPr>
        <a:xfrm>
          <a:off x="1218897" y="2305243"/>
          <a:ext cx="8619354" cy="1152621"/>
        </a:xfrm>
        <a:prstGeom prst="rect">
          <a:avLst/>
        </a:prstGeom>
        <a:solidFill>
          <a:srgbClr val="122A6B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893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Montserrat" panose="00000500000000000000" pitchFamily="2" charset="0"/>
            </a:rPr>
            <a:t>Método de distribución</a:t>
          </a:r>
        </a:p>
      </dsp:txBody>
      <dsp:txXfrm>
        <a:off x="1218897" y="2305243"/>
        <a:ext cx="8619354" cy="1152621"/>
      </dsp:txXfrm>
    </dsp:sp>
    <dsp:sp modelId="{7826CC21-A1F6-4D72-91DB-899218404697}">
      <dsp:nvSpPr>
        <dsp:cNvPr id="0" name=""/>
        <dsp:cNvSpPr/>
      </dsp:nvSpPr>
      <dsp:spPr>
        <a:xfrm>
          <a:off x="498508" y="2161165"/>
          <a:ext cx="1440777" cy="144077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B5D711-96B4-4FAF-8C5A-8F7C7211224F}">
      <dsp:nvSpPr>
        <dsp:cNvPr id="0" name=""/>
        <dsp:cNvSpPr/>
      </dsp:nvSpPr>
      <dsp:spPr>
        <a:xfrm>
          <a:off x="799919" y="4034175"/>
          <a:ext cx="9038332" cy="1152621"/>
        </a:xfrm>
        <a:prstGeom prst="rect">
          <a:avLst/>
        </a:prstGeom>
        <a:solidFill>
          <a:srgbClr val="122A6B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893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>
              <a:latin typeface="Montserrat" panose="00000500000000000000" pitchFamily="2" charset="0"/>
            </a:rPr>
            <a:t>Requisitos de cumplimiento</a:t>
          </a:r>
        </a:p>
      </dsp:txBody>
      <dsp:txXfrm>
        <a:off x="799919" y="4034175"/>
        <a:ext cx="9038332" cy="1152621"/>
      </dsp:txXfrm>
    </dsp:sp>
    <dsp:sp modelId="{E3AF752A-6374-476C-8904-10A77FB70846}">
      <dsp:nvSpPr>
        <dsp:cNvPr id="0" name=""/>
        <dsp:cNvSpPr/>
      </dsp:nvSpPr>
      <dsp:spPr>
        <a:xfrm>
          <a:off x="79530" y="3890097"/>
          <a:ext cx="1440777" cy="1440777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122A6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A064B8-359F-4FA5-A519-7738B04153C7}" type="datetimeFigureOut">
              <a:rPr lang="es-MX" smtClean="0"/>
              <a:t>27/05/2025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5D752-39BB-487F-8F04-CCE31E949F0B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4903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propósito del programa de Recuperación de Viviendas de Nuevo México es brindar servicios directos de rehabilitación, reconstrucción y nueva construcción para viviendas unifamiliares afectadas por desastres declarados bajo DR-4795 y DR-4843.</a:t>
            </a:r>
          </a:p>
          <a:p>
            <a:endParaRPr lang="es-MX" dirty="0"/>
          </a:p>
          <a:p>
            <a:r>
              <a:rPr lang="es-MX" dirty="0"/>
              <a:t>Condados Servidos: </a:t>
            </a:r>
            <a:r>
              <a:rPr lang="es-MX" dirty="0" err="1"/>
              <a:t>Lincon</a:t>
            </a:r>
            <a:r>
              <a:rPr lang="es-MX" dirty="0"/>
              <a:t> y Chaves</a:t>
            </a:r>
          </a:p>
          <a:p>
            <a:endParaRPr lang="es-MX" dirty="0"/>
          </a:p>
          <a:p>
            <a:r>
              <a:rPr lang="es-MX" dirty="0"/>
              <a:t>Citación de la HCDA: Sección 105(a)(3), Sección 105(a)(4), Sección 105(a)(5), Sección 105(a)(11), Sección 105(a)(13), Sección 105(a)(20), Sección 105(a)(26), 90 FR 1754</a:t>
            </a:r>
          </a:p>
          <a:p>
            <a:endParaRPr lang="es-MX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Objetivo Nacional: </a:t>
            </a:r>
            <a:r>
              <a:rPr lang="es-MX" sz="1200" dirty="0"/>
              <a:t>Ingresos Bajos a Moderados. (</a:t>
            </a:r>
            <a:r>
              <a:rPr lang="es-MX" sz="1400" dirty="0"/>
              <a:t>IBM)</a:t>
            </a:r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dirty="0"/>
              <a:t>, Necesidad Urgente</a:t>
            </a:r>
          </a:p>
          <a:p>
            <a:endParaRPr lang="es-MX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Otorgación Mínima: $5,000.00</a:t>
            </a:r>
          </a:p>
          <a:p>
            <a:r>
              <a:rPr lang="es-MX" dirty="0"/>
              <a:t>Otorgación Máxima: $350,000.00</a:t>
            </a:r>
          </a:p>
          <a:p>
            <a:r>
              <a:rPr lang="es-MX" dirty="0"/>
              <a:t>Asignación Total: $100,000,000.00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5D752-39BB-487F-8F04-CCE31E949F0B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719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propósito del programa de Inversión en Infraestructura Posterior a Desastres tiene como objetivo proporcionar inversiones de capital para proyectos de infraestructura que aborden los impactos de los desastres y mejoren la estabilización de cuencas hidrográficas después de incendios en los condados afectados por desastres.</a:t>
            </a:r>
          </a:p>
          <a:p>
            <a:endParaRPr lang="es-MX" dirty="0"/>
          </a:p>
          <a:p>
            <a:r>
              <a:rPr lang="es-MX" dirty="0"/>
              <a:t>Jurisdicciones atendidas: Lincoln, </a:t>
            </a:r>
            <a:r>
              <a:rPr lang="es-MX" dirty="0" err="1"/>
              <a:t>Mescalero</a:t>
            </a:r>
            <a:r>
              <a:rPr lang="es-MX" dirty="0"/>
              <a:t>, Chaves, San Juan, Río Arriba</a:t>
            </a:r>
          </a:p>
          <a:p>
            <a:endParaRPr lang="es-MX" dirty="0"/>
          </a:p>
          <a:p>
            <a:r>
              <a:rPr lang="es-MX" dirty="0"/>
              <a:t>Citación de la HCDA: Sección 105(a)(1), Sección 105(a)(2), Sección 105(a)(3), Sección 105(a)(4), Sección 105(a)(5), Sección 105(a)(7), Sección 105(a)(9), Sección 105(a)(11), Sección 105(a)(13), Sección 105(a)(26).</a:t>
            </a:r>
          </a:p>
          <a:p>
            <a:endParaRPr lang="es-MX" dirty="0"/>
          </a:p>
          <a:p>
            <a:pPr defTabSz="311719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Objetivo Nacional: </a:t>
            </a:r>
            <a:r>
              <a:rPr lang="es-MX" sz="1200" dirty="0"/>
              <a:t>Ingresos Bajos a Moderados. (</a:t>
            </a:r>
            <a:r>
              <a:rPr lang="es-MX" sz="1400" dirty="0"/>
              <a:t>IBM)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/>
              <a:t>Otorgación Mínima: $50,000.00</a:t>
            </a:r>
          </a:p>
          <a:p>
            <a:r>
              <a:rPr lang="es-MX" dirty="0"/>
              <a:t>Otorgación Máxima: $10,000,000.00</a:t>
            </a:r>
          </a:p>
          <a:p>
            <a:r>
              <a:rPr lang="es-MX" dirty="0"/>
              <a:t>Asignación Total: $27,319,100.00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5D752-39BB-487F-8F04-CCE31E949F0B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1940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El propósito del Programa de Planificación de Resiliencia ante Desastres es proporcionar fondos a los condados MID para desarrollar planes que aborden las necesidades críticas posteriores a los desastres, que incluyen, entre otras, vivienda, infraestructura, recuperación económica y desarrollo de capacidades.</a:t>
            </a:r>
          </a:p>
          <a:p>
            <a:endParaRPr lang="es-MX" dirty="0"/>
          </a:p>
          <a:p>
            <a:r>
              <a:rPr lang="es-MX" dirty="0"/>
              <a:t>Condados Servidos: </a:t>
            </a:r>
            <a:r>
              <a:rPr lang="es-MX" dirty="0" err="1"/>
              <a:t>Lincon</a:t>
            </a:r>
            <a:r>
              <a:rPr lang="es-MX" dirty="0"/>
              <a:t>, y Chaves</a:t>
            </a:r>
          </a:p>
          <a:p>
            <a:endParaRPr lang="es-MX" dirty="0"/>
          </a:p>
          <a:p>
            <a:r>
              <a:rPr lang="es-MX" dirty="0"/>
              <a:t>Citación de la HCDA: Sección 105(a)(12)</a:t>
            </a:r>
          </a:p>
          <a:p>
            <a:endParaRPr lang="es-MX" dirty="0"/>
          </a:p>
          <a:p>
            <a:pPr defTabSz="311719"/>
            <a:r>
              <a:rPr lang="es-MX" sz="1200" b="1" dirty="0">
                <a:latin typeface="Arial" panose="020B0604020202020204" pitchFamily="34" charset="0"/>
                <a:cs typeface="Arial" panose="020B0604020202020204" pitchFamily="34" charset="0"/>
              </a:rPr>
              <a:t>Objetivo Nacional: </a:t>
            </a:r>
            <a:r>
              <a:rPr lang="es-MX" sz="1200" dirty="0"/>
              <a:t>Ingresos Bajos a Moderados. (</a:t>
            </a:r>
            <a:r>
              <a:rPr lang="es-MX" sz="1400" dirty="0"/>
              <a:t>IBM)</a:t>
            </a:r>
            <a:endParaRPr lang="es-MX" dirty="0"/>
          </a:p>
          <a:p>
            <a:endParaRPr lang="es-MX" dirty="0"/>
          </a:p>
          <a:p>
            <a:r>
              <a:rPr lang="es-MX" dirty="0"/>
              <a:t>Otorgación Mínima: $100,000.00</a:t>
            </a:r>
          </a:p>
          <a:p>
            <a:r>
              <a:rPr lang="es-MX" dirty="0"/>
              <a:t>Otorgación Máxima: $350,000.00</a:t>
            </a:r>
          </a:p>
          <a:p>
            <a:r>
              <a:rPr lang="es-MX" dirty="0"/>
              <a:t>Asignación total: $1,000,000.00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5D752-39BB-487F-8F04-CCE31E949F0B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2889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5D752-39BB-487F-8F04-CCE31E949F0B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5549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5D752-39BB-487F-8F04-CCE31E949F0B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53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5.svg"/><Relationship Id="rId5" Type="http://schemas.openxmlformats.org/officeDocument/2006/relationships/image" Target="../media/image3.pn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4" Type="http://schemas.openxmlformats.org/officeDocument/2006/relationships/image" Target="../media/image10.sv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3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2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37.svg"/><Relationship Id="rId7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hsem.nm.gov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2" descr="May be an image of 3 people and text">
            <a:extLst>
              <a:ext uri="{FF2B5EF4-FFF2-40B4-BE49-F238E27FC236}">
                <a16:creationId xmlns:a16="http://schemas.microsoft.com/office/drawing/2014/main" id="{BADC5D25-4E5C-E0EC-F85F-4F1741BFDD15}"/>
              </a:ext>
            </a:extLst>
          </p:cNvPr>
          <p:cNvSpPr/>
          <p:nvPr/>
        </p:nvSpPr>
        <p:spPr>
          <a:xfrm>
            <a:off x="-123029" y="473"/>
            <a:ext cx="18534058" cy="10287001"/>
          </a:xfrm>
          <a:custGeom>
            <a:avLst/>
            <a:gdLst/>
            <a:ahLst/>
            <a:cxnLst/>
            <a:rect l="l" t="t" r="r" b="b"/>
            <a:pathLst>
              <a:path w="18534058" h="10287001">
                <a:moveTo>
                  <a:pt x="0" y="0"/>
                </a:moveTo>
                <a:lnTo>
                  <a:pt x="18534058" y="0"/>
                </a:lnTo>
                <a:lnTo>
                  <a:pt x="18534058" y="10287001"/>
                </a:lnTo>
                <a:lnTo>
                  <a:pt x="0" y="102870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965" t="-36332" r="-36278" b="-27004"/>
            </a:stretch>
          </a:blipFill>
        </p:spPr>
        <p:txBody>
          <a:bodyPr/>
          <a:lstStyle/>
          <a:p>
            <a:endParaRPr dirty="0"/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317066" y="-18890"/>
            <a:ext cx="14195554" cy="10355944"/>
            <a:chOff x="13103053" y="5532581"/>
            <a:chExt cx="18157292" cy="13685333"/>
          </a:xfrm>
        </p:grpSpPr>
        <p:sp>
          <p:nvSpPr>
            <p:cNvPr id="3" name="Freeform 3"/>
            <p:cNvSpPr/>
            <p:nvPr/>
          </p:nvSpPr>
          <p:spPr>
            <a:xfrm>
              <a:off x="13103053" y="5532581"/>
              <a:ext cx="18157292" cy="13685333"/>
            </a:xfrm>
            <a:custGeom>
              <a:avLst/>
              <a:gdLst/>
              <a:ahLst/>
              <a:cxnLst/>
              <a:rect l="l" t="t" r="r" b="b"/>
              <a:pathLst>
                <a:path w="29768673" h="19709257">
                  <a:moveTo>
                    <a:pt x="29768673" y="19641313"/>
                  </a:moveTo>
                  <a:cubicBezTo>
                    <a:pt x="29768673" y="19704813"/>
                    <a:pt x="29731717" y="19709257"/>
                    <a:pt x="29635577" y="19709257"/>
                  </a:cubicBezTo>
                  <a:cubicBezTo>
                    <a:pt x="19760946" y="19707988"/>
                    <a:pt x="9886823" y="19707988"/>
                    <a:pt x="12319" y="19707988"/>
                  </a:cubicBezTo>
                  <a:cubicBezTo>
                    <a:pt x="0" y="19681445"/>
                    <a:pt x="20193" y="19657315"/>
                    <a:pt x="30353" y="19632803"/>
                  </a:cubicBezTo>
                  <a:cubicBezTo>
                    <a:pt x="464438" y="18556860"/>
                    <a:pt x="898906" y="17481043"/>
                    <a:pt x="1334262" y="16405352"/>
                  </a:cubicBezTo>
                  <a:cubicBezTo>
                    <a:pt x="1955038" y="14871700"/>
                    <a:pt x="2577084" y="13338175"/>
                    <a:pt x="3197479" y="11804524"/>
                  </a:cubicBezTo>
                  <a:cubicBezTo>
                    <a:pt x="3963669" y="9910445"/>
                    <a:pt x="4728082" y="8016368"/>
                    <a:pt x="5493766" y="6122544"/>
                  </a:cubicBezTo>
                  <a:cubicBezTo>
                    <a:pt x="6271768" y="4198621"/>
                    <a:pt x="7050278" y="2274825"/>
                    <a:pt x="7830566" y="351029"/>
                  </a:cubicBezTo>
                  <a:cubicBezTo>
                    <a:pt x="7877810" y="234061"/>
                    <a:pt x="7908163" y="114427"/>
                    <a:pt x="7984998" y="1270"/>
                  </a:cubicBezTo>
                  <a:cubicBezTo>
                    <a:pt x="15202154" y="1270"/>
                    <a:pt x="22419311" y="1270"/>
                    <a:pt x="29636467" y="0"/>
                  </a:cubicBezTo>
                  <a:cubicBezTo>
                    <a:pt x="29734384" y="0"/>
                    <a:pt x="29767786" y="6604"/>
                    <a:pt x="29767786" y="68580"/>
                  </a:cubicBezTo>
                  <a:cubicBezTo>
                    <a:pt x="29765117" y="6592951"/>
                    <a:pt x="29765117" y="13117195"/>
                    <a:pt x="29768673" y="19641313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8" t="-6639" b="-6639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2433065" y="-56674"/>
            <a:ext cx="20721065" cy="10400348"/>
            <a:chOff x="10299657" y="-110851"/>
            <a:chExt cx="27628087" cy="13867131"/>
          </a:xfrm>
        </p:grpSpPr>
        <p:sp>
          <p:nvSpPr>
            <p:cNvPr id="5" name="Freeform 5"/>
            <p:cNvSpPr/>
            <p:nvPr/>
          </p:nvSpPr>
          <p:spPr>
            <a:xfrm>
              <a:off x="10299657" y="-110851"/>
              <a:ext cx="27628087" cy="13867131"/>
            </a:xfrm>
            <a:custGeom>
              <a:avLst/>
              <a:gdLst/>
              <a:ahLst/>
              <a:cxnLst/>
              <a:rect l="l" t="t" r="r" b="b"/>
              <a:pathLst>
                <a:path w="27628087" h="13867130">
                  <a:moveTo>
                    <a:pt x="0" y="0"/>
                  </a:moveTo>
                  <a:lnTo>
                    <a:pt x="27628087" y="0"/>
                  </a:lnTo>
                  <a:lnTo>
                    <a:pt x="27628087" y="13867130"/>
                  </a:lnTo>
                  <a:lnTo>
                    <a:pt x="0" y="13867130"/>
                  </a:lnTo>
                  <a:close/>
                </a:path>
              </a:pathLst>
            </a:custGeom>
            <a:solidFill>
              <a:srgbClr val="122A6B">
                <a:alpha val="38039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61515" y="9439347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grpSp>
        <p:nvGrpSpPr>
          <p:cNvPr id="7" name="Group 7"/>
          <p:cNvGrpSpPr/>
          <p:nvPr/>
        </p:nvGrpSpPr>
        <p:grpSpPr>
          <a:xfrm>
            <a:off x="252164" y="8512058"/>
            <a:ext cx="1553074" cy="1553074"/>
            <a:chOff x="0" y="0"/>
            <a:chExt cx="2070765" cy="20707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" b="-1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069601" y="9684908"/>
            <a:ext cx="14981015" cy="597555"/>
            <a:chOff x="-4475196" y="0"/>
            <a:chExt cx="19974686" cy="7967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4475196" y="26612"/>
              <a:ext cx="19466379" cy="770128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r>
                <a:rPr lang="es-ES" sz="2308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Departamento de Seguridad Nacional y Gestión de Emergencias de Nuevo México</a:t>
              </a: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6445" y="738259"/>
            <a:ext cx="17277730" cy="8921042"/>
            <a:chOff x="0" y="-4125303"/>
            <a:chExt cx="20980400" cy="67600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81600" cy="2634725"/>
            </a:xfrm>
            <a:custGeom>
              <a:avLst/>
              <a:gdLst/>
              <a:ahLst/>
              <a:cxnLst/>
              <a:rect l="l" t="t" r="r" b="b"/>
              <a:pathLst>
                <a:path w="17881600" h="2634725">
                  <a:moveTo>
                    <a:pt x="0" y="0"/>
                  </a:moveTo>
                  <a:lnTo>
                    <a:pt x="17881600" y="0"/>
                  </a:lnTo>
                  <a:lnTo>
                    <a:pt x="17881600" y="2634725"/>
                  </a:lnTo>
                  <a:lnTo>
                    <a:pt x="0" y="263472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2400" y="-4125303"/>
              <a:ext cx="20828000" cy="514821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ct val="114000"/>
                </a:lnSpc>
              </a:pPr>
              <a:endParaRPr lang="es-ES" sz="6600" b="1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endParaRPr>
            </a:p>
            <a:p>
              <a:pPr algn="l">
                <a:lnSpc>
                  <a:spcPct val="114000"/>
                </a:lnSpc>
              </a:pPr>
              <a:r>
                <a:rPr lang="es-ES" sz="5400" b="1" dirty="0">
                  <a:solidFill>
                    <a:srgbClr val="FFFFFF"/>
                  </a:solidFill>
                  <a:latin typeface="Montserrat" panose="00000500000000000000" pitchFamily="2" charset="0"/>
                  <a:ea typeface="Montserrat Bold"/>
                  <a:cs typeface="Montserrat Bold"/>
                  <a:sym typeface="Montserrat Bold"/>
                </a:rPr>
                <a:t>Subvención de Bloque para el Desarrollo Comunitario- Recuperación ante Desastres</a:t>
              </a:r>
            </a:p>
            <a:p>
              <a:pPr algn="l">
                <a:lnSpc>
                  <a:spcPct val="114000"/>
                </a:lnSpc>
              </a:pPr>
              <a:endParaRPr lang="en-US" sz="66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endParaRPr>
            </a:p>
            <a:p>
              <a:pPr algn="l">
                <a:lnSpc>
                  <a:spcPct val="114000"/>
                </a:lnSpc>
              </a:pPr>
              <a:r>
                <a:rPr lang="es-ES" sz="6000" dirty="0">
                  <a:solidFill>
                    <a:srgbClr val="FFFFFF"/>
                  </a:solidFill>
                  <a:latin typeface="Montserrat" panose="00000500000000000000" pitchFamily="2" charset="0"/>
                  <a:ea typeface="Montserrat Bold"/>
                  <a:cs typeface="Montserrat Bold"/>
                  <a:sym typeface="Montserrat Bold"/>
                </a:rPr>
                <a:t>Financiamiento de recuperación para las necesidades insatisfechas de su comunidad</a:t>
              </a:r>
              <a:endParaRPr lang="en-US" sz="6000" dirty="0">
                <a:solidFill>
                  <a:srgbClr val="FFFFFF"/>
                </a:solidFill>
                <a:latin typeface="Montserrat" panose="00000500000000000000" pitchFamily="2" charset="0"/>
                <a:ea typeface="Montserrat Bold"/>
                <a:cs typeface="Montserrat Bold"/>
                <a:sym typeface="Montserrat Bold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-1447801" y="-88382"/>
            <a:ext cx="11817294" cy="1247474"/>
          </a:xfrm>
          <a:custGeom>
            <a:avLst/>
            <a:gdLst/>
            <a:ahLst/>
            <a:cxnLst/>
            <a:rect l="l" t="t" r="r" b="b"/>
            <a:pathLst>
              <a:path w="11817294" h="1247474">
                <a:moveTo>
                  <a:pt x="0" y="0"/>
                </a:moveTo>
                <a:lnTo>
                  <a:pt x="11817294" y="0"/>
                </a:lnTo>
                <a:lnTo>
                  <a:pt x="11817294" y="1247474"/>
                </a:lnTo>
                <a:lnTo>
                  <a:pt x="0" y="12474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grpSp>
        <p:nvGrpSpPr>
          <p:cNvPr id="16" name="Group 16"/>
          <p:cNvGrpSpPr/>
          <p:nvPr/>
        </p:nvGrpSpPr>
        <p:grpSpPr>
          <a:xfrm>
            <a:off x="228264" y="313443"/>
            <a:ext cx="3222567" cy="396241"/>
            <a:chOff x="0" y="0"/>
            <a:chExt cx="4296756" cy="5283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96756" cy="528321"/>
            </a:xfrm>
            <a:custGeom>
              <a:avLst/>
              <a:gdLst/>
              <a:ahLst/>
              <a:cxnLst/>
              <a:rect l="l" t="t" r="r" b="b"/>
              <a:pathLst>
                <a:path w="4296756" h="528321">
                  <a:moveTo>
                    <a:pt x="0" y="0"/>
                  </a:moveTo>
                  <a:lnTo>
                    <a:pt x="4296756" y="0"/>
                  </a:lnTo>
                  <a:lnTo>
                    <a:pt x="4296756" y="528321"/>
                  </a:lnTo>
                  <a:lnTo>
                    <a:pt x="0" y="52832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296756" cy="566421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>
                <a:lnSpc>
                  <a:spcPts val="3359"/>
                </a:lnSpc>
              </a:pPr>
              <a:r>
                <a:rPr lang="en-US" sz="23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dhsem.nm.gov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25ED-76E0-F96A-2620-39F88FDE5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house destroyed by a forest fire&#10;&#10;AI-generated content may be incorrect.">
            <a:extLst>
              <a:ext uri="{FF2B5EF4-FFF2-40B4-BE49-F238E27FC236}">
                <a16:creationId xmlns:a16="http://schemas.microsoft.com/office/drawing/2014/main" id="{B59F949C-44CB-D3E6-9F85-6222A1D54A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35" b="37397"/>
          <a:stretch/>
        </p:blipFill>
        <p:spPr bwMode="auto">
          <a:xfrm>
            <a:off x="7827958" y="0"/>
            <a:ext cx="10460042" cy="24529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5A9A33EB-FF3F-95CE-B0AC-E3ABA719D3C8}"/>
              </a:ext>
            </a:extLst>
          </p:cNvPr>
          <p:cNvSpPr/>
          <p:nvPr/>
        </p:nvSpPr>
        <p:spPr>
          <a:xfrm>
            <a:off x="-3767131" y="-125432"/>
            <a:ext cx="15611394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MX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A2534A01-BD7C-ECB7-C673-277E50ED09A3}"/>
              </a:ext>
            </a:extLst>
          </p:cNvPr>
          <p:cNvGrpSpPr/>
          <p:nvPr/>
        </p:nvGrpSpPr>
        <p:grpSpPr>
          <a:xfrm>
            <a:off x="249174" y="-116632"/>
            <a:ext cx="9003981" cy="2783904"/>
            <a:chOff x="0" y="-489221"/>
            <a:chExt cx="12005308" cy="371187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95125DC-7EA1-E671-075C-918E2D27584E}"/>
                </a:ext>
              </a:extLst>
            </p:cNvPr>
            <p:cNvSpPr/>
            <p:nvPr/>
          </p:nvSpPr>
          <p:spPr>
            <a:xfrm>
              <a:off x="0" y="0"/>
              <a:ext cx="11060681" cy="3222650"/>
            </a:xfrm>
            <a:custGeom>
              <a:avLst/>
              <a:gdLst/>
              <a:ahLst/>
              <a:cxnLst/>
              <a:rect l="l" t="t" r="r" b="b"/>
              <a:pathLst>
                <a:path w="11060681" h="3222650">
                  <a:moveTo>
                    <a:pt x="0" y="0"/>
                  </a:moveTo>
                  <a:lnTo>
                    <a:pt x="11060681" y="0"/>
                  </a:lnTo>
                  <a:lnTo>
                    <a:pt x="11060681" y="3222650"/>
                  </a:lnTo>
                  <a:lnTo>
                    <a:pt x="0" y="32226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162FB129-AF19-5911-6D83-DBB13B7B03CB}"/>
                </a:ext>
              </a:extLst>
            </p:cNvPr>
            <p:cNvSpPr txBox="1"/>
            <p:nvPr/>
          </p:nvSpPr>
          <p:spPr>
            <a:xfrm>
              <a:off x="944627" y="-489221"/>
              <a:ext cx="11060681" cy="32988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n-US" sz="7200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Que es</a:t>
              </a:r>
            </a:p>
            <a:p>
              <a:pPr algn="l">
                <a:lnSpc>
                  <a:spcPts val="8640"/>
                </a:lnSpc>
              </a:pPr>
              <a:r>
                <a:rPr lang="en-US" sz="7200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72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CDBG-DR?</a:t>
              </a: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00702299-2BB4-CC24-D610-7E44918ACB58}"/>
              </a:ext>
            </a:extLst>
          </p:cNvPr>
          <p:cNvSpPr/>
          <p:nvPr/>
        </p:nvSpPr>
        <p:spPr>
          <a:xfrm>
            <a:off x="-599316" y="9346237"/>
            <a:ext cx="18887315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F1A3E9E7-F0B1-B928-EEC3-D305DDF7A834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704794A-5F44-9470-F9C6-28D47C110B3C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A20E31D6-7C16-1C48-7B3E-ABA01C09C761}"/>
              </a:ext>
            </a:extLst>
          </p:cNvPr>
          <p:cNvGrpSpPr/>
          <p:nvPr/>
        </p:nvGrpSpPr>
        <p:grpSpPr>
          <a:xfrm>
            <a:off x="4868017" y="9659611"/>
            <a:ext cx="13182599" cy="627389"/>
            <a:chOff x="-284222" y="-77242"/>
            <a:chExt cx="15783712" cy="584206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CA9B22F9-3C20-24EB-8B8F-9412CF8324BD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038E96CB-4864-E38B-5CA4-CE4ED5C2BE99}"/>
                </a:ext>
              </a:extLst>
            </p:cNvPr>
            <p:cNvSpPr txBox="1"/>
            <p:nvPr/>
          </p:nvSpPr>
          <p:spPr>
            <a:xfrm>
              <a:off x="-284222" y="-77242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r>
                <a:rPr lang="es-ES" sz="2308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Departamento de Seguridad Nacional y Gestión de Emergencias de Nuevo México</a:t>
              </a: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4" name="TextBox 12">
            <a:extLst>
              <a:ext uri="{FF2B5EF4-FFF2-40B4-BE49-F238E27FC236}">
                <a16:creationId xmlns:a16="http://schemas.microsoft.com/office/drawing/2014/main" id="{B7D081B5-B6EC-DEA4-4C49-017B84964D03}"/>
              </a:ext>
            </a:extLst>
          </p:cNvPr>
          <p:cNvSpPr txBox="1"/>
          <p:nvPr/>
        </p:nvSpPr>
        <p:spPr>
          <a:xfrm>
            <a:off x="936447" y="3372568"/>
            <a:ext cx="20644841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MX" sz="4000" b="1" dirty="0"/>
              <a:t>Estos fondos están destinados para cubrir huecos en la recuperación.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EC6830D-019D-7578-2DA9-35A4ACD72161}"/>
              </a:ext>
            </a:extLst>
          </p:cNvPr>
          <p:cNvSpPr/>
          <p:nvPr/>
        </p:nvSpPr>
        <p:spPr>
          <a:xfrm>
            <a:off x="1028689" y="4355037"/>
            <a:ext cx="4991111" cy="37858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/>
              <a:t>El estado de Nuevo México recibió </a:t>
            </a:r>
          </a:p>
          <a:p>
            <a:pPr algn="ctr"/>
            <a:r>
              <a:rPr lang="es-MX" sz="4000" b="1" dirty="0"/>
              <a:t>$137 Millones </a:t>
            </a:r>
            <a:r>
              <a:rPr lang="es-MX" sz="4000" dirty="0"/>
              <a:t>en fondos de </a:t>
            </a:r>
            <a:r>
              <a:rPr lang="es-MX" sz="4000" b="1" dirty="0"/>
              <a:t>CDBG-DR</a:t>
            </a:r>
            <a:r>
              <a:rPr sz="4000" b="1" dirty="0"/>
              <a:t>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38EBB1-10E1-8831-67FD-2826738F4388}"/>
              </a:ext>
            </a:extLst>
          </p:cNvPr>
          <p:cNvSpPr/>
          <p:nvPr/>
        </p:nvSpPr>
        <p:spPr>
          <a:xfrm>
            <a:off x="6695070" y="4405958"/>
            <a:ext cx="4991111" cy="37858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/>
              <a:t>Estos fondos son asignados por el </a:t>
            </a:r>
            <a:r>
              <a:rPr lang="es-MX" sz="4000" b="1" dirty="0"/>
              <a:t>Departamento de Vivienda y Desarrollo Urbano (HUD).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A224E9C-BEA8-46B5-8378-ED37EE20C101}"/>
              </a:ext>
            </a:extLst>
          </p:cNvPr>
          <p:cNvSpPr/>
          <p:nvPr/>
        </p:nvSpPr>
        <p:spPr>
          <a:xfrm>
            <a:off x="12268200" y="4370107"/>
            <a:ext cx="4991111" cy="378584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000" dirty="0"/>
              <a:t>Todos estos fondos deben utilizarse para la recuperación  de desastres que fueron declarados federalmente en </a:t>
            </a:r>
            <a:r>
              <a:rPr lang="es-MX" sz="4000" b="1" dirty="0"/>
              <a:t>2024</a:t>
            </a:r>
            <a:r>
              <a:rPr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0138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4265C-CA66-026B-E481-0BFF92E1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4">
            <a:extLst>
              <a:ext uri="{FF2B5EF4-FFF2-40B4-BE49-F238E27FC236}">
                <a16:creationId xmlns:a16="http://schemas.microsoft.com/office/drawing/2014/main" id="{BA1C9B63-218F-5112-ADC2-4B44686D1DDE}"/>
              </a:ext>
            </a:extLst>
          </p:cNvPr>
          <p:cNvGrpSpPr/>
          <p:nvPr/>
        </p:nvGrpSpPr>
        <p:grpSpPr>
          <a:xfrm>
            <a:off x="7944118" y="-68362"/>
            <a:ext cx="11988813" cy="2443901"/>
            <a:chOff x="0" y="0"/>
            <a:chExt cx="15985084" cy="325853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947F284B-69BB-3098-9859-AFDDA48685C7}"/>
                </a:ext>
              </a:extLst>
            </p:cNvPr>
            <p:cNvSpPr/>
            <p:nvPr/>
          </p:nvSpPr>
          <p:spPr>
            <a:xfrm>
              <a:off x="0" y="0"/>
              <a:ext cx="15985110" cy="3258566"/>
            </a:xfrm>
            <a:custGeom>
              <a:avLst/>
              <a:gdLst/>
              <a:ahLst/>
              <a:cxnLst/>
              <a:rect l="l" t="t" r="r" b="b"/>
              <a:pathLst>
                <a:path w="15985110" h="3258566">
                  <a:moveTo>
                    <a:pt x="0" y="0"/>
                  </a:moveTo>
                  <a:lnTo>
                    <a:pt x="15985110" y="0"/>
                  </a:lnTo>
                  <a:lnTo>
                    <a:pt x="15985110" y="3258566"/>
                  </a:lnTo>
                  <a:lnTo>
                    <a:pt x="0" y="3258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3958" b="-1339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F9BD3FE-851C-3E80-B7AA-C9B2603BAC72}"/>
              </a:ext>
            </a:extLst>
          </p:cNvPr>
          <p:cNvSpPr/>
          <p:nvPr/>
        </p:nvSpPr>
        <p:spPr>
          <a:xfrm>
            <a:off x="-4109936" y="-68362"/>
            <a:ext cx="15571239" cy="3445317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5FCA5AF-3C65-637C-6263-F9F1BE19E548}"/>
              </a:ext>
            </a:extLst>
          </p:cNvPr>
          <p:cNvSpPr/>
          <p:nvPr/>
        </p:nvSpPr>
        <p:spPr>
          <a:xfrm>
            <a:off x="0" y="941175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C6C88ED-3911-8779-7024-B460789595A6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6F805C5-4B0A-A1AC-DA5D-BA3EB6D84B5A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3D25480-5BC6-700A-CE16-B80C4572B2B5}"/>
              </a:ext>
            </a:extLst>
          </p:cNvPr>
          <p:cNvGrpSpPr/>
          <p:nvPr/>
        </p:nvGrpSpPr>
        <p:grpSpPr>
          <a:xfrm>
            <a:off x="4800600" y="9742562"/>
            <a:ext cx="13250016" cy="597536"/>
            <a:chOff x="0" y="0"/>
            <a:chExt cx="15499490" cy="5069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CB22734-0FAF-FC12-6B0D-F6C992F2C98F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1D715597-E670-582D-C9AA-A77418F64396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66E2049-E283-E16B-65AC-5F7317D981F5}"/>
              </a:ext>
            </a:extLst>
          </p:cNvPr>
          <p:cNvGrpSpPr/>
          <p:nvPr/>
        </p:nvGrpSpPr>
        <p:grpSpPr>
          <a:xfrm>
            <a:off x="-54040" y="209829"/>
            <a:ext cx="8674869" cy="2247900"/>
            <a:chOff x="0" y="-52772"/>
            <a:chExt cx="11566492" cy="29972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7D70563-9218-CAE5-7F6E-58D98E016694}"/>
                </a:ext>
              </a:extLst>
            </p:cNvPr>
            <p:cNvSpPr/>
            <p:nvPr/>
          </p:nvSpPr>
          <p:spPr>
            <a:xfrm>
              <a:off x="0" y="0"/>
              <a:ext cx="11060681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CD51B996-E836-A82D-EEBD-870349ACECA2}"/>
                </a:ext>
              </a:extLst>
            </p:cNvPr>
            <p:cNvSpPr txBox="1"/>
            <p:nvPr/>
          </p:nvSpPr>
          <p:spPr>
            <a:xfrm>
              <a:off x="505811" y="-52772"/>
              <a:ext cx="11060681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n-US" sz="66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Método de </a:t>
              </a:r>
              <a:r>
                <a:rPr lang="en-US" sz="66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Distribución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CBAA19B-9E50-E468-B6DE-2C0E8D2788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12220019" y="3376955"/>
            <a:ext cx="5257800" cy="491858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9FA506C-E34A-199B-45D9-B151B9F623F6}"/>
              </a:ext>
            </a:extLst>
          </p:cNvPr>
          <p:cNvCxnSpPr>
            <a:cxnSpLocks/>
          </p:cNvCxnSpPr>
          <p:nvPr/>
        </p:nvCxnSpPr>
        <p:spPr>
          <a:xfrm>
            <a:off x="11808420" y="4305300"/>
            <a:ext cx="1829826" cy="0"/>
          </a:xfrm>
          <a:prstGeom prst="line">
            <a:avLst/>
          </a:prstGeom>
          <a:ln w="76200">
            <a:solidFill>
              <a:srgbClr val="122A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C52F134-EDC2-3CE5-2612-E8C1F9907343}"/>
              </a:ext>
            </a:extLst>
          </p:cNvPr>
          <p:cNvCxnSpPr>
            <a:cxnSpLocks/>
          </p:cNvCxnSpPr>
          <p:nvPr/>
        </p:nvCxnSpPr>
        <p:spPr>
          <a:xfrm>
            <a:off x="11808420" y="5836248"/>
            <a:ext cx="4879380" cy="0"/>
          </a:xfrm>
          <a:prstGeom prst="line">
            <a:avLst/>
          </a:prstGeom>
          <a:ln w="762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F6899A1-C018-AE0D-68FE-816D2E3573F4}"/>
              </a:ext>
            </a:extLst>
          </p:cNvPr>
          <p:cNvCxnSpPr>
            <a:cxnSpLocks/>
          </p:cNvCxnSpPr>
          <p:nvPr/>
        </p:nvCxnSpPr>
        <p:spPr>
          <a:xfrm>
            <a:off x="11808420" y="7962900"/>
            <a:ext cx="3898000" cy="0"/>
          </a:xfrm>
          <a:prstGeom prst="line">
            <a:avLst/>
          </a:prstGeom>
          <a:ln w="76200">
            <a:solidFill>
              <a:srgbClr val="518F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1">
            <a:extLst>
              <a:ext uri="{FF2B5EF4-FFF2-40B4-BE49-F238E27FC236}">
                <a16:creationId xmlns:a16="http://schemas.microsoft.com/office/drawing/2014/main" id="{8BAAE88F-75CF-2DDB-91AA-EA53C9F02BE1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:a16="http://schemas.microsoft.com/office/drawing/2014/main" id="{642B2EE6-6315-4994-2E79-947CEF45E209}"/>
              </a:ext>
            </a:extLst>
          </p:cNvPr>
          <p:cNvSpPr/>
          <p:nvPr/>
        </p:nvSpPr>
        <p:spPr>
          <a:xfrm>
            <a:off x="42300" y="3763988"/>
            <a:ext cx="11485410" cy="1457957"/>
          </a:xfrm>
          <a:prstGeom prst="snip2DiagRect">
            <a:avLst/>
          </a:prstGeom>
          <a:gradFill>
            <a:gsLst>
              <a:gs pos="100000">
                <a:srgbClr val="2C2F69"/>
              </a:gs>
              <a:gs pos="2000">
                <a:srgbClr val="F15458"/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b"/>
          <a:lstStyle/>
          <a:p>
            <a:pPr marL="0" marR="0" lvl="0" indent="0" defTabSz="3117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Programa de Recuperación de Viviendas de Nuevo México</a:t>
            </a:r>
          </a:p>
          <a:p>
            <a:pPr marL="0" marR="0" lvl="0" indent="0" defTabSz="3117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s-MX" sz="24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Programas de Vivienda – 73%</a:t>
            </a:r>
            <a:endParaRPr kumimoji="0" lang="es-MX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defTabSz="31171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1F151F5-33AE-3640-D742-B9C8811AD6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00" y="5341277"/>
            <a:ext cx="11485410" cy="145795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84F896-8093-E989-BBC4-0851F4835F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07" y="6966833"/>
            <a:ext cx="11461303" cy="154068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CB9497-B056-C226-B2D0-BFAFDBF0D903}"/>
              </a:ext>
            </a:extLst>
          </p:cNvPr>
          <p:cNvCxnSpPr>
            <a:cxnSpLocks/>
          </p:cNvCxnSpPr>
          <p:nvPr/>
        </p:nvCxnSpPr>
        <p:spPr>
          <a:xfrm>
            <a:off x="11808420" y="7556742"/>
            <a:ext cx="3578196" cy="0"/>
          </a:xfrm>
          <a:prstGeom prst="line">
            <a:avLst/>
          </a:prstGeom>
          <a:noFill/>
          <a:ln w="57150" cap="flat" cmpd="sng" algn="ctr">
            <a:solidFill>
              <a:srgbClr val="747474"/>
            </a:solidFill>
            <a:prstDash val="solid"/>
            <a:miter lim="800000"/>
          </a:ln>
          <a:effectLst/>
        </p:spPr>
      </p:cxnSp>
      <p:pic>
        <p:nvPicPr>
          <p:cNvPr id="31" name="Graphic 30" descr="House with solid fill">
            <a:extLst>
              <a:ext uri="{FF2B5EF4-FFF2-40B4-BE49-F238E27FC236}">
                <a16:creationId xmlns:a16="http://schemas.microsoft.com/office/drawing/2014/main" id="{A79FE500-30A3-63EF-CBD7-F8FEF1FD509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91103" y="3988232"/>
            <a:ext cx="941012" cy="94101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55F967D-9AF1-B401-1018-69EC6689D577}"/>
              </a:ext>
            </a:extLst>
          </p:cNvPr>
          <p:cNvSpPr txBox="1"/>
          <p:nvPr/>
        </p:nvSpPr>
        <p:spPr>
          <a:xfrm>
            <a:off x="9559" y="5537088"/>
            <a:ext cx="1100884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11719"/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de Inversión en Infraestructura Después del Desastre</a:t>
            </a:r>
          </a:p>
          <a:p>
            <a:pPr defTabSz="311719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 de Infraestructura – 20%</a:t>
            </a:r>
          </a:p>
          <a:p>
            <a:pPr defTabSz="311719"/>
            <a:endParaRPr lang="es-MX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FA7531-7992-45B4-0B20-F1F992375327}"/>
              </a:ext>
            </a:extLst>
          </p:cNvPr>
          <p:cNvSpPr txBox="1"/>
          <p:nvPr/>
        </p:nvSpPr>
        <p:spPr>
          <a:xfrm>
            <a:off x="115174" y="7021125"/>
            <a:ext cx="93708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11719"/>
            <a:r>
              <a:rPr lang="es-MX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 de Planificación de Resiliencia ante Desastres</a:t>
            </a:r>
          </a:p>
          <a:p>
            <a:pPr defTabSz="311719"/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Administración y Planificación Estatal – 6%</a:t>
            </a:r>
          </a:p>
          <a:p>
            <a:pPr defTabSz="311719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 de planificación – 1%</a:t>
            </a:r>
          </a:p>
        </p:txBody>
      </p:sp>
      <p:pic>
        <p:nvPicPr>
          <p:cNvPr id="48" name="Graphic 47" descr="Excavator with solid fill">
            <a:extLst>
              <a:ext uri="{FF2B5EF4-FFF2-40B4-BE49-F238E27FC236}">
                <a16:creationId xmlns:a16="http://schemas.microsoft.com/office/drawing/2014/main" id="{2B185049-9D5A-9240-B1AB-3966F34A2FC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91103" y="5413715"/>
            <a:ext cx="1195458" cy="1195458"/>
          </a:xfrm>
          <a:prstGeom prst="rect">
            <a:avLst/>
          </a:prstGeom>
        </p:spPr>
      </p:pic>
      <p:pic>
        <p:nvPicPr>
          <p:cNvPr id="49" name="Graphic 48" descr="Checklist with solid fill">
            <a:extLst>
              <a:ext uri="{FF2B5EF4-FFF2-40B4-BE49-F238E27FC236}">
                <a16:creationId xmlns:a16="http://schemas.microsoft.com/office/drawing/2014/main" id="{53B9CCA9-B18D-0568-5B88-F24CFB9587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64899" y="7114377"/>
            <a:ext cx="1195458" cy="119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78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8EB75-FC1D-609F-9E4F-CA46DA3AE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6">
            <a:extLst>
              <a:ext uri="{FF2B5EF4-FFF2-40B4-BE49-F238E27FC236}">
                <a16:creationId xmlns:a16="http://schemas.microsoft.com/office/drawing/2014/main" id="{D248AAE0-2679-DFFA-DD74-27C85AEF85C6}"/>
              </a:ext>
            </a:extLst>
          </p:cNvPr>
          <p:cNvGrpSpPr/>
          <p:nvPr/>
        </p:nvGrpSpPr>
        <p:grpSpPr>
          <a:xfrm rot="-10800000">
            <a:off x="5592165" y="3176729"/>
            <a:ext cx="13292283" cy="6924638"/>
            <a:chOff x="-664486" y="-38100"/>
            <a:chExt cx="3325299" cy="1274829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83D241F-A325-D731-997C-DF21BFE3C17B}"/>
                </a:ext>
              </a:extLst>
            </p:cNvPr>
            <p:cNvSpPr/>
            <p:nvPr/>
          </p:nvSpPr>
          <p:spPr>
            <a:xfrm>
              <a:off x="-664486" y="102862"/>
              <a:ext cx="2586674" cy="1133867"/>
            </a:xfrm>
            <a:custGeom>
              <a:avLst/>
              <a:gdLst/>
              <a:ahLst/>
              <a:cxnLst/>
              <a:rect l="l" t="t" r="r" b="b"/>
              <a:pathLst>
                <a:path w="2775113" h="1126386">
                  <a:moveTo>
                    <a:pt x="2571913" y="0"/>
                  </a:moveTo>
                  <a:lnTo>
                    <a:pt x="0" y="0"/>
                  </a:lnTo>
                  <a:lnTo>
                    <a:pt x="0" y="1126386"/>
                  </a:lnTo>
                  <a:lnTo>
                    <a:pt x="2571913" y="1126386"/>
                  </a:lnTo>
                  <a:lnTo>
                    <a:pt x="2775113" y="563193"/>
                  </a:lnTo>
                  <a:lnTo>
                    <a:pt x="2571913" y="0"/>
                  </a:lnTo>
                  <a:close/>
                </a:path>
              </a:pathLst>
            </a:custGeom>
            <a:gradFill rotWithShape="1">
              <a:gsLst>
                <a:gs pos="0">
                  <a:srgbClr val="122A6B">
                    <a:alpha val="86000"/>
                  </a:srgbClr>
                </a:gs>
                <a:gs pos="100000">
                  <a:srgbClr val="FF5757">
                    <a:alpha val="86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8F5AEF05-5EB4-B293-EFF1-32B6F07D59DB}"/>
                </a:ext>
              </a:extLst>
            </p:cNvPr>
            <p:cNvSpPr txBox="1"/>
            <p:nvPr/>
          </p:nvSpPr>
          <p:spPr>
            <a:xfrm>
              <a:off x="0" y="-38100"/>
              <a:ext cx="2660813" cy="11644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8D562BAD-F14E-A78B-2000-65F63BA2FD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548" b="24567"/>
          <a:stretch/>
        </p:blipFill>
        <p:spPr>
          <a:xfrm>
            <a:off x="7783085" y="-21146"/>
            <a:ext cx="10549788" cy="2474138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D5311759-E102-ADD4-3B9C-B56FB9641510}"/>
              </a:ext>
            </a:extLst>
          </p:cNvPr>
          <p:cNvSpPr/>
          <p:nvPr/>
        </p:nvSpPr>
        <p:spPr>
          <a:xfrm>
            <a:off x="-4109936" y="0"/>
            <a:ext cx="16835336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16633E9-4F4C-86E5-9D33-59778ADAFC90}"/>
              </a:ext>
            </a:extLst>
          </p:cNvPr>
          <p:cNvGrpSpPr/>
          <p:nvPr/>
        </p:nvGrpSpPr>
        <p:grpSpPr>
          <a:xfrm>
            <a:off x="249174" y="204309"/>
            <a:ext cx="11099247" cy="2474138"/>
            <a:chOff x="0" y="-61300"/>
            <a:chExt cx="14798996" cy="329885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E833432-D145-ACEA-3EA8-1475EE7207F0}"/>
                </a:ext>
              </a:extLst>
            </p:cNvPr>
            <p:cNvSpPr/>
            <p:nvPr/>
          </p:nvSpPr>
          <p:spPr>
            <a:xfrm>
              <a:off x="0" y="0"/>
              <a:ext cx="11060681" cy="3222650"/>
            </a:xfrm>
            <a:custGeom>
              <a:avLst/>
              <a:gdLst/>
              <a:ahLst/>
              <a:cxnLst/>
              <a:rect l="l" t="t" r="r" b="b"/>
              <a:pathLst>
                <a:path w="11060681" h="3222650">
                  <a:moveTo>
                    <a:pt x="0" y="0"/>
                  </a:moveTo>
                  <a:lnTo>
                    <a:pt x="11060681" y="0"/>
                  </a:lnTo>
                  <a:lnTo>
                    <a:pt x="11060681" y="3222650"/>
                  </a:lnTo>
                  <a:lnTo>
                    <a:pt x="0" y="32226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2FFC1125-A443-BF02-7D79-61A4734AC39E}"/>
                </a:ext>
              </a:extLst>
            </p:cNvPr>
            <p:cNvSpPr txBox="1"/>
            <p:nvPr/>
          </p:nvSpPr>
          <p:spPr>
            <a:xfrm>
              <a:off x="510064" y="-61300"/>
              <a:ext cx="14288932" cy="329885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n-US" sz="7200" dirty="0">
                  <a:solidFill>
                    <a:srgbClr val="FFFFFF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Objetivos de gastos </a:t>
              </a:r>
              <a:r>
                <a:rPr lang="en-US" sz="7200" b="1" dirty="0">
                  <a:solidFill>
                    <a:srgbClr val="FFFFFF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Obligatorios</a:t>
              </a: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4FAFC5E1-2B0E-F042-B2D9-18338F562EC0}"/>
              </a:ext>
            </a:extLst>
          </p:cNvPr>
          <p:cNvSpPr/>
          <p:nvPr/>
        </p:nvSpPr>
        <p:spPr>
          <a:xfrm>
            <a:off x="0" y="9354098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4E37367-B60A-E3B2-0C1F-5AB37CD6F99D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B2A60B7-28B9-328E-06F4-D36BF0B42756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514BEFBF-5266-9686-D598-8A1CFD545B83}"/>
              </a:ext>
            </a:extLst>
          </p:cNvPr>
          <p:cNvGrpSpPr/>
          <p:nvPr/>
        </p:nvGrpSpPr>
        <p:grpSpPr>
          <a:xfrm>
            <a:off x="6425998" y="9742562"/>
            <a:ext cx="11624618" cy="380223"/>
            <a:chOff x="0" y="0"/>
            <a:chExt cx="15499490" cy="506964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0D28FAB9-F4A4-40C0-3E4A-EDB0F4BFBEDB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75A53909-04DD-73BD-751E-FF2F776E6B02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7D5347C-8A09-1BEC-5E13-CA3BBDB779E9}"/>
              </a:ext>
            </a:extLst>
          </p:cNvPr>
          <p:cNvSpPr txBox="1"/>
          <p:nvPr/>
        </p:nvSpPr>
        <p:spPr>
          <a:xfrm>
            <a:off x="1810693" y="3047021"/>
            <a:ext cx="557288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600" b="1" dirty="0">
                <a:solidFill>
                  <a:schemeClr val="bg1">
                    <a:lumMod val="75000"/>
                  </a:schemeClr>
                </a:solidFill>
                <a:latin typeface="Montserrat" panose="00000500000000000000" pitchFamily="2" charset="0"/>
              </a:rPr>
              <a:t>70%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F0DE39-A08E-0300-1E4C-788CE2B597C8}"/>
              </a:ext>
            </a:extLst>
          </p:cNvPr>
          <p:cNvSpPr txBox="1"/>
          <p:nvPr/>
        </p:nvSpPr>
        <p:spPr>
          <a:xfrm>
            <a:off x="10271536" y="3326455"/>
            <a:ext cx="557288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600" b="1" dirty="0">
                <a:solidFill>
                  <a:schemeClr val="bg1"/>
                </a:solidFill>
                <a:latin typeface="Montserrat" panose="00000500000000000000" pitchFamily="2" charset="0"/>
              </a:rPr>
              <a:t>80%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EAD22F-979F-2096-DE55-40909EE89A6B}"/>
              </a:ext>
            </a:extLst>
          </p:cNvPr>
          <p:cNvSpPr txBox="1"/>
          <p:nvPr/>
        </p:nvSpPr>
        <p:spPr>
          <a:xfrm>
            <a:off x="1462400" y="5712387"/>
            <a:ext cx="65017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Usado</a:t>
            </a:r>
            <a:r>
              <a:rPr sz="6000" dirty="0"/>
              <a:t> </a:t>
            </a:r>
            <a:r>
              <a:rPr sz="6000" dirty="0" err="1"/>
              <a:t>en</a:t>
            </a:r>
            <a:r>
              <a:rPr sz="6000" dirty="0"/>
              <a:t> personas de </a:t>
            </a:r>
            <a:r>
              <a:rPr lang="en-US" sz="6000" dirty="0" err="1"/>
              <a:t>I</a:t>
            </a:r>
            <a:r>
              <a:rPr sz="6000" dirty="0" err="1"/>
              <a:t>ngresos</a:t>
            </a:r>
            <a:r>
              <a:rPr sz="6000" dirty="0"/>
              <a:t> </a:t>
            </a:r>
            <a:r>
              <a:rPr lang="en-US" sz="6000" dirty="0" err="1"/>
              <a:t>B</a:t>
            </a:r>
            <a:r>
              <a:rPr sz="6000" dirty="0" err="1"/>
              <a:t>ajos</a:t>
            </a:r>
            <a:r>
              <a:rPr sz="6000" dirty="0"/>
              <a:t> a </a:t>
            </a:r>
            <a:r>
              <a:rPr lang="en-US" sz="6000" dirty="0" err="1"/>
              <a:t>M</a:t>
            </a:r>
            <a:r>
              <a:rPr sz="6000" dirty="0" err="1"/>
              <a:t>oderados</a:t>
            </a:r>
            <a:r>
              <a:rPr sz="6000" dirty="0"/>
              <a:t>.</a:t>
            </a:r>
            <a:r>
              <a:rPr lang="en-US" sz="6000" dirty="0"/>
              <a:t> (IBM)</a:t>
            </a:r>
            <a:endParaRPr sz="6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BEA97F-267B-7373-D8CE-4DA1A569E7AB}"/>
              </a:ext>
            </a:extLst>
          </p:cNvPr>
          <p:cNvSpPr txBox="1"/>
          <p:nvPr/>
        </p:nvSpPr>
        <p:spPr>
          <a:xfrm>
            <a:off x="9807112" y="5604040"/>
            <a:ext cx="65017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Usado </a:t>
            </a:r>
            <a:r>
              <a:rPr sz="5400" dirty="0" err="1"/>
              <a:t>en</a:t>
            </a:r>
            <a:r>
              <a:rPr sz="5400" dirty="0"/>
              <a:t> las </a:t>
            </a:r>
            <a:r>
              <a:rPr sz="5400" dirty="0" err="1"/>
              <a:t>áreas</a:t>
            </a:r>
            <a:r>
              <a:rPr sz="5400" dirty="0"/>
              <a:t> </a:t>
            </a:r>
            <a:r>
              <a:rPr sz="5400" dirty="0" err="1"/>
              <a:t>más</a:t>
            </a:r>
            <a:r>
              <a:rPr sz="5400" dirty="0"/>
              <a:t> </a:t>
            </a:r>
            <a:r>
              <a:rPr sz="5400" dirty="0" err="1"/>
              <a:t>afectadas</a:t>
            </a:r>
            <a:r>
              <a:rPr sz="5400" dirty="0"/>
              <a:t> y</a:t>
            </a:r>
            <a:r>
              <a:rPr lang="es-ES" sz="5400" dirty="0">
                <a:latin typeface="Times New Roman" panose="02020603050405020304" pitchFamily="18" charset="0"/>
                <a:ea typeface="MS Mincho" panose="02020609040205080304" pitchFamily="49" charset="-128"/>
              </a:rPr>
              <a:t> angustiadas.</a:t>
            </a:r>
            <a:r>
              <a:rPr lang="es-ES" dirty="0">
                <a:latin typeface="Times New Roman" panose="02020603050405020304" pitchFamily="18" charset="0"/>
                <a:ea typeface="MS Mincho" panose="02020609040205080304" pitchFamily="49" charset="-128"/>
              </a:rPr>
              <a:t> </a:t>
            </a:r>
            <a:endParaRPr sz="5400" dirty="0"/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9DF594FF-6036-A5E3-B905-08EF65572003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52284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ay be an image of 1 person and text">
            <a:extLst>
              <a:ext uri="{FF2B5EF4-FFF2-40B4-BE49-F238E27FC236}">
                <a16:creationId xmlns:a16="http://schemas.microsoft.com/office/drawing/2014/main" id="{E2D6242E-369C-F419-55FB-7D667BCB5E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8" t="23180" r="168" b="44538"/>
          <a:stretch/>
        </p:blipFill>
        <p:spPr bwMode="auto">
          <a:xfrm>
            <a:off x="5876184" y="-3"/>
            <a:ext cx="12391030" cy="22479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3"/>
          <p:cNvGrpSpPr/>
          <p:nvPr/>
        </p:nvGrpSpPr>
        <p:grpSpPr>
          <a:xfrm rot="-10800000">
            <a:off x="-4109936" y="-190500"/>
            <a:ext cx="14168336" cy="2881816"/>
            <a:chOff x="0" y="0"/>
            <a:chExt cx="736505" cy="1495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36505" cy="149553"/>
            </a:xfrm>
            <a:custGeom>
              <a:avLst/>
              <a:gdLst/>
              <a:ahLst/>
              <a:cxnLst/>
              <a:rect l="l" t="t" r="r" b="b"/>
              <a:pathLst>
                <a:path w="736505" h="149553">
                  <a:moveTo>
                    <a:pt x="203200" y="0"/>
                  </a:moveTo>
                  <a:lnTo>
                    <a:pt x="533305" y="0"/>
                  </a:lnTo>
                  <a:lnTo>
                    <a:pt x="736505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7000" y="-38100"/>
              <a:ext cx="482505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8512058"/>
            <a:ext cx="18288000" cy="1774942"/>
            <a:chOff x="0" y="0"/>
            <a:chExt cx="24384000" cy="236658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816592" cy="20760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0760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0" name="Freeform 10"/>
            <p:cNvSpPr/>
            <p:nvPr/>
          </p:nvSpPr>
          <p:spPr>
            <a:xfrm>
              <a:off x="336218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567998" y="1563800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59274" y="-13907"/>
            <a:ext cx="7560719" cy="2708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sz="8800" b="1" dirty="0">
                <a:solidFill>
                  <a:schemeClr val="bg1"/>
                </a:solidFill>
              </a:rPr>
              <a:t>Plan de </a:t>
            </a:r>
            <a:r>
              <a:rPr sz="8800" b="1" dirty="0" err="1">
                <a:solidFill>
                  <a:schemeClr val="bg1"/>
                </a:solidFill>
              </a:rPr>
              <a:t>Acción</a:t>
            </a:r>
            <a:r>
              <a:rPr sz="8800" b="1" dirty="0">
                <a:solidFill>
                  <a:schemeClr val="bg1"/>
                </a:solidFill>
              </a:rPr>
              <a:t> Público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5BD2EB-1B64-A89A-1320-F403DB2C8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236" y="2867911"/>
            <a:ext cx="4663225" cy="6061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620BB69C-DCCB-B768-7F6F-B4BACAF329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628945"/>
              </p:ext>
            </p:extLst>
          </p:nvPr>
        </p:nvGraphicFramePr>
        <p:xfrm>
          <a:off x="7615269" y="3141153"/>
          <a:ext cx="9917783" cy="5763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extBox 11">
            <a:extLst>
              <a:ext uri="{FF2B5EF4-FFF2-40B4-BE49-F238E27FC236}">
                <a16:creationId xmlns:a16="http://schemas.microsoft.com/office/drawing/2014/main" id="{F476DA18-3F0A-DB66-DB80-596D5186BBB2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7DCEC-9435-2757-DE15-EF718132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4C1BCC9-4D5F-8D26-A036-827723507FB5}"/>
              </a:ext>
            </a:extLst>
          </p:cNvPr>
          <p:cNvGrpSpPr/>
          <p:nvPr/>
        </p:nvGrpSpPr>
        <p:grpSpPr>
          <a:xfrm>
            <a:off x="1486247" y="-149953"/>
            <a:ext cx="16754929" cy="2506264"/>
            <a:chOff x="0" y="0"/>
            <a:chExt cx="22339905" cy="3341685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96D1BF8-FBFA-2519-90FB-0C534D350674}"/>
                </a:ext>
              </a:extLst>
            </p:cNvPr>
            <p:cNvSpPr/>
            <p:nvPr/>
          </p:nvSpPr>
          <p:spPr>
            <a:xfrm>
              <a:off x="0" y="0"/>
              <a:ext cx="22339936" cy="3341624"/>
            </a:xfrm>
            <a:custGeom>
              <a:avLst/>
              <a:gdLst/>
              <a:ahLst/>
              <a:cxnLst/>
              <a:rect l="l" t="t" r="r" b="b"/>
              <a:pathLst>
                <a:path w="22339936" h="3341624">
                  <a:moveTo>
                    <a:pt x="0" y="0"/>
                  </a:moveTo>
                  <a:lnTo>
                    <a:pt x="22339936" y="0"/>
                  </a:lnTo>
                  <a:lnTo>
                    <a:pt x="22339936" y="3341624"/>
                  </a:lnTo>
                  <a:lnTo>
                    <a:pt x="0" y="3341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72843" b="-172845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CFEF076D-CB3A-8E3E-B0A8-98D9B8F2EDE8}"/>
              </a:ext>
            </a:extLst>
          </p:cNvPr>
          <p:cNvGrpSpPr/>
          <p:nvPr/>
        </p:nvGrpSpPr>
        <p:grpSpPr>
          <a:xfrm rot="-10800000">
            <a:off x="-4109936" y="-342901"/>
            <a:ext cx="14148332" cy="3241847"/>
            <a:chOff x="0" y="0"/>
            <a:chExt cx="786206" cy="161091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7B725D5-49EA-060B-D1D4-7986E05C2E45}"/>
                </a:ext>
              </a:extLst>
            </p:cNvPr>
            <p:cNvSpPr/>
            <p:nvPr/>
          </p:nvSpPr>
          <p:spPr>
            <a:xfrm>
              <a:off x="0" y="0"/>
              <a:ext cx="786206" cy="161091"/>
            </a:xfrm>
            <a:custGeom>
              <a:avLst/>
              <a:gdLst/>
              <a:ahLst/>
              <a:cxnLst/>
              <a:rect l="l" t="t" r="r" b="b"/>
              <a:pathLst>
                <a:path w="786206" h="161091">
                  <a:moveTo>
                    <a:pt x="203200" y="0"/>
                  </a:moveTo>
                  <a:lnTo>
                    <a:pt x="583006" y="0"/>
                  </a:lnTo>
                  <a:lnTo>
                    <a:pt x="786206" y="161091"/>
                  </a:lnTo>
                  <a:lnTo>
                    <a:pt x="0" y="16109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F944940B-5630-A2E3-F067-2C2FAE84CF42}"/>
                </a:ext>
              </a:extLst>
            </p:cNvPr>
            <p:cNvSpPr txBox="1"/>
            <p:nvPr/>
          </p:nvSpPr>
          <p:spPr>
            <a:xfrm>
              <a:off x="127000" y="-38100"/>
              <a:ext cx="532206" cy="199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6BEF7C2-A6F6-5B1A-B3F9-798EF9079ECF}"/>
              </a:ext>
            </a:extLst>
          </p:cNvPr>
          <p:cNvGrpSpPr/>
          <p:nvPr/>
        </p:nvGrpSpPr>
        <p:grpSpPr>
          <a:xfrm>
            <a:off x="29308" y="8471762"/>
            <a:ext cx="18288000" cy="1774942"/>
            <a:chOff x="0" y="0"/>
            <a:chExt cx="24384000" cy="2366589"/>
          </a:xfrm>
        </p:grpSpPr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34FC418C-4040-2C2E-902E-4066F192C957}"/>
                </a:ext>
              </a:extLst>
            </p:cNvPr>
            <p:cNvGrpSpPr/>
            <p:nvPr/>
          </p:nvGrpSpPr>
          <p:grpSpPr>
            <a:xfrm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519E252E-4EA5-754F-CCD2-91086AF851D4}"/>
                  </a:ext>
                </a:extLst>
              </p:cNvPr>
              <p:cNvSpPr/>
              <p:nvPr/>
            </p:nvSpPr>
            <p:spPr>
              <a:xfrm>
                <a:off x="0" y="0"/>
                <a:ext cx="4816592" cy="20760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0760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B6815C00-5577-0212-C3B3-0A04D7EC7C23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C811B54-5197-4258-A398-0BAD94A03A02}"/>
                </a:ext>
              </a:extLst>
            </p:cNvPr>
            <p:cNvSpPr/>
            <p:nvPr/>
          </p:nvSpPr>
          <p:spPr>
            <a:xfrm>
              <a:off x="336218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8F2465A2-C87D-1921-ABFB-0B63B2A2EE3E}"/>
                </a:ext>
              </a:extLst>
            </p:cNvPr>
            <p:cNvSpPr txBox="1"/>
            <p:nvPr/>
          </p:nvSpPr>
          <p:spPr>
            <a:xfrm>
              <a:off x="8567998" y="1563800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endParaRPr/>
            </a:p>
          </p:txBody>
        </p:sp>
      </p:grpSp>
      <p:sp>
        <p:nvSpPr>
          <p:cNvPr id="18" name="TextBox 18">
            <a:extLst>
              <a:ext uri="{FF2B5EF4-FFF2-40B4-BE49-F238E27FC236}">
                <a16:creationId xmlns:a16="http://schemas.microsoft.com/office/drawing/2014/main" id="{EBAC3175-FFD0-5C02-5463-21CD9FC8C30E}"/>
              </a:ext>
            </a:extLst>
          </p:cNvPr>
          <p:cNvSpPr txBox="1"/>
          <p:nvPr/>
        </p:nvSpPr>
        <p:spPr>
          <a:xfrm>
            <a:off x="1" y="-66952"/>
            <a:ext cx="781941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sz="6000" dirty="0" err="1">
                <a:solidFill>
                  <a:schemeClr val="bg1"/>
                </a:solidFill>
              </a:rPr>
              <a:t>Fórmula</a:t>
            </a:r>
            <a:r>
              <a:rPr sz="6000" dirty="0">
                <a:solidFill>
                  <a:schemeClr val="bg1"/>
                </a:solidFill>
              </a:rPr>
              <a:t> de Necesidades </a:t>
            </a:r>
            <a:r>
              <a:rPr sz="6000" b="1" dirty="0">
                <a:solidFill>
                  <a:schemeClr val="bg1"/>
                </a:solidFill>
              </a:rPr>
              <a:t>CDBG-DR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DAB67EA-09F8-EAFB-3464-34C2499F0CE2}"/>
              </a:ext>
            </a:extLst>
          </p:cNvPr>
          <p:cNvGrpSpPr/>
          <p:nvPr/>
        </p:nvGrpSpPr>
        <p:grpSpPr>
          <a:xfrm>
            <a:off x="1138087" y="5657509"/>
            <a:ext cx="12297311" cy="2755258"/>
            <a:chOff x="1064195" y="4449818"/>
            <a:chExt cx="12297311" cy="275525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8528FB6-DB07-628C-B39B-9850D0A80D89}"/>
                </a:ext>
              </a:extLst>
            </p:cNvPr>
            <p:cNvGrpSpPr/>
            <p:nvPr/>
          </p:nvGrpSpPr>
          <p:grpSpPr>
            <a:xfrm>
              <a:off x="1797864" y="4449818"/>
              <a:ext cx="10098023" cy="2755258"/>
              <a:chOff x="2398775" y="4795645"/>
              <a:chExt cx="10098023" cy="2755258"/>
            </a:xfrm>
          </p:grpSpPr>
          <p:pic>
            <p:nvPicPr>
              <p:cNvPr id="6" name="Graphic 5" descr="House with solid fill">
                <a:extLst>
                  <a:ext uri="{FF2B5EF4-FFF2-40B4-BE49-F238E27FC236}">
                    <a16:creationId xmlns:a16="http://schemas.microsoft.com/office/drawing/2014/main" id="{B1A71082-CD4F-FCC9-147B-3ABCCD78AC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2398775" y="4795645"/>
                <a:ext cx="2743200" cy="2743200"/>
              </a:xfrm>
              <a:prstGeom prst="rect">
                <a:avLst/>
              </a:prstGeom>
            </p:spPr>
          </p:pic>
          <p:pic>
            <p:nvPicPr>
              <p:cNvPr id="8" name="Graphic 7" descr="Piggy Bank with solid fill">
                <a:extLst>
                  <a:ext uri="{FF2B5EF4-FFF2-40B4-BE49-F238E27FC236}">
                    <a16:creationId xmlns:a16="http://schemas.microsoft.com/office/drawing/2014/main" id="{C092A5EB-2E9D-7535-DC09-9CE3F46760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76186" y="4807703"/>
                <a:ext cx="2743200" cy="2743200"/>
              </a:xfrm>
              <a:prstGeom prst="rect">
                <a:avLst/>
              </a:prstGeom>
            </p:spPr>
          </p:pic>
          <p:pic>
            <p:nvPicPr>
              <p:cNvPr id="20" name="Graphic 19" descr="Excavator with solid fill">
                <a:extLst>
                  <a:ext uri="{FF2B5EF4-FFF2-40B4-BE49-F238E27FC236}">
                    <a16:creationId xmlns:a16="http://schemas.microsoft.com/office/drawing/2014/main" id="{C94C8EA4-C149-CFAB-666D-9AC153B3A7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753598" y="4795645"/>
                <a:ext cx="2743200" cy="2743200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A687A4-5834-1316-A297-8A69D3DD4ADF}"/>
                </a:ext>
              </a:extLst>
            </p:cNvPr>
            <p:cNvSpPr txBox="1"/>
            <p:nvPr/>
          </p:nvSpPr>
          <p:spPr>
            <a:xfrm>
              <a:off x="1064195" y="4762252"/>
              <a:ext cx="38950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4400" b="1" dirty="0">
                  <a:solidFill>
                    <a:srgbClr val="122A6B"/>
                  </a:solidFill>
                  <a:latin typeface="Montserrat" panose="00000500000000000000" pitchFamily="2" charset="0"/>
                </a:rPr>
                <a:t>Alojamiento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FE9229B-908F-DD67-C009-ED72C7E28C0C}"/>
                </a:ext>
              </a:extLst>
            </p:cNvPr>
            <p:cNvSpPr txBox="1"/>
            <p:nvPr/>
          </p:nvSpPr>
          <p:spPr>
            <a:xfrm>
              <a:off x="5057110" y="4799284"/>
              <a:ext cx="35795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122A6B"/>
                  </a:solidFill>
                  <a:latin typeface="Montserrat" panose="00000500000000000000" pitchFamily="2" charset="0"/>
                </a:rPr>
                <a:t>Economia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B3F76EB-A22B-2BBA-0CCE-F3CCA89CA891}"/>
                </a:ext>
              </a:extLst>
            </p:cNvPr>
            <p:cNvSpPr txBox="1"/>
            <p:nvPr/>
          </p:nvSpPr>
          <p:spPr>
            <a:xfrm>
              <a:off x="8218475" y="4799283"/>
              <a:ext cx="51430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122A6B"/>
                  </a:solidFill>
                  <a:latin typeface="Montserrat" panose="00000500000000000000" pitchFamily="2" charset="0"/>
                </a:rPr>
                <a:t>Infrastructure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3F5D6EB-0B43-87A7-4343-95C316A0BC43}"/>
              </a:ext>
            </a:extLst>
          </p:cNvPr>
          <p:cNvSpPr txBox="1"/>
          <p:nvPr/>
        </p:nvSpPr>
        <p:spPr>
          <a:xfrm>
            <a:off x="1138087" y="3027789"/>
            <a:ext cx="158877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/>
              <a:t>La fórmula de HUD identifica los niveles de necesidad utilizando datos de FEMA. </a:t>
            </a:r>
          </a:p>
          <a:p>
            <a:r>
              <a:rPr lang="es-MX" sz="3600" dirty="0"/>
              <a:t>Las necesidades no satisfechas se basan en estos niveles de necesidad, menos la asistencia proporcionada a través de programas como Asistencia Individual, Asistencia Pública, y Préstamos de la Administración de Pequeñas Empresas</a:t>
            </a:r>
            <a:r>
              <a:rPr sz="3600" dirty="0"/>
              <a:t>.</a:t>
            </a:r>
            <a:endParaRPr lang="en-US" sz="3600" dirty="0"/>
          </a:p>
          <a:p>
            <a:r>
              <a:rPr lang="es-MX" sz="3600" dirty="0"/>
              <a:t>Las necesidades se evalúan en cuatro categorías principales:</a:t>
            </a:r>
            <a:endParaRPr sz="3600" dirty="0"/>
          </a:p>
        </p:txBody>
      </p:sp>
      <p:pic>
        <p:nvPicPr>
          <p:cNvPr id="3" name="Graphic 2" descr="Checklist with solid fill">
            <a:extLst>
              <a:ext uri="{FF2B5EF4-FFF2-40B4-BE49-F238E27FC236}">
                <a16:creationId xmlns:a16="http://schemas.microsoft.com/office/drawing/2014/main" id="{D43DE5DA-0592-F1A0-4B34-088D19922F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35398" y="5875482"/>
            <a:ext cx="2286000" cy="22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51BD6C-7C11-3342-562F-601E12DF7334}"/>
              </a:ext>
            </a:extLst>
          </p:cNvPr>
          <p:cNvSpPr txBox="1"/>
          <p:nvPr/>
        </p:nvSpPr>
        <p:spPr>
          <a:xfrm>
            <a:off x="13174277" y="6057587"/>
            <a:ext cx="5143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b="1" dirty="0">
                <a:solidFill>
                  <a:schemeClr val="tx2"/>
                </a:solidFill>
                <a:latin typeface="Montserrat" panose="00000500000000000000" pitchFamily="2" charset="0"/>
              </a:rPr>
              <a:t>Planificación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938DD2-C312-DBC4-7B10-0E5B92C481BE}"/>
              </a:ext>
            </a:extLst>
          </p:cNvPr>
          <p:cNvSpPr txBox="1"/>
          <p:nvPr/>
        </p:nvSpPr>
        <p:spPr>
          <a:xfrm>
            <a:off x="1453590" y="6952192"/>
            <a:ext cx="3579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ED1C24"/>
                </a:solidFill>
                <a:latin typeface="Montserrat" panose="00000500000000000000" pitchFamily="2" charset="0"/>
              </a:rPr>
              <a:t>$102M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56913E0-64EE-CF35-0FC0-37134A9AEA0F}"/>
              </a:ext>
            </a:extLst>
          </p:cNvPr>
          <p:cNvSpPr txBox="1"/>
          <p:nvPr/>
        </p:nvSpPr>
        <p:spPr>
          <a:xfrm>
            <a:off x="4932792" y="6915026"/>
            <a:ext cx="3579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ED1C24"/>
                </a:solidFill>
                <a:latin typeface="Montserrat" panose="00000500000000000000" pitchFamily="2" charset="0"/>
              </a:rPr>
              <a:t>$61M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3CAD45-682D-3961-D109-96161BAFF239}"/>
              </a:ext>
            </a:extLst>
          </p:cNvPr>
          <p:cNvSpPr txBox="1"/>
          <p:nvPr/>
        </p:nvSpPr>
        <p:spPr>
          <a:xfrm>
            <a:off x="8512321" y="6940750"/>
            <a:ext cx="3579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ED1C24"/>
                </a:solidFill>
                <a:latin typeface="Montserrat" panose="00000500000000000000" pitchFamily="2" charset="0"/>
              </a:rPr>
              <a:t>$153M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2F4435F-B3C2-5D2C-AADA-A5BF039EE33F}"/>
              </a:ext>
            </a:extLst>
          </p:cNvPr>
          <p:cNvSpPr txBox="1"/>
          <p:nvPr/>
        </p:nvSpPr>
        <p:spPr>
          <a:xfrm>
            <a:off x="12788633" y="6886023"/>
            <a:ext cx="35795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ED1C24"/>
                </a:solidFill>
                <a:latin typeface="Montserrat" panose="00000500000000000000" pitchFamily="2" charset="0"/>
              </a:rPr>
              <a:t>$12M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559D6C54-155F-0EC8-185C-95EFFF60CCDE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42577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0F7AD-6344-16A0-C5E6-A054F60F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4">
            <a:extLst>
              <a:ext uri="{FF2B5EF4-FFF2-40B4-BE49-F238E27FC236}">
                <a16:creationId xmlns:a16="http://schemas.microsoft.com/office/drawing/2014/main" id="{1E321E87-DD06-DBA7-AF0B-C117AC49F4B1}"/>
              </a:ext>
            </a:extLst>
          </p:cNvPr>
          <p:cNvGrpSpPr/>
          <p:nvPr/>
        </p:nvGrpSpPr>
        <p:grpSpPr>
          <a:xfrm>
            <a:off x="7944118" y="-68362"/>
            <a:ext cx="11988813" cy="2443901"/>
            <a:chOff x="0" y="0"/>
            <a:chExt cx="15985084" cy="325853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B79DB7D3-C177-8B46-1DEC-0EB9AEBC97EF}"/>
                </a:ext>
              </a:extLst>
            </p:cNvPr>
            <p:cNvSpPr/>
            <p:nvPr/>
          </p:nvSpPr>
          <p:spPr>
            <a:xfrm>
              <a:off x="0" y="0"/>
              <a:ext cx="15985110" cy="3258566"/>
            </a:xfrm>
            <a:custGeom>
              <a:avLst/>
              <a:gdLst/>
              <a:ahLst/>
              <a:cxnLst/>
              <a:rect l="l" t="t" r="r" b="b"/>
              <a:pathLst>
                <a:path w="15985110" h="3258566">
                  <a:moveTo>
                    <a:pt x="0" y="0"/>
                  </a:moveTo>
                  <a:lnTo>
                    <a:pt x="15985110" y="0"/>
                  </a:lnTo>
                  <a:lnTo>
                    <a:pt x="15985110" y="3258566"/>
                  </a:lnTo>
                  <a:lnTo>
                    <a:pt x="0" y="3258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33958" b="-1339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F95CADE-B59D-4C42-2581-2CD1D8BD16BB}"/>
              </a:ext>
            </a:extLst>
          </p:cNvPr>
          <p:cNvSpPr/>
          <p:nvPr/>
        </p:nvSpPr>
        <p:spPr>
          <a:xfrm>
            <a:off x="-4109937" y="-68362"/>
            <a:ext cx="15611394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dirty="0"/>
              <a:t>Planificación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856B5B2-248D-24D7-B293-245731DBFB9B}"/>
              </a:ext>
            </a:extLst>
          </p:cNvPr>
          <p:cNvSpPr/>
          <p:nvPr/>
        </p:nvSpPr>
        <p:spPr>
          <a:xfrm>
            <a:off x="0" y="941175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t>$102M</a:t>
            </a: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844BDC6-72AB-7F56-660A-AE9C38400F73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112C54D-7B47-B523-D3EA-BFCA25DDB9E3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DA9CEE3-ABD9-5B26-9363-CB1A083733CD}"/>
              </a:ext>
            </a:extLst>
          </p:cNvPr>
          <p:cNvGrpSpPr/>
          <p:nvPr/>
        </p:nvGrpSpPr>
        <p:grpSpPr>
          <a:xfrm>
            <a:off x="5897087" y="9742540"/>
            <a:ext cx="11624618" cy="380223"/>
            <a:chOff x="0" y="0"/>
            <a:chExt cx="15499490" cy="5069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56878ADC-AE50-1FE9-C4A8-81B667147BF4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A40D2F65-086C-9B40-DB82-E03ED7D2424E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B4630A9C-873A-CCE9-F874-29E910F199A8}"/>
              </a:ext>
            </a:extLst>
          </p:cNvPr>
          <p:cNvGrpSpPr/>
          <p:nvPr/>
        </p:nvGrpSpPr>
        <p:grpSpPr>
          <a:xfrm>
            <a:off x="-309542" y="160398"/>
            <a:ext cx="13030200" cy="2280636"/>
            <a:chOff x="-549202" y="-119848"/>
            <a:chExt cx="12288667" cy="3040848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AA4837D-725D-AF27-99FA-85C55F405D9D}"/>
                </a:ext>
              </a:extLst>
            </p:cNvPr>
            <p:cNvSpPr/>
            <p:nvPr/>
          </p:nvSpPr>
          <p:spPr>
            <a:xfrm>
              <a:off x="-549202" y="0"/>
              <a:ext cx="12288667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2B37E906-54F0-C371-14A5-91857484E6AB}"/>
                </a:ext>
              </a:extLst>
            </p:cNvPr>
            <p:cNvSpPr txBox="1"/>
            <p:nvPr/>
          </p:nvSpPr>
          <p:spPr>
            <a:xfrm>
              <a:off x="-244931" y="-119848"/>
              <a:ext cx="11609884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s-ES" sz="66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Programa de </a:t>
              </a:r>
            </a:p>
            <a:p>
              <a:pPr algn="l">
                <a:lnSpc>
                  <a:spcPts val="8640"/>
                </a:lnSpc>
              </a:pPr>
              <a:r>
                <a:rPr lang="es-ES" sz="44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Recuperación de Viviendas</a:t>
              </a:r>
              <a:endParaRPr lang="en-US" sz="4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" name="TextBox 11">
            <a:extLst>
              <a:ext uri="{FF2B5EF4-FFF2-40B4-BE49-F238E27FC236}">
                <a16:creationId xmlns:a16="http://schemas.microsoft.com/office/drawing/2014/main" id="{3F945F94-7E72-9C32-DCC2-6A6467CC3032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" name="Picture 22" descr="A blue and purple rectangular object with white text&#10;&#10;AI-generated content may be incorrect.">
            <a:extLst>
              <a:ext uri="{FF2B5EF4-FFF2-40B4-BE49-F238E27FC236}">
                <a16:creationId xmlns:a16="http://schemas.microsoft.com/office/drawing/2014/main" id="{2091DAD3-60B4-470A-43F4-F8FB58538A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"/>
          <a:stretch/>
        </p:blipFill>
        <p:spPr>
          <a:xfrm>
            <a:off x="2514600" y="3159684"/>
            <a:ext cx="12877800" cy="546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3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20C98-238B-AC96-3CAB-F84ABE670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4">
            <a:extLst>
              <a:ext uri="{FF2B5EF4-FFF2-40B4-BE49-F238E27FC236}">
                <a16:creationId xmlns:a16="http://schemas.microsoft.com/office/drawing/2014/main" id="{AE258D17-7855-741B-64E8-F774B6A1B2D5}"/>
              </a:ext>
            </a:extLst>
          </p:cNvPr>
          <p:cNvGrpSpPr/>
          <p:nvPr/>
        </p:nvGrpSpPr>
        <p:grpSpPr>
          <a:xfrm>
            <a:off x="7944118" y="-68362"/>
            <a:ext cx="11988813" cy="2443901"/>
            <a:chOff x="0" y="0"/>
            <a:chExt cx="15985084" cy="325853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A952EF38-2108-8B69-D4AA-EC90FF0E935F}"/>
                </a:ext>
              </a:extLst>
            </p:cNvPr>
            <p:cNvSpPr/>
            <p:nvPr/>
          </p:nvSpPr>
          <p:spPr>
            <a:xfrm>
              <a:off x="0" y="0"/>
              <a:ext cx="15985110" cy="3258566"/>
            </a:xfrm>
            <a:custGeom>
              <a:avLst/>
              <a:gdLst/>
              <a:ahLst/>
              <a:cxnLst/>
              <a:rect l="l" t="t" r="r" b="b"/>
              <a:pathLst>
                <a:path w="15985110" h="3258566">
                  <a:moveTo>
                    <a:pt x="0" y="0"/>
                  </a:moveTo>
                  <a:lnTo>
                    <a:pt x="15985110" y="0"/>
                  </a:lnTo>
                  <a:lnTo>
                    <a:pt x="15985110" y="3258566"/>
                  </a:lnTo>
                  <a:lnTo>
                    <a:pt x="0" y="3258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33958" b="-1339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29DD6A8-5382-FD8E-772B-A6655D129804}"/>
              </a:ext>
            </a:extLst>
          </p:cNvPr>
          <p:cNvSpPr/>
          <p:nvPr/>
        </p:nvSpPr>
        <p:spPr>
          <a:xfrm>
            <a:off x="-3505200" y="-68362"/>
            <a:ext cx="15535194" cy="3535462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C321984-7300-64D4-0E86-B266E5ABB205}"/>
              </a:ext>
            </a:extLst>
          </p:cNvPr>
          <p:cNvSpPr/>
          <p:nvPr/>
        </p:nvSpPr>
        <p:spPr>
          <a:xfrm>
            <a:off x="0" y="941175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58E74CD7-562F-8E32-D189-8B55AF67106D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E698782-8ABC-7D11-F757-B7944F8E2551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8C7F569-59E8-E546-82A2-871E9AE984B4}"/>
              </a:ext>
            </a:extLst>
          </p:cNvPr>
          <p:cNvGrpSpPr/>
          <p:nvPr/>
        </p:nvGrpSpPr>
        <p:grpSpPr>
          <a:xfrm>
            <a:off x="6425998" y="9742562"/>
            <a:ext cx="11624618" cy="380223"/>
            <a:chOff x="0" y="0"/>
            <a:chExt cx="15499490" cy="5069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257D5E6-7324-928E-E3B2-1CF206B0ACBC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24B19BD-973C-0FC6-C0E9-42E4B1C68CC6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DF904C5-9B50-7035-560F-0461BF50406B}"/>
              </a:ext>
            </a:extLst>
          </p:cNvPr>
          <p:cNvGrpSpPr/>
          <p:nvPr/>
        </p:nvGrpSpPr>
        <p:grpSpPr>
          <a:xfrm>
            <a:off x="252164" y="242589"/>
            <a:ext cx="10044409" cy="2312270"/>
            <a:chOff x="-1104836" y="-14113"/>
            <a:chExt cx="13392545" cy="3083026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5A90ED42-EE59-9979-4001-83B92C726159}"/>
                </a:ext>
              </a:extLst>
            </p:cNvPr>
            <p:cNvSpPr/>
            <p:nvPr/>
          </p:nvSpPr>
          <p:spPr>
            <a:xfrm>
              <a:off x="-309736" y="-14113"/>
              <a:ext cx="11060681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6EF8A444-638C-CC83-D939-CB3E2130CADD}"/>
                </a:ext>
              </a:extLst>
            </p:cNvPr>
            <p:cNvSpPr txBox="1"/>
            <p:nvPr/>
          </p:nvSpPr>
          <p:spPr>
            <a:xfrm>
              <a:off x="-1104836" y="71713"/>
              <a:ext cx="13392545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>
                <a:lnSpc>
                  <a:spcPts val="8640"/>
                </a:lnSpc>
              </a:pPr>
              <a:r>
                <a:rPr lang="en-US" sz="6600" dirty="0" err="1">
                  <a:solidFill>
                    <a:schemeClr val="bg1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Inversión</a:t>
              </a:r>
              <a:r>
                <a:rPr lang="en-US" sz="6600" dirty="0">
                  <a:solidFill>
                    <a:schemeClr val="bg1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6600" dirty="0" err="1">
                  <a:solidFill>
                    <a:schemeClr val="bg1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en</a:t>
              </a:r>
              <a:r>
                <a:rPr lang="en-US" sz="6600" dirty="0">
                  <a:solidFill>
                    <a:schemeClr val="bg1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6600" b="1" dirty="0">
                  <a:solidFill>
                    <a:schemeClr val="bg1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"/>
                </a:rPr>
                <a:t>Infraestructura</a:t>
              </a:r>
            </a:p>
          </p:txBody>
        </p:sp>
      </p:grpSp>
      <p:sp>
        <p:nvSpPr>
          <p:cNvPr id="2" name="TextBox 11">
            <a:extLst>
              <a:ext uri="{FF2B5EF4-FFF2-40B4-BE49-F238E27FC236}">
                <a16:creationId xmlns:a16="http://schemas.microsoft.com/office/drawing/2014/main" id="{6166F941-769F-640B-B0E6-D1DE33D64D26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7E035AD-1E81-7783-F036-BCD78B47DB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07605" y="3217602"/>
            <a:ext cx="12672789" cy="553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4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B2ADB-26DF-8071-7583-5928B7AF6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4">
            <a:extLst>
              <a:ext uri="{FF2B5EF4-FFF2-40B4-BE49-F238E27FC236}">
                <a16:creationId xmlns:a16="http://schemas.microsoft.com/office/drawing/2014/main" id="{0B205EB8-37AD-B6D1-31E0-2CE549133103}"/>
              </a:ext>
            </a:extLst>
          </p:cNvPr>
          <p:cNvGrpSpPr/>
          <p:nvPr/>
        </p:nvGrpSpPr>
        <p:grpSpPr>
          <a:xfrm>
            <a:off x="7944118" y="-68362"/>
            <a:ext cx="11988813" cy="2443901"/>
            <a:chOff x="0" y="0"/>
            <a:chExt cx="15985084" cy="325853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50FF91A0-CB71-8141-7468-FDDCB8788DBE}"/>
                </a:ext>
              </a:extLst>
            </p:cNvPr>
            <p:cNvSpPr/>
            <p:nvPr/>
          </p:nvSpPr>
          <p:spPr>
            <a:xfrm>
              <a:off x="0" y="0"/>
              <a:ext cx="15985110" cy="3258566"/>
            </a:xfrm>
            <a:custGeom>
              <a:avLst/>
              <a:gdLst/>
              <a:ahLst/>
              <a:cxnLst/>
              <a:rect l="l" t="t" r="r" b="b"/>
              <a:pathLst>
                <a:path w="15985110" h="3258566">
                  <a:moveTo>
                    <a:pt x="0" y="0"/>
                  </a:moveTo>
                  <a:lnTo>
                    <a:pt x="15985110" y="0"/>
                  </a:lnTo>
                  <a:lnTo>
                    <a:pt x="15985110" y="3258566"/>
                  </a:lnTo>
                  <a:lnTo>
                    <a:pt x="0" y="3258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33958" b="-1339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C7B4127-A722-B7E6-D3D1-E92524E36A3C}"/>
              </a:ext>
            </a:extLst>
          </p:cNvPr>
          <p:cNvSpPr/>
          <p:nvPr/>
        </p:nvSpPr>
        <p:spPr>
          <a:xfrm>
            <a:off x="-4109936" y="0"/>
            <a:ext cx="15611394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113D3B44-626E-2D84-318F-0B16CE133CD9}"/>
              </a:ext>
            </a:extLst>
          </p:cNvPr>
          <p:cNvSpPr/>
          <p:nvPr/>
        </p:nvSpPr>
        <p:spPr>
          <a:xfrm>
            <a:off x="-1" y="946622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C293111C-2BA3-AD7D-D87E-7BFD2C9E7ACB}"/>
              </a:ext>
            </a:extLst>
          </p:cNvPr>
          <p:cNvGrpSpPr/>
          <p:nvPr/>
        </p:nvGrpSpPr>
        <p:grpSpPr>
          <a:xfrm>
            <a:off x="252164" y="8569712"/>
            <a:ext cx="1553074" cy="1553074"/>
            <a:chOff x="0" y="0"/>
            <a:chExt cx="2070765" cy="20707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D50C5841-54A4-7283-E8A2-7FC522ABFD1B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0ABBE3B6-E091-AE02-10C4-15ED9E769B19}"/>
              </a:ext>
            </a:extLst>
          </p:cNvPr>
          <p:cNvGrpSpPr/>
          <p:nvPr/>
        </p:nvGrpSpPr>
        <p:grpSpPr>
          <a:xfrm>
            <a:off x="6425998" y="9742562"/>
            <a:ext cx="11624618" cy="380223"/>
            <a:chOff x="0" y="0"/>
            <a:chExt cx="15499490" cy="5069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0B5CEE1-BEF9-BEAC-639F-E5D168130083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19335269-C5B2-AAD3-5312-61498F1C08FD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AFC8C7F0-07F8-9309-6522-91D68AD25C10}"/>
              </a:ext>
            </a:extLst>
          </p:cNvPr>
          <p:cNvGrpSpPr/>
          <p:nvPr/>
        </p:nvGrpSpPr>
        <p:grpSpPr>
          <a:xfrm>
            <a:off x="249174" y="250284"/>
            <a:ext cx="8295511" cy="2190750"/>
            <a:chOff x="0" y="0"/>
            <a:chExt cx="11060681" cy="29210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99F242E9-0B6D-602D-6856-23B2BB149E6D}"/>
                </a:ext>
              </a:extLst>
            </p:cNvPr>
            <p:cNvSpPr/>
            <p:nvPr/>
          </p:nvSpPr>
          <p:spPr>
            <a:xfrm>
              <a:off x="0" y="0"/>
              <a:ext cx="11060681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FC4457A-4452-08AD-9870-2CD83C3FF084}"/>
                </a:ext>
              </a:extLst>
            </p:cNvPr>
            <p:cNvSpPr txBox="1"/>
            <p:nvPr/>
          </p:nvSpPr>
          <p:spPr>
            <a:xfrm>
              <a:off x="0" y="-76200"/>
              <a:ext cx="11060681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n-US" sz="6600" dirty="0">
                  <a:solidFill>
                    <a:srgbClr val="FFFFFF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 Bold"/>
                </a:rPr>
                <a:t>Planificación de </a:t>
              </a:r>
              <a:r>
                <a:rPr lang="en-US" sz="6600" b="1" dirty="0" err="1">
                  <a:solidFill>
                    <a:srgbClr val="FFFFFF"/>
                  </a:solidFill>
                  <a:latin typeface="Montserrat" panose="00000500000000000000" pitchFamily="2" charset="0"/>
                  <a:ea typeface="Montserrat"/>
                  <a:cs typeface="Montserrat"/>
                  <a:sym typeface="Montserrat Bold"/>
                </a:rPr>
                <a:t>Resiliencia</a:t>
              </a:r>
              <a:r>
                <a:rPr lang="en-US" sz="6600" b="1" dirty="0">
                  <a:solidFill>
                    <a:srgbClr val="FFFFFF"/>
                  </a:solidFill>
                  <a:latin typeface="Montserrat Bold"/>
                  <a:ea typeface="Montserrat"/>
                  <a:cs typeface="Montserrat"/>
                  <a:sym typeface="Montserrat Bold"/>
                </a:rPr>
                <a:t> </a:t>
              </a:r>
              <a:endParaRPr lang="en-US" sz="6600" b="1" dirty="0">
                <a:solidFill>
                  <a:srgbClr val="FFFFFF"/>
                </a:solidFill>
                <a:latin typeface="Montserrat" panose="00000500000000000000" pitchFamily="2" charset="0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" name="TextBox 11">
            <a:extLst>
              <a:ext uri="{FF2B5EF4-FFF2-40B4-BE49-F238E27FC236}">
                <a16:creationId xmlns:a16="http://schemas.microsoft.com/office/drawing/2014/main" id="{80C72C71-AAD9-904B-491C-5C644F09A2DE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F11D520-0692-109A-2C3C-93B0F779FF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7400" y="3726139"/>
            <a:ext cx="13423797" cy="392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42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Freeform 13">
            <a:extLst>
              <a:ext uri="{FF2B5EF4-FFF2-40B4-BE49-F238E27FC236}">
                <a16:creationId xmlns:a16="http://schemas.microsoft.com/office/drawing/2014/main" id="{8A14CD0B-F3C3-CD08-9611-AD83EEBB818E}"/>
              </a:ext>
            </a:extLst>
          </p:cNvPr>
          <p:cNvSpPr/>
          <p:nvPr/>
        </p:nvSpPr>
        <p:spPr>
          <a:xfrm rot="10800000">
            <a:off x="307730" y="2781300"/>
            <a:ext cx="18024258" cy="7750572"/>
          </a:xfrm>
          <a:custGeom>
            <a:avLst/>
            <a:gdLst/>
            <a:ahLst/>
            <a:cxnLst/>
            <a:rect l="l" t="t" r="r" b="b"/>
            <a:pathLst>
              <a:path w="8283101" h="7750572">
                <a:moveTo>
                  <a:pt x="0" y="0"/>
                </a:moveTo>
                <a:lnTo>
                  <a:pt x="8283101" y="0"/>
                </a:lnTo>
                <a:lnTo>
                  <a:pt x="8283101" y="7750572"/>
                </a:lnTo>
                <a:lnTo>
                  <a:pt x="0" y="7750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67" name="Freeform 13">
            <a:extLst>
              <a:ext uri="{FF2B5EF4-FFF2-40B4-BE49-F238E27FC236}">
                <a16:creationId xmlns:a16="http://schemas.microsoft.com/office/drawing/2014/main" id="{EA6C8104-D20D-6EF4-1464-2DB2EBF1450C}"/>
              </a:ext>
            </a:extLst>
          </p:cNvPr>
          <p:cNvSpPr/>
          <p:nvPr/>
        </p:nvSpPr>
        <p:spPr>
          <a:xfrm rot="10800000">
            <a:off x="-137832" y="2781300"/>
            <a:ext cx="13043825" cy="7750572"/>
          </a:xfrm>
          <a:custGeom>
            <a:avLst/>
            <a:gdLst/>
            <a:ahLst/>
            <a:cxnLst/>
            <a:rect l="l" t="t" r="r" b="b"/>
            <a:pathLst>
              <a:path w="8283101" h="7750572">
                <a:moveTo>
                  <a:pt x="0" y="0"/>
                </a:moveTo>
                <a:lnTo>
                  <a:pt x="8283101" y="0"/>
                </a:lnTo>
                <a:lnTo>
                  <a:pt x="8283101" y="7750572"/>
                </a:lnTo>
                <a:lnTo>
                  <a:pt x="0" y="7750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10800000">
            <a:off x="43988" y="2828336"/>
            <a:ext cx="7455443" cy="7750572"/>
          </a:xfrm>
          <a:custGeom>
            <a:avLst/>
            <a:gdLst/>
            <a:ahLst/>
            <a:cxnLst/>
            <a:rect l="l" t="t" r="r" b="b"/>
            <a:pathLst>
              <a:path w="8283101" h="7750572">
                <a:moveTo>
                  <a:pt x="0" y="0"/>
                </a:moveTo>
                <a:lnTo>
                  <a:pt x="8283101" y="0"/>
                </a:lnTo>
                <a:lnTo>
                  <a:pt x="8283101" y="7750572"/>
                </a:lnTo>
                <a:lnTo>
                  <a:pt x="0" y="77505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5" name="Group 4">
            <a:extLst>
              <a:ext uri="{FF2B5EF4-FFF2-40B4-BE49-F238E27FC236}">
                <a16:creationId xmlns:a16="http://schemas.microsoft.com/office/drawing/2014/main" id="{54A81415-BB8F-C05A-A695-7AE1EEE5E03C}"/>
              </a:ext>
            </a:extLst>
          </p:cNvPr>
          <p:cNvGrpSpPr/>
          <p:nvPr/>
        </p:nvGrpSpPr>
        <p:grpSpPr>
          <a:xfrm>
            <a:off x="7944118" y="-68362"/>
            <a:ext cx="11988813" cy="2443901"/>
            <a:chOff x="0" y="0"/>
            <a:chExt cx="15985084" cy="3258535"/>
          </a:xfrm>
        </p:grpSpPr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21AA4A99-CA01-B3A8-B3F6-36C2EAF18D9A}"/>
                </a:ext>
              </a:extLst>
            </p:cNvPr>
            <p:cNvSpPr/>
            <p:nvPr/>
          </p:nvSpPr>
          <p:spPr>
            <a:xfrm>
              <a:off x="0" y="0"/>
              <a:ext cx="15985110" cy="3258566"/>
            </a:xfrm>
            <a:custGeom>
              <a:avLst/>
              <a:gdLst/>
              <a:ahLst/>
              <a:cxnLst/>
              <a:rect l="l" t="t" r="r" b="b"/>
              <a:pathLst>
                <a:path w="15985110" h="3258566">
                  <a:moveTo>
                    <a:pt x="0" y="0"/>
                  </a:moveTo>
                  <a:lnTo>
                    <a:pt x="15985110" y="0"/>
                  </a:lnTo>
                  <a:lnTo>
                    <a:pt x="15985110" y="3258566"/>
                  </a:lnTo>
                  <a:lnTo>
                    <a:pt x="0" y="32585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33958" b="-13395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-4109936" y="0"/>
            <a:ext cx="15611394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0" y="941175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267454" y="8641144"/>
            <a:ext cx="1553074" cy="1553074"/>
            <a:chOff x="0" y="0"/>
            <a:chExt cx="2070765" cy="207076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425998" y="9742562"/>
            <a:ext cx="11624618" cy="380223"/>
            <a:chOff x="0" y="0"/>
            <a:chExt cx="15499490" cy="50696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9174" y="250284"/>
            <a:ext cx="8295511" cy="2190750"/>
            <a:chOff x="0" y="0"/>
            <a:chExt cx="11060681" cy="2921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060681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76200"/>
              <a:ext cx="11060681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n-US" sz="66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Programas de </a:t>
              </a:r>
              <a:r>
                <a:rPr lang="en-US" sz="6600" b="1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Recuperación</a:t>
              </a:r>
              <a:endParaRPr lang="en-US" sz="66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C74FA944-484F-972E-ACBD-1F8EBBAD7250}"/>
              </a:ext>
            </a:extLst>
          </p:cNvPr>
          <p:cNvSpPr txBox="1"/>
          <p:nvPr/>
        </p:nvSpPr>
        <p:spPr>
          <a:xfrm>
            <a:off x="381877" y="3244084"/>
            <a:ext cx="6385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Programa de Recuperación de Viviendas </a:t>
            </a:r>
            <a:endParaRPr lang="en-US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33A9D6B-9BA5-E337-0592-69DE1E65A752}"/>
              </a:ext>
            </a:extLst>
          </p:cNvPr>
          <p:cNvSpPr txBox="1"/>
          <p:nvPr/>
        </p:nvSpPr>
        <p:spPr>
          <a:xfrm>
            <a:off x="7212406" y="2982833"/>
            <a:ext cx="5767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Programa de Inversión en Infraestructura Posterior al Desastre</a:t>
            </a:r>
            <a:endParaRPr lang="en-US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0611062-3CD5-8FFD-5EEF-082824F44E78}"/>
              </a:ext>
            </a:extLst>
          </p:cNvPr>
          <p:cNvSpPr txBox="1"/>
          <p:nvPr/>
        </p:nvSpPr>
        <p:spPr>
          <a:xfrm>
            <a:off x="13427776" y="3022003"/>
            <a:ext cx="45788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  <a:latin typeface="Montserrat" panose="00000500000000000000" pitchFamily="2" charset="0"/>
              </a:rPr>
              <a:t>Programa de Planificación de Resiliencia ante Desastres</a:t>
            </a:r>
            <a:endParaRPr lang="en-US" sz="3200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F8BB8D9-B6ED-D5F0-05B2-6ACC463E3254}"/>
              </a:ext>
            </a:extLst>
          </p:cNvPr>
          <p:cNvSpPr txBox="1"/>
          <p:nvPr/>
        </p:nvSpPr>
        <p:spPr>
          <a:xfrm>
            <a:off x="381878" y="4410332"/>
            <a:ext cx="63856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Ofrecemos reparación, reconstrucción o nueva construcción integral de viviendas para familias afectadas por desastres.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La reparación o rehabilitación es elegible si el costo es inferior al 60% del valor de la vivienda antes del desastre.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Incluye asistencia para la mitigación, como la elevación de las unidades por encima del nivel base de inundación.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.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4202B14-BFA8-0926-A08B-9F042F979AFD}"/>
              </a:ext>
            </a:extLst>
          </p:cNvPr>
          <p:cNvSpPr txBox="1"/>
          <p:nvPr/>
        </p:nvSpPr>
        <p:spPr>
          <a:xfrm>
            <a:off x="7233290" y="4851725"/>
            <a:ext cx="5562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Proporciona subvenciones para apoyar la finalización de proyectos de infraestructura.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Debe atender a poblaciones de ingresos bajos a moderados (beneficio del área).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Debe cumplir con los requisitos del HUD (p. ej., Davis Bacon).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ED76B8A-3B15-EE99-F9BB-36C438E77E16}"/>
              </a:ext>
            </a:extLst>
          </p:cNvPr>
          <p:cNvSpPr txBox="1"/>
          <p:nvPr/>
        </p:nvSpPr>
        <p:spPr>
          <a:xfrm>
            <a:off x="13201512" y="5260789"/>
            <a:ext cx="43127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>
                    <a:lumMod val="85000"/>
                  </a:schemeClr>
                </a:solidFill>
                <a:latin typeface="Montserrat" panose="00000500000000000000" pitchFamily="2" charset="0"/>
              </a:rPr>
              <a:t>Proporciona subvenciones para apoyar el desarrollo de planes de recuperación y resiliencia comunitaria. Gobiernos locales, organizaciones sin fines de lucro y universidades pueden solicitarlas.</a:t>
            </a:r>
            <a:endParaRPr lang="en-US" sz="2400" dirty="0">
              <a:solidFill>
                <a:schemeClr val="bg1">
                  <a:lumMod val="8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69C91045-D918-02D5-EAA8-76D524F67368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02078-E0AB-7124-B829-6658D2A67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5920F3-94FB-1ED7-745D-58B4EF07BA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3890" b="25484"/>
          <a:stretch/>
        </p:blipFill>
        <p:spPr>
          <a:xfrm>
            <a:off x="7648018" y="-68362"/>
            <a:ext cx="10639981" cy="2443924"/>
          </a:xfrm>
          <a:prstGeom prst="rect">
            <a:avLst/>
          </a:prstGeom>
        </p:spPr>
      </p:pic>
      <p:sp>
        <p:nvSpPr>
          <p:cNvPr id="6" name="Freeform 6">
            <a:extLst>
              <a:ext uri="{FF2B5EF4-FFF2-40B4-BE49-F238E27FC236}">
                <a16:creationId xmlns:a16="http://schemas.microsoft.com/office/drawing/2014/main" id="{87529E56-72D1-F526-84FE-FC96CBB56C50}"/>
              </a:ext>
            </a:extLst>
          </p:cNvPr>
          <p:cNvSpPr/>
          <p:nvPr/>
        </p:nvSpPr>
        <p:spPr>
          <a:xfrm>
            <a:off x="-3895201" y="-205992"/>
            <a:ext cx="15611394" cy="3376955"/>
          </a:xfrm>
          <a:custGeom>
            <a:avLst/>
            <a:gdLst/>
            <a:ahLst/>
            <a:cxnLst/>
            <a:rect l="l" t="t" r="r" b="b"/>
            <a:pathLst>
              <a:path w="15611394" h="3376955">
                <a:moveTo>
                  <a:pt x="0" y="0"/>
                </a:moveTo>
                <a:lnTo>
                  <a:pt x="15611394" y="0"/>
                </a:lnTo>
                <a:lnTo>
                  <a:pt x="15611394" y="3376955"/>
                </a:lnTo>
                <a:lnTo>
                  <a:pt x="0" y="3376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dirty="0"/>
              <a:t>.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B9BF6F4-5942-FC33-E95D-BE66877237DE}"/>
              </a:ext>
            </a:extLst>
          </p:cNvPr>
          <p:cNvSpPr/>
          <p:nvPr/>
        </p:nvSpPr>
        <p:spPr>
          <a:xfrm>
            <a:off x="0" y="9411752"/>
            <a:ext cx="18288000" cy="932902"/>
          </a:xfrm>
          <a:custGeom>
            <a:avLst/>
            <a:gdLst/>
            <a:ahLst/>
            <a:cxnLst/>
            <a:rect l="l" t="t" r="r" b="b"/>
            <a:pathLst>
              <a:path w="18288000" h="932902">
                <a:moveTo>
                  <a:pt x="0" y="0"/>
                </a:moveTo>
                <a:lnTo>
                  <a:pt x="18288000" y="0"/>
                </a:lnTo>
                <a:lnTo>
                  <a:pt x="18288000" y="932902"/>
                </a:lnTo>
                <a:lnTo>
                  <a:pt x="0" y="9329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t>Debe servir a poblaciones de ingresos bajos a moderados (beneficio por zona).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C0EBA92-E23F-25E2-AEFF-DF9ADB552795}"/>
              </a:ext>
            </a:extLst>
          </p:cNvPr>
          <p:cNvGrpSpPr/>
          <p:nvPr/>
        </p:nvGrpSpPr>
        <p:grpSpPr>
          <a:xfrm>
            <a:off x="6425998" y="9742562"/>
            <a:ext cx="11624618" cy="380223"/>
            <a:chOff x="0" y="0"/>
            <a:chExt cx="15499490" cy="50696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B7506B8-E449-8D8C-CD0A-25014B977F59}"/>
                </a:ext>
              </a:extLst>
            </p:cNvPr>
            <p:cNvSpPr/>
            <p:nvPr/>
          </p:nvSpPr>
          <p:spPr>
            <a:xfrm>
              <a:off x="0" y="0"/>
              <a:ext cx="15499490" cy="506964"/>
            </a:xfrm>
            <a:custGeom>
              <a:avLst/>
              <a:gdLst/>
              <a:ahLst/>
              <a:cxnLst/>
              <a:rect l="l" t="t" r="r" b="b"/>
              <a:pathLst>
                <a:path w="15499490" h="506964">
                  <a:moveTo>
                    <a:pt x="0" y="0"/>
                  </a:moveTo>
                  <a:lnTo>
                    <a:pt x="15499490" y="0"/>
                  </a:lnTo>
                  <a:lnTo>
                    <a:pt x="15499490" y="506964"/>
                  </a:lnTo>
                  <a:lnTo>
                    <a:pt x="0" y="50696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91558A6-95E5-D8FE-95B9-5CD7A5FD4B63}"/>
                </a:ext>
              </a:extLst>
            </p:cNvPr>
            <p:cNvSpPr txBox="1"/>
            <p:nvPr/>
          </p:nvSpPr>
          <p:spPr>
            <a:xfrm>
              <a:off x="0" y="-47625"/>
              <a:ext cx="15499490" cy="554589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r">
                <a:lnSpc>
                  <a:spcPts val="3231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40B1A3C9-34C8-DC08-5478-286314913189}"/>
              </a:ext>
            </a:extLst>
          </p:cNvPr>
          <p:cNvGrpSpPr/>
          <p:nvPr/>
        </p:nvGrpSpPr>
        <p:grpSpPr>
          <a:xfrm>
            <a:off x="225352" y="193134"/>
            <a:ext cx="8319333" cy="2247900"/>
            <a:chOff x="-31763" y="-76200"/>
            <a:chExt cx="11092444" cy="29972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3163A29-376A-AEB1-C77D-B95A158B5C3B}"/>
                </a:ext>
              </a:extLst>
            </p:cNvPr>
            <p:cNvSpPr/>
            <p:nvPr/>
          </p:nvSpPr>
          <p:spPr>
            <a:xfrm>
              <a:off x="-31763" y="0"/>
              <a:ext cx="11060681" cy="2921000"/>
            </a:xfrm>
            <a:custGeom>
              <a:avLst/>
              <a:gdLst/>
              <a:ahLst/>
              <a:cxnLst/>
              <a:rect l="l" t="t" r="r" b="b"/>
              <a:pathLst>
                <a:path w="11060681" h="2921000">
                  <a:moveTo>
                    <a:pt x="0" y="0"/>
                  </a:moveTo>
                  <a:lnTo>
                    <a:pt x="11060681" y="0"/>
                  </a:lnTo>
                  <a:lnTo>
                    <a:pt x="11060681" y="2921000"/>
                  </a:lnTo>
                  <a:lnTo>
                    <a:pt x="0" y="29210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A8F5E84D-7351-21D7-9B55-AFB1962A01A4}"/>
                </a:ext>
              </a:extLst>
            </p:cNvPr>
            <p:cNvSpPr txBox="1"/>
            <p:nvPr/>
          </p:nvSpPr>
          <p:spPr>
            <a:xfrm>
              <a:off x="0" y="-76200"/>
              <a:ext cx="11060681" cy="2997200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l">
                <a:lnSpc>
                  <a:spcPts val="8640"/>
                </a:lnSpc>
              </a:pPr>
              <a:r>
                <a:rPr lang="es-MX" sz="7200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Resumen de </a:t>
              </a:r>
              <a:r>
                <a:rPr lang="es-MX" sz="72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Financiación</a:t>
              </a:r>
            </a:p>
          </p:txBody>
        </p:sp>
      </p:grp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D98C98-620B-051A-5CA1-1D81A872D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554048"/>
              </p:ext>
            </p:extLst>
          </p:nvPr>
        </p:nvGraphicFramePr>
        <p:xfrm>
          <a:off x="517543" y="3283221"/>
          <a:ext cx="17252913" cy="57614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27768">
                  <a:extLst>
                    <a:ext uri="{9D8B030D-6E8A-4147-A177-3AD203B41FA5}">
                      <a16:colId xmlns:a16="http://schemas.microsoft.com/office/drawing/2014/main" val="3723565297"/>
                    </a:ext>
                  </a:extLst>
                </a:gridCol>
                <a:gridCol w="3585156">
                  <a:extLst>
                    <a:ext uri="{9D8B030D-6E8A-4147-A177-3AD203B41FA5}">
                      <a16:colId xmlns:a16="http://schemas.microsoft.com/office/drawing/2014/main" val="2349284837"/>
                    </a:ext>
                  </a:extLst>
                </a:gridCol>
                <a:gridCol w="4044082">
                  <a:extLst>
                    <a:ext uri="{9D8B030D-6E8A-4147-A177-3AD203B41FA5}">
                      <a16:colId xmlns:a16="http://schemas.microsoft.com/office/drawing/2014/main" val="398006102"/>
                    </a:ext>
                  </a:extLst>
                </a:gridCol>
                <a:gridCol w="4195907">
                  <a:extLst>
                    <a:ext uri="{9D8B030D-6E8A-4147-A177-3AD203B41FA5}">
                      <a16:colId xmlns:a16="http://schemas.microsoft.com/office/drawing/2014/main" val="1364086834"/>
                    </a:ext>
                  </a:extLst>
                </a:gridCol>
              </a:tblGrid>
              <a:tr h="6333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Categoría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32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Porcentaje de Asignación</a:t>
                      </a:r>
                    </a:p>
                  </a:txBody>
                  <a:tcPr marL="68580" marR="68580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32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Asignación del Programa</a:t>
                      </a: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32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Gasto objetivo en MID Identificado por HUD</a:t>
                      </a:r>
                    </a:p>
                  </a:txBody>
                  <a:tcPr marL="68580" marR="68580" marT="0" marB="0" anchor="ctr">
                    <a:solidFill>
                      <a:srgbClr val="122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22107"/>
                  </a:ext>
                </a:extLst>
              </a:tr>
              <a:tr h="4967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Administración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5%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$6,858,900.00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N/A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8883898"/>
                  </a:ext>
                </a:extLst>
              </a:tr>
              <a:tr h="50020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Costos de Planificación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1%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$2,000,000.00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N/A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9720113"/>
                  </a:ext>
                </a:extLst>
              </a:tr>
              <a:tr h="745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Programa de Recuperación de Viviendas de N.M.</a:t>
                      </a: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73%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$100,000,000.00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$100,000,000.00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288409"/>
                  </a:ext>
                </a:extLst>
              </a:tr>
              <a:tr h="745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4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Programa de Inversión en Infraestructura Después del Desastre</a:t>
                      </a: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20%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$27,319,100.00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$13,659,550.00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864734"/>
                  </a:ext>
                </a:extLst>
              </a:tr>
              <a:tr h="7451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400" noProof="0" dirty="0">
                          <a:effectLst/>
                          <a:latin typeface="Montserrat" panose="000005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Programa de Planificación de Resiliencia ante Desastres</a:t>
                      </a: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1%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$1,000,000.00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$1,000,000.00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8775375"/>
                  </a:ext>
                </a:extLst>
              </a:tr>
              <a:tr h="428913"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Total 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>
                    <a:solidFill>
                      <a:srgbClr val="122A6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$137,178,000.00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675" marR="66675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2800" noProof="0" dirty="0">
                          <a:effectLst/>
                          <a:latin typeface="Montserrat" panose="00000500000000000000" pitchFamily="2" charset="0"/>
                        </a:rPr>
                        <a:t>$114,659,550.00</a:t>
                      </a:r>
                      <a:endParaRPr lang="es-MX" sz="3200" noProof="0" dirty="0">
                        <a:effectLst/>
                        <a:latin typeface="Montserrat" panose="00000500000000000000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8259791"/>
                  </a:ext>
                </a:extLst>
              </a:tr>
            </a:tbl>
          </a:graphicData>
        </a:graphic>
      </p:graphicFrame>
      <p:grpSp>
        <p:nvGrpSpPr>
          <p:cNvPr id="8" name="Group 8">
            <a:extLst>
              <a:ext uri="{FF2B5EF4-FFF2-40B4-BE49-F238E27FC236}">
                <a16:creationId xmlns:a16="http://schemas.microsoft.com/office/drawing/2014/main" id="{7301EDDD-93C3-281C-8F8D-5A52E08089BA}"/>
              </a:ext>
            </a:extLst>
          </p:cNvPr>
          <p:cNvGrpSpPr/>
          <p:nvPr/>
        </p:nvGrpSpPr>
        <p:grpSpPr>
          <a:xfrm>
            <a:off x="237384" y="8679345"/>
            <a:ext cx="1553074" cy="1553074"/>
            <a:chOff x="0" y="0"/>
            <a:chExt cx="2070765" cy="207076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D804332-DF2B-7579-305F-4D719D13625D}"/>
                </a:ext>
              </a:extLst>
            </p:cNvPr>
            <p:cNvSpPr/>
            <p:nvPr/>
          </p:nvSpPr>
          <p:spPr>
            <a:xfrm>
              <a:off x="0" y="0"/>
              <a:ext cx="2070735" cy="2070735"/>
            </a:xfrm>
            <a:custGeom>
              <a:avLst/>
              <a:gdLst/>
              <a:ahLst/>
              <a:cxnLst/>
              <a:rect l="l" t="t" r="r" b="b"/>
              <a:pathLst>
                <a:path w="2070735" h="2070735">
                  <a:moveTo>
                    <a:pt x="0" y="0"/>
                  </a:moveTo>
                  <a:lnTo>
                    <a:pt x="2070735" y="0"/>
                  </a:lnTo>
                  <a:lnTo>
                    <a:pt x="2070735" y="2070735"/>
                  </a:lnTo>
                  <a:lnTo>
                    <a:pt x="0" y="20707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-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11">
            <a:extLst>
              <a:ext uri="{FF2B5EF4-FFF2-40B4-BE49-F238E27FC236}">
                <a16:creationId xmlns:a16="http://schemas.microsoft.com/office/drawing/2014/main" id="{6C3628BF-9D84-D212-3A14-B68E90248C99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201626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8699" y="3065861"/>
            <a:ext cx="4506019" cy="5071653"/>
            <a:chOff x="0" y="0"/>
            <a:chExt cx="1186770" cy="1335744"/>
          </a:xfrm>
          <a:noFill/>
        </p:grpSpPr>
        <p:sp>
          <p:nvSpPr>
            <p:cNvPr id="3" name="Freeform 3"/>
            <p:cNvSpPr/>
            <p:nvPr/>
          </p:nvSpPr>
          <p:spPr>
            <a:xfrm>
              <a:off x="0" y="0"/>
              <a:ext cx="1186770" cy="1335744"/>
            </a:xfrm>
            <a:custGeom>
              <a:avLst/>
              <a:gdLst/>
              <a:ahLst/>
              <a:cxnLst/>
              <a:rect l="l" t="t" r="r" b="b"/>
              <a:pathLst>
                <a:path w="1186770" h="1335744">
                  <a:moveTo>
                    <a:pt x="0" y="0"/>
                  </a:moveTo>
                  <a:lnTo>
                    <a:pt x="1186770" y="0"/>
                  </a:lnTo>
                  <a:lnTo>
                    <a:pt x="1186770" y="1335744"/>
                  </a:lnTo>
                  <a:lnTo>
                    <a:pt x="0" y="1335744"/>
                  </a:lnTo>
                  <a:close/>
                </a:path>
              </a:pathLst>
            </a:custGeom>
            <a:grpFill/>
            <a:ln w="9525"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86770" cy="1373844"/>
            </a:xfrm>
            <a:prstGeom prst="rect">
              <a:avLst/>
            </a:prstGeom>
            <a:grpFill/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125556" y="3065861"/>
            <a:ext cx="6554932" cy="6044249"/>
            <a:chOff x="0" y="0"/>
            <a:chExt cx="1726402" cy="13357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26402" cy="1335744"/>
            </a:xfrm>
            <a:custGeom>
              <a:avLst/>
              <a:gdLst/>
              <a:ahLst/>
              <a:cxnLst/>
              <a:rect l="l" t="t" r="r" b="b"/>
              <a:pathLst>
                <a:path w="1726402" h="1335744">
                  <a:moveTo>
                    <a:pt x="0" y="0"/>
                  </a:moveTo>
                  <a:lnTo>
                    <a:pt x="1726402" y="0"/>
                  </a:lnTo>
                  <a:lnTo>
                    <a:pt x="1726402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es-MX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726402" cy="137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 lang="es-MX"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42437" y="3065861"/>
            <a:ext cx="5966963" cy="6044249"/>
            <a:chOff x="0" y="0"/>
            <a:chExt cx="1571546" cy="13357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71546" cy="1335744"/>
            </a:xfrm>
            <a:custGeom>
              <a:avLst/>
              <a:gdLst/>
              <a:ahLst/>
              <a:cxnLst/>
              <a:rect l="l" t="t" r="r" b="b"/>
              <a:pathLst>
                <a:path w="1571546" h="1335744">
                  <a:moveTo>
                    <a:pt x="0" y="0"/>
                  </a:moveTo>
                  <a:lnTo>
                    <a:pt x="1571546" y="0"/>
                  </a:lnTo>
                  <a:lnTo>
                    <a:pt x="1571546" y="1335744"/>
                  </a:lnTo>
                  <a:lnTo>
                    <a:pt x="0" y="1335744"/>
                  </a:lnTo>
                  <a:close/>
                </a:path>
              </a:pathLst>
            </a:custGeom>
            <a:solidFill>
              <a:srgbClr val="E4E4E4"/>
            </a:solidFill>
            <a:ln w="9525" cap="sq">
              <a:solidFill>
                <a:srgbClr val="2A2E3A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71546" cy="1373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161513" y="5601687"/>
            <a:ext cx="5789834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MX" sz="2000" b="1" dirty="0">
                <a:latin typeface="Montserrat" panose="00000500000000000000" pitchFamily="2" charset="0"/>
              </a:rPr>
              <a:t>Comunique sus comentarios verbalmente a un gestor de casos de desastre.</a:t>
            </a:r>
          </a:p>
          <a:p>
            <a:endParaRPr lang="es-MX" sz="2000" b="1" dirty="0">
              <a:latin typeface="Montserrat" panose="00000500000000000000" pitchFamily="2" charset="0"/>
            </a:endParaRPr>
          </a:p>
          <a:p>
            <a:r>
              <a:rPr lang="es-MX" sz="2000" b="1" dirty="0">
                <a:latin typeface="Montserrat" panose="00000500000000000000" pitchFamily="2" charset="0"/>
              </a:rPr>
              <a:t>Llame a la línea de ayuda de gestión de casos de desastre al 505-670-4662.</a:t>
            </a:r>
          </a:p>
          <a:p>
            <a:endParaRPr lang="es-MX" sz="2000" b="1" dirty="0">
              <a:latin typeface="Montserrat" panose="00000500000000000000" pitchFamily="2" charset="0"/>
            </a:endParaRPr>
          </a:p>
          <a:p>
            <a:r>
              <a:rPr lang="es-MX" sz="2000" b="1" dirty="0">
                <a:latin typeface="Montserrat" panose="00000500000000000000" pitchFamily="2" charset="0"/>
              </a:rPr>
              <a:t>Asista a cualquier evento de recuperación patrocinado por el estado y hable con un miembro del equipo del DHSEM.</a:t>
            </a:r>
            <a:endParaRPr sz="2000" b="1" dirty="0">
              <a:latin typeface="Montserrat" panose="00000500000000000000" pitchFamily="2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608980" y="0"/>
            <a:ext cx="11679020" cy="2441034"/>
          </a:xfrm>
          <a:custGeom>
            <a:avLst/>
            <a:gdLst/>
            <a:ahLst/>
            <a:cxnLst/>
            <a:rect l="l" t="t" r="r" b="b"/>
            <a:pathLst>
              <a:path w="11679020" h="2441034">
                <a:moveTo>
                  <a:pt x="0" y="0"/>
                </a:moveTo>
                <a:lnTo>
                  <a:pt x="11679020" y="0"/>
                </a:lnTo>
                <a:lnTo>
                  <a:pt x="11679020" y="2441034"/>
                </a:lnTo>
                <a:lnTo>
                  <a:pt x="0" y="2441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7079" r="-4477" b="-16096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 rot="-10800000">
            <a:off x="-4109936" y="0"/>
            <a:ext cx="14438750" cy="2691317"/>
            <a:chOff x="0" y="0"/>
            <a:chExt cx="802344" cy="1495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02344" cy="149553"/>
            </a:xfrm>
            <a:custGeom>
              <a:avLst/>
              <a:gdLst/>
              <a:ahLst/>
              <a:cxnLst/>
              <a:rect l="l" t="t" r="r" b="b"/>
              <a:pathLst>
                <a:path w="802344" h="149553">
                  <a:moveTo>
                    <a:pt x="203200" y="0"/>
                  </a:moveTo>
                  <a:lnTo>
                    <a:pt x="599144" y="0"/>
                  </a:lnTo>
                  <a:lnTo>
                    <a:pt x="802344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48344" cy="187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17895" y="8514419"/>
            <a:ext cx="18288000" cy="1774942"/>
            <a:chOff x="0" y="0"/>
            <a:chExt cx="24384000" cy="2366589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4816592" cy="20760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0760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336218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567998" y="1563800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505566" y="3149415"/>
            <a:ext cx="3349351" cy="1989980"/>
            <a:chOff x="0" y="0"/>
            <a:chExt cx="4465801" cy="2653307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465801" cy="2653307"/>
              <a:chOff x="0" y="0"/>
              <a:chExt cx="1958660" cy="1163717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958660" cy="1163717"/>
              </a:xfrm>
              <a:custGeom>
                <a:avLst/>
                <a:gdLst/>
                <a:ahLst/>
                <a:cxnLst/>
                <a:rect l="l" t="t" r="r" b="b"/>
                <a:pathLst>
                  <a:path w="1958660" h="1163717">
                    <a:moveTo>
                      <a:pt x="979330" y="0"/>
                    </a:moveTo>
                    <a:cubicBezTo>
                      <a:pt x="438461" y="0"/>
                      <a:pt x="0" y="260507"/>
                      <a:pt x="0" y="581858"/>
                    </a:cubicBezTo>
                    <a:cubicBezTo>
                      <a:pt x="0" y="903210"/>
                      <a:pt x="438461" y="1163717"/>
                      <a:pt x="979330" y="1163717"/>
                    </a:cubicBezTo>
                    <a:cubicBezTo>
                      <a:pt x="1520199" y="1163717"/>
                      <a:pt x="1958660" y="903210"/>
                      <a:pt x="1958660" y="581858"/>
                    </a:cubicBezTo>
                    <a:cubicBezTo>
                      <a:pt x="1958660" y="260507"/>
                      <a:pt x="1520199" y="0"/>
                      <a:pt x="97933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22A6B">
                      <a:alpha val="100000"/>
                    </a:srgbClr>
                  </a:gs>
                  <a:gs pos="100000">
                    <a:srgbClr val="FF5757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83624" y="70998"/>
                <a:ext cx="1591412" cy="9836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26" name="TextBox 26"/>
            <p:cNvSpPr txBox="1"/>
            <p:nvPr/>
          </p:nvSpPr>
          <p:spPr>
            <a:xfrm>
              <a:off x="0" y="538353"/>
              <a:ext cx="4392458" cy="1579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s-MX" sz="33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Comentarios Orales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558220" y="3153610"/>
            <a:ext cx="3502433" cy="1989980"/>
            <a:chOff x="0" y="0"/>
            <a:chExt cx="4669910" cy="2653307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4669910" cy="2653307"/>
              <a:chOff x="0" y="0"/>
              <a:chExt cx="2048181" cy="1163717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048181" cy="1163717"/>
              </a:xfrm>
              <a:custGeom>
                <a:avLst/>
                <a:gdLst/>
                <a:ahLst/>
                <a:cxnLst/>
                <a:rect l="l" t="t" r="r" b="b"/>
                <a:pathLst>
                  <a:path w="2048181" h="1163717">
                    <a:moveTo>
                      <a:pt x="1024090" y="0"/>
                    </a:moveTo>
                    <a:cubicBezTo>
                      <a:pt x="458501" y="0"/>
                      <a:pt x="0" y="260507"/>
                      <a:pt x="0" y="581858"/>
                    </a:cubicBezTo>
                    <a:cubicBezTo>
                      <a:pt x="0" y="903210"/>
                      <a:pt x="458501" y="1163717"/>
                      <a:pt x="1024090" y="1163717"/>
                    </a:cubicBezTo>
                    <a:cubicBezTo>
                      <a:pt x="1589680" y="1163717"/>
                      <a:pt x="2048181" y="903210"/>
                      <a:pt x="2048181" y="581858"/>
                    </a:cubicBezTo>
                    <a:cubicBezTo>
                      <a:pt x="2048181" y="260507"/>
                      <a:pt x="1589680" y="0"/>
                      <a:pt x="102409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122A6B">
                      <a:alpha val="100000"/>
                    </a:srgbClr>
                  </a:gs>
                  <a:gs pos="100000">
                    <a:srgbClr val="FF5757">
                      <a:alpha val="100000"/>
                    </a:srgbClr>
                  </a:gs>
                </a:gsLst>
                <a:lin ang="54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92017" y="70998"/>
                <a:ext cx="1664147" cy="9836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0" y="538353"/>
              <a:ext cx="4593215" cy="1579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59"/>
                </a:lnSpc>
              </a:pPr>
              <a:r>
                <a:rPr lang="es-MX" sz="33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Comentarios</a:t>
              </a:r>
              <a:r>
                <a:rPr lang="en-US" sz="3399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sz="3399" dirty="0" err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Escritos</a:t>
              </a:r>
              <a:endParaRPr lang="en-US" sz="33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76385" y="2937667"/>
            <a:ext cx="5068035" cy="5227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es-MX" sz="3200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Actualmente nos encontramos en un período de comentarios públicos de 30 días.</a:t>
            </a:r>
          </a:p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endParaRPr lang="es-MX" sz="3200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es-MX" sz="3200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Las agencias colaboradoras pueden comentar o notificar a los residentes.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163285" y="5207309"/>
            <a:ext cx="6367763" cy="3986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Correo Electrónico: </a:t>
            </a:r>
            <a:r>
              <a:rPr lang="es-MX" sz="2158" b="1" dirty="0" err="1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publiccomments@dhsem</a:t>
            </a:r>
            <a:endParaRPr lang="es-MX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2590"/>
              </a:lnSpc>
            </a:pPr>
            <a:endParaRPr lang="es-MX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Sitio web del Plan de Acción: Haga clic en el recuadro azul "Enviar su comentario"</a:t>
            </a:r>
          </a:p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  <a:hlinkClick r:id="rId4"/>
              </a:rPr>
              <a:t>https://www.dhsem.nm.gov/</a:t>
            </a:r>
            <a:endParaRPr lang="es-MX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2590"/>
              </a:lnSpc>
            </a:pPr>
            <a:endParaRPr lang="es-MX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2590"/>
              </a:lnSpc>
            </a:pPr>
            <a:endParaRPr lang="es-MX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Correo: Comentarios del público,</a:t>
            </a:r>
          </a:p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3005 S </a:t>
            </a:r>
            <a:r>
              <a:rPr lang="es-MX" sz="2158" b="1" dirty="0" err="1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</a:t>
            </a: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Francis </a:t>
            </a:r>
            <a:r>
              <a:rPr lang="es-MX" sz="2158" b="1" dirty="0" err="1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Dr</a:t>
            </a: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STE 1-D, </a:t>
            </a:r>
            <a:r>
              <a:rPr lang="es-MX" sz="2158" b="1" dirty="0" err="1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n.°</a:t>
            </a: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404, </a:t>
            </a:r>
          </a:p>
          <a:p>
            <a:pPr algn="ctr">
              <a:lnSpc>
                <a:spcPts val="2590"/>
              </a:lnSpc>
            </a:pPr>
            <a:r>
              <a:rPr lang="es-MX" sz="2158" b="1" dirty="0">
                <a:solidFill>
                  <a:srgbClr val="2A2E3A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Santa Fe, NM 87505.nm.gov</a:t>
            </a:r>
          </a:p>
          <a:p>
            <a:pPr algn="ctr">
              <a:lnSpc>
                <a:spcPts val="2590"/>
              </a:lnSpc>
            </a:pPr>
            <a:endParaRPr lang="en-US" sz="2158" b="1" dirty="0">
              <a:solidFill>
                <a:srgbClr val="2A2E3A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258699" y="250284"/>
            <a:ext cx="8656701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s-MX" sz="72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Comentario</a:t>
            </a:r>
            <a:r>
              <a:rPr lang="en-US" sz="72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Público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28069376-5AF5-0218-2100-66C7F343A5D2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A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</a:blip>
            <a:stretch>
              <a:fillRect t="-15900" b="-15900"/>
            </a:stretch>
          </a:blipFill>
        </p:spPr>
        <p:txBody>
          <a:bodyPr/>
          <a:lstStyle/>
          <a:p>
            <a:endParaRPr dirty="0"/>
          </a:p>
        </p:txBody>
      </p:sp>
      <p:grpSp>
        <p:nvGrpSpPr>
          <p:cNvPr id="3" name="Group 3"/>
          <p:cNvGrpSpPr/>
          <p:nvPr/>
        </p:nvGrpSpPr>
        <p:grpSpPr>
          <a:xfrm>
            <a:off x="0" y="8512058"/>
            <a:ext cx="18288000" cy="1774942"/>
            <a:chOff x="0" y="0"/>
            <a:chExt cx="24384000" cy="2366589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816592" cy="207603"/>
              </a:xfrm>
              <a:custGeom>
                <a:avLst/>
                <a:gdLst/>
                <a:ahLst/>
                <a:cxnLst/>
                <a:rect l="l" t="t" r="r" b="b"/>
                <a:pathLst>
                  <a:path w="4816592" h="207603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00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336218" y="0"/>
              <a:ext cx="2070765" cy="2070765"/>
            </a:xfrm>
            <a:custGeom>
              <a:avLst/>
              <a:gdLst/>
              <a:ahLst/>
              <a:cxnLst/>
              <a:rect l="l" t="t" r="r" b="b"/>
              <a:pathLst>
                <a:path w="2070765" h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567998" y="1563800"/>
              <a:ext cx="15499490" cy="50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232"/>
                </a:lnSpc>
              </a:pPr>
              <a:endParaRPr lang="en-U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85228" y="3765762"/>
            <a:ext cx="14405073" cy="3143674"/>
            <a:chOff x="0" y="517599"/>
            <a:chExt cx="19206764" cy="419156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3887566"/>
              <a:ext cx="19193655" cy="821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12"/>
                </a:lnSpc>
              </a:pPr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09" y="517599"/>
              <a:ext cx="19193655" cy="2428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120"/>
                </a:lnSpc>
              </a:pPr>
              <a:r>
                <a:rPr lang="es-ES" sz="5934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¡Gracias por su tiempo y participación!</a:t>
              </a:r>
              <a:endParaRPr lang="en-US" sz="5934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1689" cy="189040"/>
            </a:xfrm>
            <a:custGeom>
              <a:avLst/>
              <a:gdLst/>
              <a:ahLst/>
              <a:cxnLst/>
              <a:rect l="l" t="t" r="r" b="b"/>
              <a:pathLst>
                <a:path w="2151689" h="189040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58699" y="161042"/>
            <a:ext cx="9050912" cy="135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59"/>
              </a:lnSpc>
              <a:spcBef>
                <a:spcPct val="0"/>
              </a:spcBef>
              <a:defRPr/>
            </a:pPr>
            <a:r>
              <a:rPr kumimoji="0" lang="en-US" sz="3899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old"/>
                <a:ea typeface="Montserrat Bold"/>
                <a:cs typeface="Montserrat Bold"/>
                <a:sym typeface="Montserrat Bold"/>
              </a:rPr>
              <a:t>CDBG-DR </a:t>
            </a:r>
            <a:r>
              <a:rPr lang="es-MX" sz="40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Comentario</a:t>
            </a:r>
            <a:r>
              <a:rPr lang="en-US" sz="4000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Público</a:t>
            </a:r>
          </a:p>
          <a:p>
            <a:pPr marL="0" marR="0" lvl="0" indent="0" algn="l" defTabSz="914400" rtl="0" eaLnBrk="1" fontAlgn="auto" latinLnBrk="0" hangingPunct="1">
              <a:lnSpc>
                <a:spcPts val="54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899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387B706A-120A-4644-E004-2F26EEB97186}"/>
              </a:ext>
            </a:extLst>
          </p:cNvPr>
          <p:cNvSpPr txBox="1"/>
          <p:nvPr/>
        </p:nvSpPr>
        <p:spPr>
          <a:xfrm>
            <a:off x="3069601" y="9704867"/>
            <a:ext cx="14599785" cy="577596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algn="r">
              <a:lnSpc>
                <a:spcPts val="3231"/>
              </a:lnSpc>
            </a:pPr>
            <a:r>
              <a:rPr lang="es-ES" sz="230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Departamento de Seguridad Nacional y Gestión de Emergencias de Nuevo México</a:t>
            </a:r>
            <a:endParaRPr lang="en-US" sz="230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648D26E10C95459B61D9A92A31969E" ma:contentTypeVersion="4" ma:contentTypeDescription="Create a new document." ma:contentTypeScope="" ma:versionID="537d4ec3eddf444d2e542acbd1255b46">
  <xsd:schema xmlns:xsd="http://www.w3.org/2001/XMLSchema" xmlns:xs="http://www.w3.org/2001/XMLSchema" xmlns:p="http://schemas.microsoft.com/office/2006/metadata/properties" xmlns:ns3="14a4e20d-10ec-498c-8d8b-82e4b6c64786" targetNamespace="http://schemas.microsoft.com/office/2006/metadata/properties" ma:root="true" ma:fieldsID="8b52cad17075855839d4ca9f86e9c4f7" ns3:_="">
    <xsd:import namespace="14a4e20d-10ec-498c-8d8b-82e4b6c64786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4e20d-10ec-498c-8d8b-82e4b6c64786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353004-8D03-46E9-841D-16422A1A4B96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14a4e20d-10ec-498c-8d8b-82e4b6c64786"/>
  </ds:schemaRefs>
</ds:datastoreItem>
</file>

<file path=customXml/itemProps2.xml><?xml version="1.0" encoding="utf-8"?>
<ds:datastoreItem xmlns:ds="http://schemas.openxmlformats.org/officeDocument/2006/customXml" ds:itemID="{52A564FA-00F7-4C34-B623-B8FB4E9C3EA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BE26C1-1AF1-4EC6-B2D0-84FF0CAF58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a4e20d-10ec-498c-8d8b-82e4b6c647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1200</Words>
  <Application>Microsoft Office PowerPoint</Application>
  <PresentationFormat>Custom</PresentationFormat>
  <Paragraphs>161</Paragraphs>
  <Slides>13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Hearing- 4795 4843</dc:title>
  <cp:lastModifiedBy>Diana Aguilar</cp:lastModifiedBy>
  <cp:revision>7</cp:revision>
  <dcterms:created xsi:type="dcterms:W3CDTF">2006-08-16T00:00:00Z</dcterms:created>
  <dcterms:modified xsi:type="dcterms:W3CDTF">2025-05-27T21:05:06Z</dcterms:modified>
  <dc:identifier>DAGiSX6EAuQ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0x01010099648D26E10C95459B61D9A92A31969E</vt:lpwstr>
  </property>
</Properties>
</file>