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501" r:id="rId2"/>
    <p:sldId id="1890" r:id="rId3"/>
    <p:sldId id="1876" r:id="rId4"/>
    <p:sldId id="1906" r:id="rId5"/>
    <p:sldId id="1909" r:id="rId6"/>
    <p:sldId id="1910" r:id="rId7"/>
    <p:sldId id="1898" r:id="rId8"/>
    <p:sldId id="1908" r:id="rId9"/>
    <p:sldId id="1897" r:id="rId10"/>
    <p:sldId id="1899" r:id="rId11"/>
    <p:sldId id="1902" r:id="rId12"/>
    <p:sldId id="1905" r:id="rId13"/>
    <p:sldId id="190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19D14F4-7A30-468F-9565-6D767079F14D}">
          <p14:sldIdLst>
            <p14:sldId id="501"/>
            <p14:sldId id="1890"/>
            <p14:sldId id="1876"/>
            <p14:sldId id="1906"/>
            <p14:sldId id="1909"/>
            <p14:sldId id="1910"/>
            <p14:sldId id="1898"/>
            <p14:sldId id="1908"/>
            <p14:sldId id="1897"/>
            <p14:sldId id="1899"/>
            <p14:sldId id="1902"/>
            <p14:sldId id="1905"/>
            <p14:sldId id="190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9" autoAdjust="0"/>
    <p:restoredTop sz="94695" autoAdjust="0"/>
  </p:normalViewPr>
  <p:slideViewPr>
    <p:cSldViewPr snapToGrid="0">
      <p:cViewPr varScale="1">
        <p:scale>
          <a:sx n="87" d="100"/>
          <a:sy n="87" d="100"/>
        </p:scale>
        <p:origin x="60" y="48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ldonado, Leah, DHSEM" userId="e9c91e16-4581-4ca0-8055-ee11e77b9c59" providerId="ADAL" clId="{9ED2C689-1FA6-4DF4-AAB4-6CD23D9D0452}"/>
    <pc:docChg chg="custSel modSld">
      <pc:chgData name="Baldonado, Leah, DHSEM" userId="e9c91e16-4581-4ca0-8055-ee11e77b9c59" providerId="ADAL" clId="{9ED2C689-1FA6-4DF4-AAB4-6CD23D9D0452}" dt="2024-05-03T03:34:42.132" v="88" actId="6549"/>
      <pc:docMkLst>
        <pc:docMk/>
      </pc:docMkLst>
      <pc:sldChg chg="modSp mod">
        <pc:chgData name="Baldonado, Leah, DHSEM" userId="e9c91e16-4581-4ca0-8055-ee11e77b9c59" providerId="ADAL" clId="{9ED2C689-1FA6-4DF4-AAB4-6CD23D9D0452}" dt="2024-05-03T03:34:42.132" v="88" actId="6549"/>
        <pc:sldMkLst>
          <pc:docMk/>
          <pc:sldMk cId="2099567331" sldId="1898"/>
        </pc:sldMkLst>
        <pc:spChg chg="mod">
          <ac:chgData name="Baldonado, Leah, DHSEM" userId="e9c91e16-4581-4ca0-8055-ee11e77b9c59" providerId="ADAL" clId="{9ED2C689-1FA6-4DF4-AAB4-6CD23D9D0452}" dt="2024-05-02T23:40:25.760" v="45" actId="20577"/>
          <ac:spMkLst>
            <pc:docMk/>
            <pc:sldMk cId="2099567331" sldId="1898"/>
            <ac:spMk id="3" creationId="{443F6E20-F237-ACFA-6F9A-5F4FB0F26C40}"/>
          </ac:spMkLst>
        </pc:spChg>
        <pc:graphicFrameChg chg="modGraphic">
          <ac:chgData name="Baldonado, Leah, DHSEM" userId="e9c91e16-4581-4ca0-8055-ee11e77b9c59" providerId="ADAL" clId="{9ED2C689-1FA6-4DF4-AAB4-6CD23D9D0452}" dt="2024-05-03T03:34:42.132" v="88" actId="6549"/>
          <ac:graphicFrameMkLst>
            <pc:docMk/>
            <pc:sldMk cId="2099567331" sldId="1898"/>
            <ac:graphicFrameMk id="2" creationId="{2B5996E7-39EA-CE53-936A-B210A3423845}"/>
          </ac:graphicFrameMkLst>
        </pc:graphicFrameChg>
      </pc:sldChg>
      <pc:sldChg chg="modSp mod">
        <pc:chgData name="Baldonado, Leah, DHSEM" userId="e9c91e16-4581-4ca0-8055-ee11e77b9c59" providerId="ADAL" clId="{9ED2C689-1FA6-4DF4-AAB4-6CD23D9D0452}" dt="2024-05-03T00:04:11.159" v="87" actId="20577"/>
        <pc:sldMkLst>
          <pc:docMk/>
          <pc:sldMk cId="113442911" sldId="1907"/>
        </pc:sldMkLst>
        <pc:graphicFrameChg chg="modGraphic">
          <ac:chgData name="Baldonado, Leah, DHSEM" userId="e9c91e16-4581-4ca0-8055-ee11e77b9c59" providerId="ADAL" clId="{9ED2C689-1FA6-4DF4-AAB4-6CD23D9D0452}" dt="2024-05-03T00:04:11.159" v="87" actId="20577"/>
          <ac:graphicFrameMkLst>
            <pc:docMk/>
            <pc:sldMk cId="113442911" sldId="1907"/>
            <ac:graphicFrameMk id="2" creationId="{2B5996E7-39EA-CE53-936A-B210A3423845}"/>
          </ac:graphicFrameMkLst>
        </pc:graphicFrameChg>
      </pc:sldChg>
      <pc:sldChg chg="modSp mod">
        <pc:chgData name="Baldonado, Leah, DHSEM" userId="e9c91e16-4581-4ca0-8055-ee11e77b9c59" providerId="ADAL" clId="{9ED2C689-1FA6-4DF4-AAB4-6CD23D9D0452}" dt="2024-05-02T23:48:38.240" v="50" actId="20577"/>
        <pc:sldMkLst>
          <pc:docMk/>
          <pc:sldMk cId="986173940" sldId="1908"/>
        </pc:sldMkLst>
        <pc:graphicFrameChg chg="modGraphic">
          <ac:chgData name="Baldonado, Leah, DHSEM" userId="e9c91e16-4581-4ca0-8055-ee11e77b9c59" providerId="ADAL" clId="{9ED2C689-1FA6-4DF4-AAB4-6CD23D9D0452}" dt="2024-05-02T23:48:38.240" v="50" actId="20577"/>
          <ac:graphicFrameMkLst>
            <pc:docMk/>
            <pc:sldMk cId="986173940" sldId="1908"/>
            <ac:graphicFrameMk id="2" creationId="{2B5996E7-39EA-CE53-936A-B210A3423845}"/>
          </ac:graphicFrameMkLst>
        </pc:graphicFrameChg>
      </pc:sldChg>
      <pc:sldChg chg="modSp mod">
        <pc:chgData name="Baldonado, Leah, DHSEM" userId="e9c91e16-4581-4ca0-8055-ee11e77b9c59" providerId="ADAL" clId="{9ED2C689-1FA6-4DF4-AAB4-6CD23D9D0452}" dt="2024-05-02T23:25:46.857" v="4" actId="20577"/>
        <pc:sldMkLst>
          <pc:docMk/>
          <pc:sldMk cId="22530226" sldId="1909"/>
        </pc:sldMkLst>
        <pc:graphicFrameChg chg="modGraphic">
          <ac:chgData name="Baldonado, Leah, DHSEM" userId="e9c91e16-4581-4ca0-8055-ee11e77b9c59" providerId="ADAL" clId="{9ED2C689-1FA6-4DF4-AAB4-6CD23D9D0452}" dt="2024-05-02T23:25:46.857" v="4" actId="20577"/>
          <ac:graphicFrameMkLst>
            <pc:docMk/>
            <pc:sldMk cId="22530226" sldId="1909"/>
            <ac:graphicFrameMk id="2" creationId="{2B5996E7-39EA-CE53-936A-B210A3423845}"/>
          </ac:graphicFrameMkLst>
        </pc:graphicFrameChg>
      </pc:sldChg>
      <pc:sldChg chg="addSp delSp modSp mod">
        <pc:chgData name="Baldonado, Leah, DHSEM" userId="e9c91e16-4581-4ca0-8055-ee11e77b9c59" providerId="ADAL" clId="{9ED2C689-1FA6-4DF4-AAB4-6CD23D9D0452}" dt="2024-05-02T23:30:04.099" v="34" actId="14100"/>
        <pc:sldMkLst>
          <pc:docMk/>
          <pc:sldMk cId="235099412" sldId="1910"/>
        </pc:sldMkLst>
        <pc:spChg chg="del mod">
          <ac:chgData name="Baldonado, Leah, DHSEM" userId="e9c91e16-4581-4ca0-8055-ee11e77b9c59" providerId="ADAL" clId="{9ED2C689-1FA6-4DF4-AAB4-6CD23D9D0452}" dt="2024-05-02T23:29:12.638" v="29" actId="21"/>
          <ac:spMkLst>
            <pc:docMk/>
            <pc:sldMk cId="235099412" sldId="1910"/>
            <ac:spMk id="2" creationId="{68A4E098-0297-DCDF-66E2-5D32D40F5E6C}"/>
          </ac:spMkLst>
        </pc:spChg>
        <pc:spChg chg="mod">
          <ac:chgData name="Baldonado, Leah, DHSEM" userId="e9c91e16-4581-4ca0-8055-ee11e77b9c59" providerId="ADAL" clId="{9ED2C689-1FA6-4DF4-AAB4-6CD23D9D0452}" dt="2024-05-02T23:28:46.195" v="25" actId="2711"/>
          <ac:spMkLst>
            <pc:docMk/>
            <pc:sldMk cId="235099412" sldId="1910"/>
            <ac:spMk id="4" creationId="{D77BC3A4-CC5D-5555-526D-CA93D09EAEF5}"/>
          </ac:spMkLst>
        </pc:spChg>
        <pc:spChg chg="mod">
          <ac:chgData name="Baldonado, Leah, DHSEM" userId="e9c91e16-4581-4ca0-8055-ee11e77b9c59" providerId="ADAL" clId="{9ED2C689-1FA6-4DF4-AAB4-6CD23D9D0452}" dt="2024-05-02T23:29:30.409" v="31" actId="1076"/>
          <ac:spMkLst>
            <pc:docMk/>
            <pc:sldMk cId="235099412" sldId="1910"/>
            <ac:spMk id="14" creationId="{315C577B-B098-C8B2-3C7A-2F546935567F}"/>
          </ac:spMkLst>
        </pc:spChg>
        <pc:spChg chg="mod">
          <ac:chgData name="Baldonado, Leah, DHSEM" userId="e9c91e16-4581-4ca0-8055-ee11e77b9c59" providerId="ADAL" clId="{9ED2C689-1FA6-4DF4-AAB4-6CD23D9D0452}" dt="2024-05-02T23:28:09.401" v="20" actId="113"/>
          <ac:spMkLst>
            <pc:docMk/>
            <pc:sldMk cId="235099412" sldId="1910"/>
            <ac:spMk id="16" creationId="{43A58136-F8DD-BB4D-AA59-FDC9ABDA71CD}"/>
          </ac:spMkLst>
        </pc:spChg>
        <pc:spChg chg="mod">
          <ac:chgData name="Baldonado, Leah, DHSEM" userId="e9c91e16-4581-4ca0-8055-ee11e77b9c59" providerId="ADAL" clId="{9ED2C689-1FA6-4DF4-AAB4-6CD23D9D0452}" dt="2024-05-02T23:28:14.538" v="21" actId="113"/>
          <ac:spMkLst>
            <pc:docMk/>
            <pc:sldMk cId="235099412" sldId="1910"/>
            <ac:spMk id="21" creationId="{EF9195AC-2BDF-8D1D-6135-B5B5A654F8B2}"/>
          </ac:spMkLst>
        </pc:spChg>
        <pc:spChg chg="mod">
          <ac:chgData name="Baldonado, Leah, DHSEM" userId="e9c91e16-4581-4ca0-8055-ee11e77b9c59" providerId="ADAL" clId="{9ED2C689-1FA6-4DF4-AAB4-6CD23D9D0452}" dt="2024-05-02T23:28:03.553" v="19" actId="113"/>
          <ac:spMkLst>
            <pc:docMk/>
            <pc:sldMk cId="235099412" sldId="1910"/>
            <ac:spMk id="28" creationId="{CA5307CC-DCAC-D318-5A9F-340AA122085E}"/>
          </ac:spMkLst>
        </pc:spChg>
        <pc:spChg chg="add del">
          <ac:chgData name="Baldonado, Leah, DHSEM" userId="e9c91e16-4581-4ca0-8055-ee11e77b9c59" providerId="ADAL" clId="{9ED2C689-1FA6-4DF4-AAB4-6CD23D9D0452}" dt="2024-05-02T23:26:21.451" v="7" actId="21"/>
          <ac:spMkLst>
            <pc:docMk/>
            <pc:sldMk cId="235099412" sldId="1910"/>
            <ac:spMk id="33" creationId="{602CBA62-05D3-77A8-9871-00FC1A67B385}"/>
          </ac:spMkLst>
        </pc:spChg>
        <pc:grpChg chg="mod">
          <ac:chgData name="Baldonado, Leah, DHSEM" userId="e9c91e16-4581-4ca0-8055-ee11e77b9c59" providerId="ADAL" clId="{9ED2C689-1FA6-4DF4-AAB4-6CD23D9D0452}" dt="2024-05-02T23:29:59.495" v="33" actId="14100"/>
          <ac:grpSpMkLst>
            <pc:docMk/>
            <pc:sldMk cId="235099412" sldId="1910"/>
            <ac:grpSpMk id="11" creationId="{42CB0BB0-6C66-CF9A-C47F-AAAFD8C8BBF6}"/>
          </ac:grpSpMkLst>
        </pc:grpChg>
        <pc:grpChg chg="mod">
          <ac:chgData name="Baldonado, Leah, DHSEM" userId="e9c91e16-4581-4ca0-8055-ee11e77b9c59" providerId="ADAL" clId="{9ED2C689-1FA6-4DF4-AAB4-6CD23D9D0452}" dt="2024-05-02T23:29:53.452" v="32" actId="14100"/>
          <ac:grpSpMkLst>
            <pc:docMk/>
            <pc:sldMk cId="235099412" sldId="1910"/>
            <ac:grpSpMk id="19" creationId="{65BFD0CD-E12C-5952-8E88-93A68E5E4859}"/>
          </ac:grpSpMkLst>
        </pc:grpChg>
        <pc:grpChg chg="mod">
          <ac:chgData name="Baldonado, Leah, DHSEM" userId="e9c91e16-4581-4ca0-8055-ee11e77b9c59" providerId="ADAL" clId="{9ED2C689-1FA6-4DF4-AAB4-6CD23D9D0452}" dt="2024-05-02T23:30:04.099" v="34" actId="14100"/>
          <ac:grpSpMkLst>
            <pc:docMk/>
            <pc:sldMk cId="235099412" sldId="1910"/>
            <ac:grpSpMk id="26" creationId="{BF52E026-BE0C-08C9-7D2B-B09C13A9FB93}"/>
          </ac:grpSpMkLst>
        </pc:grpChg>
        <pc:graphicFrameChg chg="modGraphic">
          <ac:chgData name="Baldonado, Leah, DHSEM" userId="e9c91e16-4581-4ca0-8055-ee11e77b9c59" providerId="ADAL" clId="{9ED2C689-1FA6-4DF4-AAB4-6CD23D9D0452}" dt="2024-05-02T23:27:55.217" v="18" actId="207"/>
          <ac:graphicFrameMkLst>
            <pc:docMk/>
            <pc:sldMk cId="235099412" sldId="1910"/>
            <ac:graphicFrameMk id="15" creationId="{78DAB776-6872-A246-033D-3513CDF65214}"/>
          </ac:graphicFrameMkLst>
        </pc:graphicFrameChg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fema.gov/sites/default/files/documents/fema_policy-prohibited-controlled-equipment-fema-awards.pdf" TargetMode="External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fema.gov/sites/default/files/documents/fema_policy-prohibited-controlled-equipment-fema-awards.pdf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5E8C7F1-9AB1-4F98-8298-D737EB92F275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0C34CA8-08FA-4BDB-BE76-CD416E0F2EE4}">
      <dgm:prSet custT="1"/>
      <dgm:spPr/>
      <dgm:t>
        <a:bodyPr/>
        <a:lstStyle/>
        <a:p>
          <a:r>
            <a:rPr lang="en-US" sz="2400" kern="1200" dirty="0">
              <a:solidFill>
                <a:srgbClr val="002F8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Funding to assist with protection against terrorism attacks</a:t>
          </a:r>
        </a:p>
      </dgm:t>
    </dgm:pt>
    <dgm:pt modelId="{8DC5EADC-21C6-410D-A484-E1B309B76BE4}" type="parTrans" cxnId="{AB4DB667-396A-43F5-8F35-68EB8BED60AE}">
      <dgm:prSet/>
      <dgm:spPr/>
      <dgm:t>
        <a:bodyPr/>
        <a:lstStyle/>
        <a:p>
          <a:endParaRPr lang="en-US"/>
        </a:p>
      </dgm:t>
    </dgm:pt>
    <dgm:pt modelId="{D1C7511A-CB41-45DF-9A2B-3ED2456CD800}" type="sibTrans" cxnId="{AB4DB667-396A-43F5-8F35-68EB8BED60AE}">
      <dgm:prSet/>
      <dgm:spPr/>
      <dgm:t>
        <a:bodyPr/>
        <a:lstStyle/>
        <a:p>
          <a:endParaRPr lang="en-US"/>
        </a:p>
      </dgm:t>
    </dgm:pt>
    <dgm:pt modelId="{EC4085F3-F269-4CE7-9AB2-B52CB46E8EA4}">
      <dgm:prSet custT="1"/>
      <dgm:spPr/>
      <dgm:t>
        <a:bodyPr/>
        <a:lstStyle/>
        <a:p>
          <a:r>
            <a:rPr lang="en-US" sz="2400" kern="1200" dirty="0">
              <a:solidFill>
                <a:srgbClr val="002F8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Help build, sustain, and deliver core capabilities identified in the National Preparedness Goal</a:t>
          </a:r>
        </a:p>
      </dgm:t>
    </dgm:pt>
    <dgm:pt modelId="{C8E6BB05-64CE-44B2-A57F-7876CBB271E9}" type="parTrans" cxnId="{9093D1A4-CC53-4F2E-9C05-893B6F8115BC}">
      <dgm:prSet/>
      <dgm:spPr/>
      <dgm:t>
        <a:bodyPr/>
        <a:lstStyle/>
        <a:p>
          <a:endParaRPr lang="en-US"/>
        </a:p>
      </dgm:t>
    </dgm:pt>
    <dgm:pt modelId="{087F6ABB-D42C-4671-8F21-8CFF66B7F1BC}" type="sibTrans" cxnId="{9093D1A4-CC53-4F2E-9C05-893B6F8115BC}">
      <dgm:prSet/>
      <dgm:spPr/>
      <dgm:t>
        <a:bodyPr/>
        <a:lstStyle/>
        <a:p>
          <a:endParaRPr lang="en-US"/>
        </a:p>
      </dgm:t>
    </dgm:pt>
    <dgm:pt modelId="{269F9313-3147-4391-BE80-707192B86BDB}">
      <dgm:prSet custT="1"/>
      <dgm:spPr/>
      <dgm:t>
        <a:bodyPr/>
        <a:lstStyle/>
        <a:p>
          <a:r>
            <a:rPr lang="en-US" sz="2400" kern="1200" dirty="0">
              <a:solidFill>
                <a:srgbClr val="002F8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Support building capability and/or closing capability gaps or sustaining capabilities identified in the community’s THIRA and SPR process</a:t>
          </a:r>
        </a:p>
      </dgm:t>
    </dgm:pt>
    <dgm:pt modelId="{C6153E45-1766-4FE0-8BBF-8B2CB356CC1C}" type="parTrans" cxnId="{714BAF9E-B667-4A44-BBF6-FEE2CBE3EE04}">
      <dgm:prSet/>
      <dgm:spPr/>
      <dgm:t>
        <a:bodyPr/>
        <a:lstStyle/>
        <a:p>
          <a:endParaRPr lang="en-US"/>
        </a:p>
      </dgm:t>
    </dgm:pt>
    <dgm:pt modelId="{A2D8D97A-DC73-42BD-B821-16A5709B3C19}" type="sibTrans" cxnId="{714BAF9E-B667-4A44-BBF6-FEE2CBE3EE04}">
      <dgm:prSet/>
      <dgm:spPr/>
      <dgm:t>
        <a:bodyPr/>
        <a:lstStyle/>
        <a:p>
          <a:endParaRPr lang="en-US"/>
        </a:p>
      </dgm:t>
    </dgm:pt>
    <dgm:pt modelId="{88A0151D-F62E-40B2-BF04-ED6F9B585FF4}" type="pres">
      <dgm:prSet presAssocID="{D5E8C7F1-9AB1-4F98-8298-D737EB92F275}" presName="vert0" presStyleCnt="0">
        <dgm:presLayoutVars>
          <dgm:dir/>
          <dgm:animOne val="branch"/>
          <dgm:animLvl val="lvl"/>
        </dgm:presLayoutVars>
      </dgm:prSet>
      <dgm:spPr/>
    </dgm:pt>
    <dgm:pt modelId="{26777428-4BD3-43CD-9E33-360956A8E287}" type="pres">
      <dgm:prSet presAssocID="{C0C34CA8-08FA-4BDB-BE76-CD416E0F2EE4}" presName="thickLine" presStyleLbl="alignNode1" presStyleIdx="0" presStyleCnt="3"/>
      <dgm:spPr/>
    </dgm:pt>
    <dgm:pt modelId="{E81EB92F-1E8B-48E0-B474-BBE70DDBFBAB}" type="pres">
      <dgm:prSet presAssocID="{C0C34CA8-08FA-4BDB-BE76-CD416E0F2EE4}" presName="horz1" presStyleCnt="0"/>
      <dgm:spPr/>
    </dgm:pt>
    <dgm:pt modelId="{D2E688EB-C266-431E-8219-0F159250822A}" type="pres">
      <dgm:prSet presAssocID="{C0C34CA8-08FA-4BDB-BE76-CD416E0F2EE4}" presName="tx1" presStyleLbl="revTx" presStyleIdx="0" presStyleCnt="3"/>
      <dgm:spPr/>
    </dgm:pt>
    <dgm:pt modelId="{8644302E-05A7-4C79-9CFC-1C8EF237E953}" type="pres">
      <dgm:prSet presAssocID="{C0C34CA8-08FA-4BDB-BE76-CD416E0F2EE4}" presName="vert1" presStyleCnt="0"/>
      <dgm:spPr/>
    </dgm:pt>
    <dgm:pt modelId="{5CA7DB56-0D2D-4C62-8895-A959EC0FE122}" type="pres">
      <dgm:prSet presAssocID="{EC4085F3-F269-4CE7-9AB2-B52CB46E8EA4}" presName="thickLine" presStyleLbl="alignNode1" presStyleIdx="1" presStyleCnt="3"/>
      <dgm:spPr/>
    </dgm:pt>
    <dgm:pt modelId="{12153EDC-F3CE-4453-878A-2B15C0AB9C92}" type="pres">
      <dgm:prSet presAssocID="{EC4085F3-F269-4CE7-9AB2-B52CB46E8EA4}" presName="horz1" presStyleCnt="0"/>
      <dgm:spPr/>
    </dgm:pt>
    <dgm:pt modelId="{B7165918-F39F-45F1-BCB3-DF0A3E6BD1B8}" type="pres">
      <dgm:prSet presAssocID="{EC4085F3-F269-4CE7-9AB2-B52CB46E8EA4}" presName="tx1" presStyleLbl="revTx" presStyleIdx="1" presStyleCnt="3"/>
      <dgm:spPr/>
    </dgm:pt>
    <dgm:pt modelId="{F2A48351-BC29-4D7F-B3C1-6C58221DDD34}" type="pres">
      <dgm:prSet presAssocID="{EC4085F3-F269-4CE7-9AB2-B52CB46E8EA4}" presName="vert1" presStyleCnt="0"/>
      <dgm:spPr/>
    </dgm:pt>
    <dgm:pt modelId="{4EEBF532-6F87-4831-A2DE-3546BF60FEF3}" type="pres">
      <dgm:prSet presAssocID="{269F9313-3147-4391-BE80-707192B86BDB}" presName="thickLine" presStyleLbl="alignNode1" presStyleIdx="2" presStyleCnt="3"/>
      <dgm:spPr/>
    </dgm:pt>
    <dgm:pt modelId="{24790625-3469-464D-98FF-DC53B86C65E3}" type="pres">
      <dgm:prSet presAssocID="{269F9313-3147-4391-BE80-707192B86BDB}" presName="horz1" presStyleCnt="0"/>
      <dgm:spPr/>
    </dgm:pt>
    <dgm:pt modelId="{5CFD8BFD-CB9C-45A9-9439-CB1193C86E62}" type="pres">
      <dgm:prSet presAssocID="{269F9313-3147-4391-BE80-707192B86BDB}" presName="tx1" presStyleLbl="revTx" presStyleIdx="2" presStyleCnt="3"/>
      <dgm:spPr/>
    </dgm:pt>
    <dgm:pt modelId="{7380147B-A79C-46F9-A5F1-B90C06FF18C4}" type="pres">
      <dgm:prSet presAssocID="{269F9313-3147-4391-BE80-707192B86BDB}" presName="vert1" presStyleCnt="0"/>
      <dgm:spPr/>
    </dgm:pt>
  </dgm:ptLst>
  <dgm:cxnLst>
    <dgm:cxn modelId="{90677116-606F-450C-8E04-BD3343E0CA42}" type="presOf" srcId="{269F9313-3147-4391-BE80-707192B86BDB}" destId="{5CFD8BFD-CB9C-45A9-9439-CB1193C86E62}" srcOrd="0" destOrd="0" presId="urn:microsoft.com/office/officeart/2008/layout/LinedList"/>
    <dgm:cxn modelId="{71B54642-D550-4C24-8B27-E4377E663F77}" type="presOf" srcId="{C0C34CA8-08FA-4BDB-BE76-CD416E0F2EE4}" destId="{D2E688EB-C266-431E-8219-0F159250822A}" srcOrd="0" destOrd="0" presId="urn:microsoft.com/office/officeart/2008/layout/LinedList"/>
    <dgm:cxn modelId="{AB4DB667-396A-43F5-8F35-68EB8BED60AE}" srcId="{D5E8C7F1-9AB1-4F98-8298-D737EB92F275}" destId="{C0C34CA8-08FA-4BDB-BE76-CD416E0F2EE4}" srcOrd="0" destOrd="0" parTransId="{8DC5EADC-21C6-410D-A484-E1B309B76BE4}" sibTransId="{D1C7511A-CB41-45DF-9A2B-3ED2456CD800}"/>
    <dgm:cxn modelId="{812DBB52-F16E-4334-AEC4-2B1DC10ACBC2}" type="presOf" srcId="{D5E8C7F1-9AB1-4F98-8298-D737EB92F275}" destId="{88A0151D-F62E-40B2-BF04-ED6F9B585FF4}" srcOrd="0" destOrd="0" presId="urn:microsoft.com/office/officeart/2008/layout/LinedList"/>
    <dgm:cxn modelId="{714BAF9E-B667-4A44-BBF6-FEE2CBE3EE04}" srcId="{D5E8C7F1-9AB1-4F98-8298-D737EB92F275}" destId="{269F9313-3147-4391-BE80-707192B86BDB}" srcOrd="2" destOrd="0" parTransId="{C6153E45-1766-4FE0-8BBF-8B2CB356CC1C}" sibTransId="{A2D8D97A-DC73-42BD-B821-16A5709B3C19}"/>
    <dgm:cxn modelId="{9093D1A4-CC53-4F2E-9C05-893B6F8115BC}" srcId="{D5E8C7F1-9AB1-4F98-8298-D737EB92F275}" destId="{EC4085F3-F269-4CE7-9AB2-B52CB46E8EA4}" srcOrd="1" destOrd="0" parTransId="{C8E6BB05-64CE-44B2-A57F-7876CBB271E9}" sibTransId="{087F6ABB-D42C-4671-8F21-8CFF66B7F1BC}"/>
    <dgm:cxn modelId="{F51082FD-C428-432B-99A1-3FB3355C3CC3}" type="presOf" srcId="{EC4085F3-F269-4CE7-9AB2-B52CB46E8EA4}" destId="{B7165918-F39F-45F1-BCB3-DF0A3E6BD1B8}" srcOrd="0" destOrd="0" presId="urn:microsoft.com/office/officeart/2008/layout/LinedList"/>
    <dgm:cxn modelId="{C5F1BB95-FBC2-44D6-9C78-6E1D1B6815BF}" type="presParOf" srcId="{88A0151D-F62E-40B2-BF04-ED6F9B585FF4}" destId="{26777428-4BD3-43CD-9E33-360956A8E287}" srcOrd="0" destOrd="0" presId="urn:microsoft.com/office/officeart/2008/layout/LinedList"/>
    <dgm:cxn modelId="{DB37A5A9-E6CB-4BAB-9B5B-89946E8829A0}" type="presParOf" srcId="{88A0151D-F62E-40B2-BF04-ED6F9B585FF4}" destId="{E81EB92F-1E8B-48E0-B474-BBE70DDBFBAB}" srcOrd="1" destOrd="0" presId="urn:microsoft.com/office/officeart/2008/layout/LinedList"/>
    <dgm:cxn modelId="{EA590496-E332-476E-8571-0C2ECEA9F70B}" type="presParOf" srcId="{E81EB92F-1E8B-48E0-B474-BBE70DDBFBAB}" destId="{D2E688EB-C266-431E-8219-0F159250822A}" srcOrd="0" destOrd="0" presId="urn:microsoft.com/office/officeart/2008/layout/LinedList"/>
    <dgm:cxn modelId="{FBC0B1F1-46CA-4E58-9071-1358EAF49A17}" type="presParOf" srcId="{E81EB92F-1E8B-48E0-B474-BBE70DDBFBAB}" destId="{8644302E-05A7-4C79-9CFC-1C8EF237E953}" srcOrd="1" destOrd="0" presId="urn:microsoft.com/office/officeart/2008/layout/LinedList"/>
    <dgm:cxn modelId="{D59645C9-2597-46C0-8547-4B81D64EE342}" type="presParOf" srcId="{88A0151D-F62E-40B2-BF04-ED6F9B585FF4}" destId="{5CA7DB56-0D2D-4C62-8895-A959EC0FE122}" srcOrd="2" destOrd="0" presId="urn:microsoft.com/office/officeart/2008/layout/LinedList"/>
    <dgm:cxn modelId="{F9FAA76F-B989-4608-BD52-EF195A4A04D2}" type="presParOf" srcId="{88A0151D-F62E-40B2-BF04-ED6F9B585FF4}" destId="{12153EDC-F3CE-4453-878A-2B15C0AB9C92}" srcOrd="3" destOrd="0" presId="urn:microsoft.com/office/officeart/2008/layout/LinedList"/>
    <dgm:cxn modelId="{737E9A3D-5851-444A-83D2-6D61C5E96CC4}" type="presParOf" srcId="{12153EDC-F3CE-4453-878A-2B15C0AB9C92}" destId="{B7165918-F39F-45F1-BCB3-DF0A3E6BD1B8}" srcOrd="0" destOrd="0" presId="urn:microsoft.com/office/officeart/2008/layout/LinedList"/>
    <dgm:cxn modelId="{831E8ED6-B8D9-4C65-846B-DB63CBA5287F}" type="presParOf" srcId="{12153EDC-F3CE-4453-878A-2B15C0AB9C92}" destId="{F2A48351-BC29-4D7F-B3C1-6C58221DDD34}" srcOrd="1" destOrd="0" presId="urn:microsoft.com/office/officeart/2008/layout/LinedList"/>
    <dgm:cxn modelId="{1EEAD5F2-65F1-4172-8317-1E6EE804C2D7}" type="presParOf" srcId="{88A0151D-F62E-40B2-BF04-ED6F9B585FF4}" destId="{4EEBF532-6F87-4831-A2DE-3546BF60FEF3}" srcOrd="4" destOrd="0" presId="urn:microsoft.com/office/officeart/2008/layout/LinedList"/>
    <dgm:cxn modelId="{6F13487F-5A93-4566-961F-3D014E5947B7}" type="presParOf" srcId="{88A0151D-F62E-40B2-BF04-ED6F9B585FF4}" destId="{24790625-3469-464D-98FF-DC53B86C65E3}" srcOrd="5" destOrd="0" presId="urn:microsoft.com/office/officeart/2008/layout/LinedList"/>
    <dgm:cxn modelId="{BA76E7AD-4E54-4CD1-8BFE-05F729D40B63}" type="presParOf" srcId="{24790625-3469-464D-98FF-DC53B86C65E3}" destId="{5CFD8BFD-CB9C-45A9-9439-CB1193C86E62}" srcOrd="0" destOrd="0" presId="urn:microsoft.com/office/officeart/2008/layout/LinedList"/>
    <dgm:cxn modelId="{706ED7CB-143F-4A4A-878F-FB068681C91D}" type="presParOf" srcId="{24790625-3469-464D-98FF-DC53B86C65E3}" destId="{7380147B-A79C-46F9-A5F1-B90C06FF18C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4CA9DB6-2E71-4153-8BC5-8A0C8E7BD181}" type="doc">
      <dgm:prSet loTypeId="urn:microsoft.com/office/officeart/2005/8/layout/vList2" loCatId="list" qsTypeId="urn:microsoft.com/office/officeart/2005/8/quickstyle/simple2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2387FB7C-E2B7-47DA-964E-5CE542A5BCAA}">
      <dgm:prSet/>
      <dgm:spPr/>
      <dgm:t>
        <a:bodyPr/>
        <a:lstStyle/>
        <a:p>
          <a:r>
            <a:rPr lang="en-US" b="1" dirty="0"/>
            <a:t>Weapons or weapons accessories</a:t>
          </a:r>
          <a:endParaRPr lang="en-US" dirty="0"/>
        </a:p>
      </dgm:t>
    </dgm:pt>
    <dgm:pt modelId="{906CE7FF-1B2C-404E-9176-A7702F0268C0}" type="parTrans" cxnId="{168F321F-1321-4483-A19D-0BAAB36E11A0}">
      <dgm:prSet/>
      <dgm:spPr/>
      <dgm:t>
        <a:bodyPr/>
        <a:lstStyle/>
        <a:p>
          <a:endParaRPr lang="en-US"/>
        </a:p>
      </dgm:t>
    </dgm:pt>
    <dgm:pt modelId="{9DC46E85-D1E3-441C-8B0D-7960543174B9}" type="sibTrans" cxnId="{168F321F-1321-4483-A19D-0BAAB36E11A0}">
      <dgm:prSet/>
      <dgm:spPr/>
      <dgm:t>
        <a:bodyPr/>
        <a:lstStyle/>
        <a:p>
          <a:endParaRPr lang="en-US"/>
        </a:p>
      </dgm:t>
    </dgm:pt>
    <dgm:pt modelId="{B39080F1-5A8C-4600-A684-FBCAB4DD0E94}">
      <dgm:prSet/>
      <dgm:spPr/>
      <dgm:t>
        <a:bodyPr/>
        <a:lstStyle/>
        <a:p>
          <a:r>
            <a:rPr lang="en-US" b="1"/>
            <a:t>Firearms</a:t>
          </a:r>
          <a:endParaRPr lang="en-US"/>
        </a:p>
      </dgm:t>
    </dgm:pt>
    <dgm:pt modelId="{A340E045-ACCC-4E28-B64A-2250AB37CE0E}" type="parTrans" cxnId="{545F7D38-A527-42C3-9EB6-E4ACD6004DBD}">
      <dgm:prSet/>
      <dgm:spPr/>
      <dgm:t>
        <a:bodyPr/>
        <a:lstStyle/>
        <a:p>
          <a:endParaRPr lang="en-US"/>
        </a:p>
      </dgm:t>
    </dgm:pt>
    <dgm:pt modelId="{9F206351-93FE-4857-8268-42866D34C103}" type="sibTrans" cxnId="{545F7D38-A527-42C3-9EB6-E4ACD6004DBD}">
      <dgm:prSet/>
      <dgm:spPr/>
      <dgm:t>
        <a:bodyPr/>
        <a:lstStyle/>
        <a:p>
          <a:endParaRPr lang="en-US"/>
        </a:p>
      </dgm:t>
    </dgm:pt>
    <dgm:pt modelId="{78955A8A-2AB9-4ADE-ACE1-66420359C85A}">
      <dgm:prSet/>
      <dgm:spPr/>
      <dgm:t>
        <a:bodyPr/>
        <a:lstStyle/>
        <a:p>
          <a:r>
            <a:rPr lang="en-US" b="1"/>
            <a:t>Ammunition</a:t>
          </a:r>
          <a:endParaRPr lang="en-US"/>
        </a:p>
      </dgm:t>
    </dgm:pt>
    <dgm:pt modelId="{A7B7A023-D1B8-4356-93A6-6FD13BAABDCD}" type="parTrans" cxnId="{7EE4D406-97B6-47A0-AE59-4C07F6A2F54B}">
      <dgm:prSet/>
      <dgm:spPr/>
      <dgm:t>
        <a:bodyPr/>
        <a:lstStyle/>
        <a:p>
          <a:endParaRPr lang="en-US"/>
        </a:p>
      </dgm:t>
    </dgm:pt>
    <dgm:pt modelId="{8B0F6A85-24D3-4F29-9875-B027505075D5}" type="sibTrans" cxnId="{7EE4D406-97B6-47A0-AE59-4C07F6A2F54B}">
      <dgm:prSet/>
      <dgm:spPr/>
      <dgm:t>
        <a:bodyPr/>
        <a:lstStyle/>
        <a:p>
          <a:endParaRPr lang="en-US"/>
        </a:p>
      </dgm:t>
    </dgm:pt>
    <dgm:pt modelId="{AE783DF5-084E-43B2-8D38-C7B7CEB4E2FD}">
      <dgm:prSet/>
      <dgm:spPr/>
      <dgm:t>
        <a:bodyPr/>
        <a:lstStyle/>
        <a:p>
          <a:r>
            <a:rPr lang="en-US" b="1"/>
            <a:t>Grenade launchers</a:t>
          </a:r>
          <a:endParaRPr lang="en-US"/>
        </a:p>
      </dgm:t>
    </dgm:pt>
    <dgm:pt modelId="{7C005BB6-C904-4020-A9B6-5042A0F6CD5B}" type="parTrans" cxnId="{E476B4AD-988C-4B66-A7C7-984A121D8A7A}">
      <dgm:prSet/>
      <dgm:spPr/>
      <dgm:t>
        <a:bodyPr/>
        <a:lstStyle/>
        <a:p>
          <a:endParaRPr lang="en-US"/>
        </a:p>
      </dgm:t>
    </dgm:pt>
    <dgm:pt modelId="{ED54F6AD-2CC3-4C93-A85A-650A866286DB}" type="sibTrans" cxnId="{E476B4AD-988C-4B66-A7C7-984A121D8A7A}">
      <dgm:prSet/>
      <dgm:spPr/>
      <dgm:t>
        <a:bodyPr/>
        <a:lstStyle/>
        <a:p>
          <a:endParaRPr lang="en-US"/>
        </a:p>
      </dgm:t>
    </dgm:pt>
    <dgm:pt modelId="{828C6837-73E6-4301-812D-995131913533}">
      <dgm:prSet/>
      <dgm:spPr/>
      <dgm:t>
        <a:bodyPr/>
        <a:lstStyle/>
        <a:p>
          <a:r>
            <a:rPr lang="en-US" b="1"/>
            <a:t>Bayonets</a:t>
          </a:r>
          <a:endParaRPr lang="en-US"/>
        </a:p>
      </dgm:t>
    </dgm:pt>
    <dgm:pt modelId="{2FDD72F8-6D63-4D50-A298-206041069B7D}" type="parTrans" cxnId="{549F9FE3-2768-4AE6-BC06-050D15597492}">
      <dgm:prSet/>
      <dgm:spPr/>
      <dgm:t>
        <a:bodyPr/>
        <a:lstStyle/>
        <a:p>
          <a:endParaRPr lang="en-US"/>
        </a:p>
      </dgm:t>
    </dgm:pt>
    <dgm:pt modelId="{CE1DCCE5-A8CB-4479-8AC4-7AFEFB11660A}" type="sibTrans" cxnId="{549F9FE3-2768-4AE6-BC06-050D15597492}">
      <dgm:prSet/>
      <dgm:spPr/>
      <dgm:t>
        <a:bodyPr/>
        <a:lstStyle/>
        <a:p>
          <a:endParaRPr lang="en-US"/>
        </a:p>
      </dgm:t>
    </dgm:pt>
    <dgm:pt modelId="{E08401F5-6235-48DA-9568-FD47C7700627}">
      <dgm:prSet/>
      <dgm:spPr/>
      <dgm:t>
        <a:bodyPr/>
        <a:lstStyle/>
        <a:p>
          <a:r>
            <a:rPr lang="en-US" b="1"/>
            <a:t>Weaponized aircraft or vessels</a:t>
          </a:r>
          <a:endParaRPr lang="en-US"/>
        </a:p>
      </dgm:t>
    </dgm:pt>
    <dgm:pt modelId="{2BA6ADCD-9C73-4A4A-BF53-F6BD3A5D6B76}" type="parTrans" cxnId="{1255B3F1-ED15-42D7-9DE4-F42352BD222D}">
      <dgm:prSet/>
      <dgm:spPr/>
      <dgm:t>
        <a:bodyPr/>
        <a:lstStyle/>
        <a:p>
          <a:endParaRPr lang="en-US"/>
        </a:p>
      </dgm:t>
    </dgm:pt>
    <dgm:pt modelId="{0EFD468F-BC64-4E3C-82AD-A6122A322D6C}" type="sibTrans" cxnId="{1255B3F1-ED15-42D7-9DE4-F42352BD222D}">
      <dgm:prSet/>
      <dgm:spPr/>
      <dgm:t>
        <a:bodyPr/>
        <a:lstStyle/>
        <a:p>
          <a:endParaRPr lang="en-US"/>
        </a:p>
      </dgm:t>
    </dgm:pt>
    <dgm:pt modelId="{2DBB99F6-1307-4771-95D4-22E1E6F4B323}">
      <dgm:prSet/>
      <dgm:spPr/>
      <dgm:t>
        <a:bodyPr/>
        <a:lstStyle/>
        <a:p>
          <a:r>
            <a:rPr lang="en-US" b="1"/>
            <a:t>Vehicles of any kind with weapons installed </a:t>
          </a:r>
          <a:endParaRPr lang="en-US"/>
        </a:p>
      </dgm:t>
    </dgm:pt>
    <dgm:pt modelId="{83BD148C-105A-474B-8173-848F5D8CF2B0}" type="parTrans" cxnId="{98493863-565D-44F4-B7D0-CA82D6596C3D}">
      <dgm:prSet/>
      <dgm:spPr/>
      <dgm:t>
        <a:bodyPr/>
        <a:lstStyle/>
        <a:p>
          <a:endParaRPr lang="en-US"/>
        </a:p>
      </dgm:t>
    </dgm:pt>
    <dgm:pt modelId="{D3B6B1C4-3A95-48C7-B5F3-1E656BC2632A}" type="sibTrans" cxnId="{98493863-565D-44F4-B7D0-CA82D6596C3D}">
      <dgm:prSet/>
      <dgm:spPr/>
      <dgm:t>
        <a:bodyPr/>
        <a:lstStyle/>
        <a:p>
          <a:endParaRPr lang="en-US"/>
        </a:p>
      </dgm:t>
    </dgm:pt>
    <dgm:pt modelId="{547BA906-A5C7-4264-9D12-A4D26539D7C1}">
      <dgm:prSet/>
      <dgm:spPr/>
      <dgm:t>
        <a:bodyPr/>
        <a:lstStyle/>
        <a:p>
          <a:r>
            <a:rPr lang="en-US" b="1" dirty="0">
              <a:solidFill>
                <a:schemeClr val="bg1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FEMA Policy 207-22-0002: Prohibited or Controlled Equipment Under FEMA Awards</a:t>
          </a:r>
          <a:endParaRPr lang="en-US" dirty="0">
            <a:solidFill>
              <a:schemeClr val="bg1"/>
            </a:solidFill>
          </a:endParaRPr>
        </a:p>
      </dgm:t>
    </dgm:pt>
    <dgm:pt modelId="{E1044A23-2FD9-455D-B6DE-1B9CFC45214D}" type="parTrans" cxnId="{67A6B3B2-71D3-4B6C-8DB9-EE4E2C8D42EF}">
      <dgm:prSet/>
      <dgm:spPr/>
      <dgm:t>
        <a:bodyPr/>
        <a:lstStyle/>
        <a:p>
          <a:endParaRPr lang="en-US"/>
        </a:p>
      </dgm:t>
    </dgm:pt>
    <dgm:pt modelId="{298C37E8-A95A-4541-83DA-1C965C563265}" type="sibTrans" cxnId="{67A6B3B2-71D3-4B6C-8DB9-EE4E2C8D42EF}">
      <dgm:prSet/>
      <dgm:spPr/>
      <dgm:t>
        <a:bodyPr/>
        <a:lstStyle/>
        <a:p>
          <a:endParaRPr lang="en-US"/>
        </a:p>
      </dgm:t>
    </dgm:pt>
    <dgm:pt modelId="{6591BE05-A9C5-4173-9825-20872346712B}" type="pres">
      <dgm:prSet presAssocID="{94CA9DB6-2E71-4153-8BC5-8A0C8E7BD181}" presName="linear" presStyleCnt="0">
        <dgm:presLayoutVars>
          <dgm:animLvl val="lvl"/>
          <dgm:resizeHandles val="exact"/>
        </dgm:presLayoutVars>
      </dgm:prSet>
      <dgm:spPr/>
    </dgm:pt>
    <dgm:pt modelId="{B6B81BE1-3429-4ABD-ADC1-1486B13BAD12}" type="pres">
      <dgm:prSet presAssocID="{2387FB7C-E2B7-47DA-964E-5CE542A5BCAA}" presName="parentText" presStyleLbl="node1" presStyleIdx="0" presStyleCnt="8" custLinFactNeighborX="-465" custLinFactNeighborY="-30949">
        <dgm:presLayoutVars>
          <dgm:chMax val="0"/>
          <dgm:bulletEnabled val="1"/>
        </dgm:presLayoutVars>
      </dgm:prSet>
      <dgm:spPr/>
    </dgm:pt>
    <dgm:pt modelId="{07BBB8B4-1222-4BC0-9063-8A57A8D327AF}" type="pres">
      <dgm:prSet presAssocID="{9DC46E85-D1E3-441C-8B0D-7960543174B9}" presName="spacer" presStyleCnt="0"/>
      <dgm:spPr/>
    </dgm:pt>
    <dgm:pt modelId="{06FB1F56-0DB5-4ED8-8E85-7CE549EAF29E}" type="pres">
      <dgm:prSet presAssocID="{B39080F1-5A8C-4600-A684-FBCAB4DD0E94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245EF525-18AA-401A-8384-BC48068D56E2}" type="pres">
      <dgm:prSet presAssocID="{9F206351-93FE-4857-8268-42866D34C103}" presName="spacer" presStyleCnt="0"/>
      <dgm:spPr/>
    </dgm:pt>
    <dgm:pt modelId="{3529C01D-D189-4E64-8A8A-0890439DAC86}" type="pres">
      <dgm:prSet presAssocID="{78955A8A-2AB9-4ADE-ACE1-66420359C85A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591CADEF-32DB-4C00-9931-F6410D34C177}" type="pres">
      <dgm:prSet presAssocID="{8B0F6A85-24D3-4F29-9875-B027505075D5}" presName="spacer" presStyleCnt="0"/>
      <dgm:spPr/>
    </dgm:pt>
    <dgm:pt modelId="{83872F84-6183-46C1-AB60-C907A00BC725}" type="pres">
      <dgm:prSet presAssocID="{AE783DF5-084E-43B2-8D38-C7B7CEB4E2FD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9AD1FC94-9C04-452E-9807-0D5E3CD07FB6}" type="pres">
      <dgm:prSet presAssocID="{ED54F6AD-2CC3-4C93-A85A-650A866286DB}" presName="spacer" presStyleCnt="0"/>
      <dgm:spPr/>
    </dgm:pt>
    <dgm:pt modelId="{F46EF31D-DED1-415F-99AA-39EEFB2B30F8}" type="pres">
      <dgm:prSet presAssocID="{828C6837-73E6-4301-812D-995131913533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69C545F2-40C0-4F4A-A793-4178BD530D6C}" type="pres">
      <dgm:prSet presAssocID="{CE1DCCE5-A8CB-4479-8AC4-7AFEFB11660A}" presName="spacer" presStyleCnt="0"/>
      <dgm:spPr/>
    </dgm:pt>
    <dgm:pt modelId="{2D0E183B-EFD8-4417-A736-441735E37C83}" type="pres">
      <dgm:prSet presAssocID="{E08401F5-6235-48DA-9568-FD47C7700627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95D991B6-B31B-4CE1-A022-88D7AF9BB6E3}" type="pres">
      <dgm:prSet presAssocID="{0EFD468F-BC64-4E3C-82AD-A6122A322D6C}" presName="spacer" presStyleCnt="0"/>
      <dgm:spPr/>
    </dgm:pt>
    <dgm:pt modelId="{0CEE2B0D-EF76-4B3C-8A43-3C786D1FABBB}" type="pres">
      <dgm:prSet presAssocID="{2DBB99F6-1307-4771-95D4-22E1E6F4B323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27F0F7C3-9E6E-4467-B39E-EB1CFDB5D84B}" type="pres">
      <dgm:prSet presAssocID="{D3B6B1C4-3A95-48C7-B5F3-1E656BC2632A}" presName="spacer" presStyleCnt="0"/>
      <dgm:spPr/>
    </dgm:pt>
    <dgm:pt modelId="{08110236-D212-4CA2-9F83-5404B03CFBAB}" type="pres">
      <dgm:prSet presAssocID="{547BA906-A5C7-4264-9D12-A4D26539D7C1}" presName="parentText" presStyleLbl="node1" presStyleIdx="7" presStyleCnt="8">
        <dgm:presLayoutVars>
          <dgm:chMax val="0"/>
          <dgm:bulletEnabled val="1"/>
        </dgm:presLayoutVars>
      </dgm:prSet>
      <dgm:spPr/>
    </dgm:pt>
  </dgm:ptLst>
  <dgm:cxnLst>
    <dgm:cxn modelId="{7EE4D406-97B6-47A0-AE59-4C07F6A2F54B}" srcId="{94CA9DB6-2E71-4153-8BC5-8A0C8E7BD181}" destId="{78955A8A-2AB9-4ADE-ACE1-66420359C85A}" srcOrd="2" destOrd="0" parTransId="{A7B7A023-D1B8-4356-93A6-6FD13BAABDCD}" sibTransId="{8B0F6A85-24D3-4F29-9875-B027505075D5}"/>
    <dgm:cxn modelId="{168F321F-1321-4483-A19D-0BAAB36E11A0}" srcId="{94CA9DB6-2E71-4153-8BC5-8A0C8E7BD181}" destId="{2387FB7C-E2B7-47DA-964E-5CE542A5BCAA}" srcOrd="0" destOrd="0" parTransId="{906CE7FF-1B2C-404E-9176-A7702F0268C0}" sibTransId="{9DC46E85-D1E3-441C-8B0D-7960543174B9}"/>
    <dgm:cxn modelId="{250B6029-9EF6-409A-A886-14582A79F006}" type="presOf" srcId="{2387FB7C-E2B7-47DA-964E-5CE542A5BCAA}" destId="{B6B81BE1-3429-4ABD-ADC1-1486B13BAD12}" srcOrd="0" destOrd="0" presId="urn:microsoft.com/office/officeart/2005/8/layout/vList2"/>
    <dgm:cxn modelId="{545F7D38-A527-42C3-9EB6-E4ACD6004DBD}" srcId="{94CA9DB6-2E71-4153-8BC5-8A0C8E7BD181}" destId="{B39080F1-5A8C-4600-A684-FBCAB4DD0E94}" srcOrd="1" destOrd="0" parTransId="{A340E045-ACCC-4E28-B64A-2250AB37CE0E}" sibTransId="{9F206351-93FE-4857-8268-42866D34C103}"/>
    <dgm:cxn modelId="{82B32261-624E-4820-908E-77C2DB1B19D7}" type="presOf" srcId="{94CA9DB6-2E71-4153-8BC5-8A0C8E7BD181}" destId="{6591BE05-A9C5-4173-9825-20872346712B}" srcOrd="0" destOrd="0" presId="urn:microsoft.com/office/officeart/2005/8/layout/vList2"/>
    <dgm:cxn modelId="{98493863-565D-44F4-B7D0-CA82D6596C3D}" srcId="{94CA9DB6-2E71-4153-8BC5-8A0C8E7BD181}" destId="{2DBB99F6-1307-4771-95D4-22E1E6F4B323}" srcOrd="6" destOrd="0" parTransId="{83BD148C-105A-474B-8173-848F5D8CF2B0}" sibTransId="{D3B6B1C4-3A95-48C7-B5F3-1E656BC2632A}"/>
    <dgm:cxn modelId="{30E20F87-9356-4B02-ACD0-F7AEFCA0F69F}" type="presOf" srcId="{2DBB99F6-1307-4771-95D4-22E1E6F4B323}" destId="{0CEE2B0D-EF76-4B3C-8A43-3C786D1FABBB}" srcOrd="0" destOrd="0" presId="urn:microsoft.com/office/officeart/2005/8/layout/vList2"/>
    <dgm:cxn modelId="{E8761090-599C-406E-B818-BFA42D0A8202}" type="presOf" srcId="{B39080F1-5A8C-4600-A684-FBCAB4DD0E94}" destId="{06FB1F56-0DB5-4ED8-8E85-7CE549EAF29E}" srcOrd="0" destOrd="0" presId="urn:microsoft.com/office/officeart/2005/8/layout/vList2"/>
    <dgm:cxn modelId="{77345498-D910-41EB-9043-A003573C6597}" type="presOf" srcId="{547BA906-A5C7-4264-9D12-A4D26539D7C1}" destId="{08110236-D212-4CA2-9F83-5404B03CFBAB}" srcOrd="0" destOrd="0" presId="urn:microsoft.com/office/officeart/2005/8/layout/vList2"/>
    <dgm:cxn modelId="{E476B4AD-988C-4B66-A7C7-984A121D8A7A}" srcId="{94CA9DB6-2E71-4153-8BC5-8A0C8E7BD181}" destId="{AE783DF5-084E-43B2-8D38-C7B7CEB4E2FD}" srcOrd="3" destOrd="0" parTransId="{7C005BB6-C904-4020-A9B6-5042A0F6CD5B}" sibTransId="{ED54F6AD-2CC3-4C93-A85A-650A866286DB}"/>
    <dgm:cxn modelId="{67A6B3B2-71D3-4B6C-8DB9-EE4E2C8D42EF}" srcId="{94CA9DB6-2E71-4153-8BC5-8A0C8E7BD181}" destId="{547BA906-A5C7-4264-9D12-A4D26539D7C1}" srcOrd="7" destOrd="0" parTransId="{E1044A23-2FD9-455D-B6DE-1B9CFC45214D}" sibTransId="{298C37E8-A95A-4541-83DA-1C965C563265}"/>
    <dgm:cxn modelId="{F0B06EBB-1D4E-4D18-90E8-7C770A773D9A}" type="presOf" srcId="{78955A8A-2AB9-4ADE-ACE1-66420359C85A}" destId="{3529C01D-D189-4E64-8A8A-0890439DAC86}" srcOrd="0" destOrd="0" presId="urn:microsoft.com/office/officeart/2005/8/layout/vList2"/>
    <dgm:cxn modelId="{DBEAC6D6-6975-4524-9A11-FB747E180F74}" type="presOf" srcId="{828C6837-73E6-4301-812D-995131913533}" destId="{F46EF31D-DED1-415F-99AA-39EEFB2B30F8}" srcOrd="0" destOrd="0" presId="urn:microsoft.com/office/officeart/2005/8/layout/vList2"/>
    <dgm:cxn modelId="{549F9FE3-2768-4AE6-BC06-050D15597492}" srcId="{94CA9DB6-2E71-4153-8BC5-8A0C8E7BD181}" destId="{828C6837-73E6-4301-812D-995131913533}" srcOrd="4" destOrd="0" parTransId="{2FDD72F8-6D63-4D50-A298-206041069B7D}" sibTransId="{CE1DCCE5-A8CB-4479-8AC4-7AFEFB11660A}"/>
    <dgm:cxn modelId="{1255B3F1-ED15-42D7-9DE4-F42352BD222D}" srcId="{94CA9DB6-2E71-4153-8BC5-8A0C8E7BD181}" destId="{E08401F5-6235-48DA-9568-FD47C7700627}" srcOrd="5" destOrd="0" parTransId="{2BA6ADCD-9C73-4A4A-BF53-F6BD3A5D6B76}" sibTransId="{0EFD468F-BC64-4E3C-82AD-A6122A322D6C}"/>
    <dgm:cxn modelId="{88DB2EF3-E355-471B-91F6-B5D238BD96B0}" type="presOf" srcId="{AE783DF5-084E-43B2-8D38-C7B7CEB4E2FD}" destId="{83872F84-6183-46C1-AB60-C907A00BC725}" srcOrd="0" destOrd="0" presId="urn:microsoft.com/office/officeart/2005/8/layout/vList2"/>
    <dgm:cxn modelId="{1A21ECFB-ABBF-45F3-A4A0-11415E1FC78B}" type="presOf" srcId="{E08401F5-6235-48DA-9568-FD47C7700627}" destId="{2D0E183B-EFD8-4417-A736-441735E37C83}" srcOrd="0" destOrd="0" presId="urn:microsoft.com/office/officeart/2005/8/layout/vList2"/>
    <dgm:cxn modelId="{80F833CC-2AF3-46B0-A5C0-B07D37BE65F0}" type="presParOf" srcId="{6591BE05-A9C5-4173-9825-20872346712B}" destId="{B6B81BE1-3429-4ABD-ADC1-1486B13BAD12}" srcOrd="0" destOrd="0" presId="urn:microsoft.com/office/officeart/2005/8/layout/vList2"/>
    <dgm:cxn modelId="{068BD74D-15A4-4C56-9940-3ED0D8983FF3}" type="presParOf" srcId="{6591BE05-A9C5-4173-9825-20872346712B}" destId="{07BBB8B4-1222-4BC0-9063-8A57A8D327AF}" srcOrd="1" destOrd="0" presId="urn:microsoft.com/office/officeart/2005/8/layout/vList2"/>
    <dgm:cxn modelId="{85B96B1F-1B7D-4FD0-9A03-787A389AB70D}" type="presParOf" srcId="{6591BE05-A9C5-4173-9825-20872346712B}" destId="{06FB1F56-0DB5-4ED8-8E85-7CE549EAF29E}" srcOrd="2" destOrd="0" presId="urn:microsoft.com/office/officeart/2005/8/layout/vList2"/>
    <dgm:cxn modelId="{44EC817B-98BB-480C-B4E6-C27E030A2B31}" type="presParOf" srcId="{6591BE05-A9C5-4173-9825-20872346712B}" destId="{245EF525-18AA-401A-8384-BC48068D56E2}" srcOrd="3" destOrd="0" presId="urn:microsoft.com/office/officeart/2005/8/layout/vList2"/>
    <dgm:cxn modelId="{6781F56C-71E4-41B2-B85A-A9EEAA635BE3}" type="presParOf" srcId="{6591BE05-A9C5-4173-9825-20872346712B}" destId="{3529C01D-D189-4E64-8A8A-0890439DAC86}" srcOrd="4" destOrd="0" presId="urn:microsoft.com/office/officeart/2005/8/layout/vList2"/>
    <dgm:cxn modelId="{CD78DBFD-5051-423E-8DBB-4F032C132B5F}" type="presParOf" srcId="{6591BE05-A9C5-4173-9825-20872346712B}" destId="{591CADEF-32DB-4C00-9931-F6410D34C177}" srcOrd="5" destOrd="0" presId="urn:microsoft.com/office/officeart/2005/8/layout/vList2"/>
    <dgm:cxn modelId="{19A65B09-81E8-419D-A9C4-09898BC5D4D0}" type="presParOf" srcId="{6591BE05-A9C5-4173-9825-20872346712B}" destId="{83872F84-6183-46C1-AB60-C907A00BC725}" srcOrd="6" destOrd="0" presId="urn:microsoft.com/office/officeart/2005/8/layout/vList2"/>
    <dgm:cxn modelId="{EAA24604-46C6-4012-BE52-7CC93F55E9AB}" type="presParOf" srcId="{6591BE05-A9C5-4173-9825-20872346712B}" destId="{9AD1FC94-9C04-452E-9807-0D5E3CD07FB6}" srcOrd="7" destOrd="0" presId="urn:microsoft.com/office/officeart/2005/8/layout/vList2"/>
    <dgm:cxn modelId="{F0ACCC5E-6257-43AB-9D3D-67CA2D3D89B1}" type="presParOf" srcId="{6591BE05-A9C5-4173-9825-20872346712B}" destId="{F46EF31D-DED1-415F-99AA-39EEFB2B30F8}" srcOrd="8" destOrd="0" presId="urn:microsoft.com/office/officeart/2005/8/layout/vList2"/>
    <dgm:cxn modelId="{14AE8DDC-B30A-4848-BF53-BAAE971383C1}" type="presParOf" srcId="{6591BE05-A9C5-4173-9825-20872346712B}" destId="{69C545F2-40C0-4F4A-A793-4178BD530D6C}" srcOrd="9" destOrd="0" presId="urn:microsoft.com/office/officeart/2005/8/layout/vList2"/>
    <dgm:cxn modelId="{64E48A19-C7D4-41BE-B0C5-2A7A438A962F}" type="presParOf" srcId="{6591BE05-A9C5-4173-9825-20872346712B}" destId="{2D0E183B-EFD8-4417-A736-441735E37C83}" srcOrd="10" destOrd="0" presId="urn:microsoft.com/office/officeart/2005/8/layout/vList2"/>
    <dgm:cxn modelId="{B9AA15A4-2766-4ADB-B7B1-E06CE536EF61}" type="presParOf" srcId="{6591BE05-A9C5-4173-9825-20872346712B}" destId="{95D991B6-B31B-4CE1-A022-88D7AF9BB6E3}" srcOrd="11" destOrd="0" presId="urn:microsoft.com/office/officeart/2005/8/layout/vList2"/>
    <dgm:cxn modelId="{6AB47F91-0229-48AD-8F11-3C2AB88507C9}" type="presParOf" srcId="{6591BE05-A9C5-4173-9825-20872346712B}" destId="{0CEE2B0D-EF76-4B3C-8A43-3C786D1FABBB}" srcOrd="12" destOrd="0" presId="urn:microsoft.com/office/officeart/2005/8/layout/vList2"/>
    <dgm:cxn modelId="{438DF14A-D1C0-4F21-B000-7A1AA3FD769D}" type="presParOf" srcId="{6591BE05-A9C5-4173-9825-20872346712B}" destId="{27F0F7C3-9E6E-4467-B39E-EB1CFDB5D84B}" srcOrd="13" destOrd="0" presId="urn:microsoft.com/office/officeart/2005/8/layout/vList2"/>
    <dgm:cxn modelId="{896BAB5C-A121-47BC-B258-1092CA99AC8E}" type="presParOf" srcId="{6591BE05-A9C5-4173-9825-20872346712B}" destId="{08110236-D212-4CA2-9F83-5404B03CFBAB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777428-4BD3-43CD-9E33-360956A8E287}">
      <dsp:nvSpPr>
        <dsp:cNvPr id="0" name=""/>
        <dsp:cNvSpPr/>
      </dsp:nvSpPr>
      <dsp:spPr>
        <a:xfrm>
          <a:off x="0" y="1958"/>
          <a:ext cx="109728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E688EB-C266-431E-8219-0F159250822A}">
      <dsp:nvSpPr>
        <dsp:cNvPr id="0" name=""/>
        <dsp:cNvSpPr/>
      </dsp:nvSpPr>
      <dsp:spPr>
        <a:xfrm>
          <a:off x="0" y="1958"/>
          <a:ext cx="10972800" cy="13357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rgbClr val="002F8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Funding to assist with protection against terrorism attacks</a:t>
          </a:r>
        </a:p>
      </dsp:txBody>
      <dsp:txXfrm>
        <a:off x="0" y="1958"/>
        <a:ext cx="10972800" cy="1335705"/>
      </dsp:txXfrm>
    </dsp:sp>
    <dsp:sp modelId="{5CA7DB56-0D2D-4C62-8895-A959EC0FE122}">
      <dsp:nvSpPr>
        <dsp:cNvPr id="0" name=""/>
        <dsp:cNvSpPr/>
      </dsp:nvSpPr>
      <dsp:spPr>
        <a:xfrm>
          <a:off x="0" y="1337664"/>
          <a:ext cx="109728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165918-F39F-45F1-BCB3-DF0A3E6BD1B8}">
      <dsp:nvSpPr>
        <dsp:cNvPr id="0" name=""/>
        <dsp:cNvSpPr/>
      </dsp:nvSpPr>
      <dsp:spPr>
        <a:xfrm>
          <a:off x="0" y="1337664"/>
          <a:ext cx="10972800" cy="13357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rgbClr val="002F8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Help build, sustain, and deliver core capabilities identified in the National Preparedness Goal</a:t>
          </a:r>
        </a:p>
      </dsp:txBody>
      <dsp:txXfrm>
        <a:off x="0" y="1337664"/>
        <a:ext cx="10972800" cy="1335705"/>
      </dsp:txXfrm>
    </dsp:sp>
    <dsp:sp modelId="{4EEBF532-6F87-4831-A2DE-3546BF60FEF3}">
      <dsp:nvSpPr>
        <dsp:cNvPr id="0" name=""/>
        <dsp:cNvSpPr/>
      </dsp:nvSpPr>
      <dsp:spPr>
        <a:xfrm>
          <a:off x="0" y="2673370"/>
          <a:ext cx="109728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FD8BFD-CB9C-45A9-9439-CB1193C86E62}">
      <dsp:nvSpPr>
        <dsp:cNvPr id="0" name=""/>
        <dsp:cNvSpPr/>
      </dsp:nvSpPr>
      <dsp:spPr>
        <a:xfrm>
          <a:off x="0" y="2673370"/>
          <a:ext cx="10972800" cy="13357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rgbClr val="002F8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Support building capability and/or closing capability gaps or sustaining capabilities identified in the community’s THIRA and SPR process</a:t>
          </a:r>
        </a:p>
      </dsp:txBody>
      <dsp:txXfrm>
        <a:off x="0" y="2673370"/>
        <a:ext cx="10972800" cy="133570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B81BE1-3429-4ABD-ADC1-1486B13BAD12}">
      <dsp:nvSpPr>
        <dsp:cNvPr id="0" name=""/>
        <dsp:cNvSpPr/>
      </dsp:nvSpPr>
      <dsp:spPr>
        <a:xfrm>
          <a:off x="0" y="18788"/>
          <a:ext cx="5386917" cy="4563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Weapons or weapons accessories</a:t>
          </a:r>
          <a:endParaRPr lang="en-US" sz="1200" kern="1200" dirty="0"/>
        </a:p>
      </dsp:txBody>
      <dsp:txXfrm>
        <a:off x="22275" y="41063"/>
        <a:ext cx="5342367" cy="411750"/>
      </dsp:txXfrm>
    </dsp:sp>
    <dsp:sp modelId="{06FB1F56-0DB5-4ED8-8E85-7CE549EAF29E}">
      <dsp:nvSpPr>
        <dsp:cNvPr id="0" name=""/>
        <dsp:cNvSpPr/>
      </dsp:nvSpPr>
      <dsp:spPr>
        <a:xfrm>
          <a:off x="0" y="520344"/>
          <a:ext cx="5386917" cy="4563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Firearms</a:t>
          </a:r>
          <a:endParaRPr lang="en-US" sz="1200" kern="1200"/>
        </a:p>
      </dsp:txBody>
      <dsp:txXfrm>
        <a:off x="22275" y="542619"/>
        <a:ext cx="5342367" cy="411750"/>
      </dsp:txXfrm>
    </dsp:sp>
    <dsp:sp modelId="{3529C01D-D189-4E64-8A8A-0890439DAC86}">
      <dsp:nvSpPr>
        <dsp:cNvPr id="0" name=""/>
        <dsp:cNvSpPr/>
      </dsp:nvSpPr>
      <dsp:spPr>
        <a:xfrm>
          <a:off x="0" y="1011204"/>
          <a:ext cx="5386917" cy="4563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Ammunition</a:t>
          </a:r>
          <a:endParaRPr lang="en-US" sz="1200" kern="1200"/>
        </a:p>
      </dsp:txBody>
      <dsp:txXfrm>
        <a:off x="22275" y="1033479"/>
        <a:ext cx="5342367" cy="411750"/>
      </dsp:txXfrm>
    </dsp:sp>
    <dsp:sp modelId="{83872F84-6183-46C1-AB60-C907A00BC725}">
      <dsp:nvSpPr>
        <dsp:cNvPr id="0" name=""/>
        <dsp:cNvSpPr/>
      </dsp:nvSpPr>
      <dsp:spPr>
        <a:xfrm>
          <a:off x="0" y="1502064"/>
          <a:ext cx="5386917" cy="4563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Grenade launchers</a:t>
          </a:r>
          <a:endParaRPr lang="en-US" sz="1200" kern="1200"/>
        </a:p>
      </dsp:txBody>
      <dsp:txXfrm>
        <a:off x="22275" y="1524339"/>
        <a:ext cx="5342367" cy="411750"/>
      </dsp:txXfrm>
    </dsp:sp>
    <dsp:sp modelId="{F46EF31D-DED1-415F-99AA-39EEFB2B30F8}">
      <dsp:nvSpPr>
        <dsp:cNvPr id="0" name=""/>
        <dsp:cNvSpPr/>
      </dsp:nvSpPr>
      <dsp:spPr>
        <a:xfrm>
          <a:off x="0" y="1992924"/>
          <a:ext cx="5386917" cy="4563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Bayonets</a:t>
          </a:r>
          <a:endParaRPr lang="en-US" sz="1200" kern="1200"/>
        </a:p>
      </dsp:txBody>
      <dsp:txXfrm>
        <a:off x="22275" y="2015199"/>
        <a:ext cx="5342367" cy="411750"/>
      </dsp:txXfrm>
    </dsp:sp>
    <dsp:sp modelId="{2D0E183B-EFD8-4417-A736-441735E37C83}">
      <dsp:nvSpPr>
        <dsp:cNvPr id="0" name=""/>
        <dsp:cNvSpPr/>
      </dsp:nvSpPr>
      <dsp:spPr>
        <a:xfrm>
          <a:off x="0" y="2483784"/>
          <a:ext cx="5386917" cy="4563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Weaponized aircraft or vessels</a:t>
          </a:r>
          <a:endParaRPr lang="en-US" sz="1200" kern="1200"/>
        </a:p>
      </dsp:txBody>
      <dsp:txXfrm>
        <a:off x="22275" y="2506059"/>
        <a:ext cx="5342367" cy="411750"/>
      </dsp:txXfrm>
    </dsp:sp>
    <dsp:sp modelId="{0CEE2B0D-EF76-4B3C-8A43-3C786D1FABBB}">
      <dsp:nvSpPr>
        <dsp:cNvPr id="0" name=""/>
        <dsp:cNvSpPr/>
      </dsp:nvSpPr>
      <dsp:spPr>
        <a:xfrm>
          <a:off x="0" y="2974643"/>
          <a:ext cx="5386917" cy="4563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Vehicles of any kind with weapons installed </a:t>
          </a:r>
          <a:endParaRPr lang="en-US" sz="1200" kern="1200"/>
        </a:p>
      </dsp:txBody>
      <dsp:txXfrm>
        <a:off x="22275" y="2996918"/>
        <a:ext cx="5342367" cy="411750"/>
      </dsp:txXfrm>
    </dsp:sp>
    <dsp:sp modelId="{08110236-D212-4CA2-9F83-5404B03CFBAB}">
      <dsp:nvSpPr>
        <dsp:cNvPr id="0" name=""/>
        <dsp:cNvSpPr/>
      </dsp:nvSpPr>
      <dsp:spPr>
        <a:xfrm>
          <a:off x="0" y="3465503"/>
          <a:ext cx="5386917" cy="4563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chemeClr val="bg1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FEMA Policy 207-22-0002: Prohibited or Controlled Equipment Under FEMA Awards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22275" y="3487778"/>
        <a:ext cx="5342367" cy="4117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5DC974-A4EE-493C-9D53-46B8D88EE432}" type="datetimeFigureOut">
              <a:rPr lang="en-US" smtClean="0"/>
              <a:t>5/2/2024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3C2A4F-ADF1-45CC-A30F-858D5BBA03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4300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9250" y="692150"/>
            <a:ext cx="6159500" cy="34655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543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628068-2099-4A37-AE30-82FC4158F99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543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38706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9250" y="692150"/>
            <a:ext cx="6159500" cy="34655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additional headers as needed.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543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628068-2099-4A37-AE30-82FC4158F99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543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29784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9250" y="692150"/>
            <a:ext cx="6159500" cy="34655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additional headers as needed.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543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628068-2099-4A37-AE30-82FC4158F99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543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83976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9250" y="692150"/>
            <a:ext cx="6159500" cy="34655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additional headers as needed.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543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628068-2099-4A37-AE30-82FC4158F99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543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80147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9250" y="692150"/>
            <a:ext cx="6159500" cy="34655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additional headers as needed.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543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628068-2099-4A37-AE30-82FC4158F99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543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06108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9250" y="692150"/>
            <a:ext cx="6159500" cy="34655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additional headers as needed.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543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628068-2099-4A37-AE30-82FC4158F99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543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15196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9250" y="692150"/>
            <a:ext cx="6159500" cy="34655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additional headers as needed.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543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628068-2099-4A37-AE30-82FC4158F99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543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53106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9250" y="692150"/>
            <a:ext cx="6159500" cy="34655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additional headers as needed.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543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628068-2099-4A37-AE30-82FC4158F99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543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24513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9250" y="692150"/>
            <a:ext cx="6159500" cy="34655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additional headers as needed.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543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628068-2099-4A37-AE30-82FC4158F99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543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88137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9250" y="692150"/>
            <a:ext cx="6159500" cy="34655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additional headers as needed.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7628068-2099-4A37-AE30-82FC4158F99D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912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9250" y="692150"/>
            <a:ext cx="6159500" cy="34655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additional headers as needed.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543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628068-2099-4A37-AE30-82FC4158F99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543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22803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9250" y="692150"/>
            <a:ext cx="6159500" cy="34655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additional headers as needed.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7628068-2099-4A37-AE30-82FC4158F99D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9835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Pbkg_v0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3286" y="17463"/>
            <a:ext cx="12187767" cy="6850062"/>
          </a:xfrm>
          <a:prstGeom prst="rect">
            <a:avLst/>
          </a:prstGeom>
          <a:noFill/>
          <a:ln w="19050">
            <a:solidFill>
              <a:srgbClr val="4D4D4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950"/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2" y="3"/>
            <a:ext cx="12187767" cy="6850063"/>
          </a:xfrm>
          <a:prstGeom prst="rect">
            <a:avLst/>
          </a:prstGeom>
          <a:noFill/>
          <a:ln w="19050">
            <a:solidFill>
              <a:srgbClr val="98A4A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950"/>
          </a:p>
        </p:txBody>
      </p:sp>
      <p:sp>
        <p:nvSpPr>
          <p:cNvPr id="219140" name="Rectangle 4"/>
          <p:cNvSpPr>
            <a:spLocks noGrp="1" noChangeAspect="1" noChangeArrowheads="1"/>
          </p:cNvSpPr>
          <p:nvPr>
            <p:ph type="ctrTitle"/>
          </p:nvPr>
        </p:nvSpPr>
        <p:spPr>
          <a:xfrm>
            <a:off x="914400" y="1676400"/>
            <a:ext cx="10363200" cy="1143000"/>
          </a:xfrm>
        </p:spPr>
        <p:txBody>
          <a:bodyPr/>
          <a:lstStyle>
            <a:lvl1pPr>
              <a:defRPr sz="3000">
                <a:solidFill>
                  <a:srgbClr val="002F8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914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2590800"/>
            <a:ext cx="8534400" cy="1752600"/>
          </a:xfrm>
        </p:spPr>
        <p:txBody>
          <a:bodyPr/>
          <a:lstStyle>
            <a:lvl1pPr algn="ctr">
              <a:buNone/>
              <a:defRPr sz="2475">
                <a:solidFill>
                  <a:srgbClr val="002F80"/>
                </a:solidFill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2" name="Picture 4" descr="PPbkg_v01">
            <a:extLst>
              <a:ext uri="{FF2B5EF4-FFF2-40B4-BE49-F238E27FC236}">
                <a16:creationId xmlns:a16="http://schemas.microsoft.com/office/drawing/2014/main" id="{0B9F6385-28ED-0072-B09F-CADCFA1223A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12">
            <a:extLst>
              <a:ext uri="{FF2B5EF4-FFF2-40B4-BE49-F238E27FC236}">
                <a16:creationId xmlns:a16="http://schemas.microsoft.com/office/drawing/2014/main" id="{4BA551AC-54C0-71EB-E630-CA8E684F5B4B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10918006" y="6334963"/>
            <a:ext cx="117810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105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9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Visual </a:t>
            </a:r>
            <a:fld id="{72DC51A6-0EC2-472A-B8BD-7687FE58576D}" type="slidenum">
              <a:rPr lang="en-US" sz="900" b="1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r">
                <a:defRPr/>
              </a:pPr>
              <a:t>‹#›</a:t>
            </a:fld>
            <a:endParaRPr lang="en-US" sz="9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F725527A-D1DA-DD0C-31EF-44666FFA9E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95" y="5805473"/>
            <a:ext cx="835676" cy="62410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CD9A960-5C45-801C-C24B-B4AA3D705979}"/>
              </a:ext>
            </a:extLst>
          </p:cNvPr>
          <p:cNvSpPr txBox="1"/>
          <p:nvPr userDrawn="1"/>
        </p:nvSpPr>
        <p:spPr>
          <a:xfrm>
            <a:off x="891091" y="6366485"/>
            <a:ext cx="388920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New Mexico Department of Homeland Security and Emergency Management</a:t>
            </a:r>
          </a:p>
        </p:txBody>
      </p:sp>
    </p:spTree>
    <p:extLst>
      <p:ext uri="{BB962C8B-B14F-4D97-AF65-F5344CB8AC3E}">
        <p14:creationId xmlns:p14="http://schemas.microsoft.com/office/powerpoint/2010/main" val="2180371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33921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69350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066803"/>
            <a:ext cx="5384800" cy="4525963"/>
          </a:xfrm>
        </p:spPr>
        <p:txBody>
          <a:bodyPr/>
          <a:lstStyle>
            <a:lvl1pPr marL="0" indent="0">
              <a:buNone/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066803"/>
            <a:ext cx="5384800" cy="4525963"/>
          </a:xfrm>
        </p:spPr>
        <p:txBody>
          <a:bodyPr/>
          <a:lstStyle>
            <a:lvl1pPr marL="0" indent="0">
              <a:buNone/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81938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11"/>
          <p:cNvCxnSpPr>
            <a:cxnSpLocks noChangeShapeType="1"/>
          </p:cNvCxnSpPr>
          <p:nvPr userDrawn="1"/>
        </p:nvCxnSpPr>
        <p:spPr bwMode="auto">
          <a:xfrm>
            <a:off x="626533" y="914400"/>
            <a:ext cx="11243733" cy="1588"/>
          </a:xfrm>
          <a:prstGeom prst="line">
            <a:avLst/>
          </a:prstGeom>
          <a:noFill/>
          <a:ln w="9525" algn="ctr">
            <a:solidFill>
              <a:srgbClr val="C00000"/>
            </a:solidFill>
            <a:round/>
            <a:headEnd/>
            <a:tailEnd/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9692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40213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0577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24829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3431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2529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5835" y="274641"/>
            <a:ext cx="2865967" cy="53181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3700" y="274641"/>
            <a:ext cx="8398933" cy="5318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58265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4" descr="PPbkg_v0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8114" name="Rectangle 2"/>
          <p:cNvSpPr>
            <a:spLocks noChangeArrowheads="1"/>
          </p:cNvSpPr>
          <p:nvPr/>
        </p:nvSpPr>
        <p:spPr bwMode="auto">
          <a:xfrm>
            <a:off x="23286" y="17463"/>
            <a:ext cx="12187767" cy="6850062"/>
          </a:xfrm>
          <a:prstGeom prst="rect">
            <a:avLst/>
          </a:prstGeom>
          <a:noFill/>
          <a:ln w="19050">
            <a:solidFill>
              <a:srgbClr val="4D4D4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950"/>
          </a:p>
        </p:txBody>
      </p:sp>
      <p:sp>
        <p:nvSpPr>
          <p:cNvPr id="1028" name="Rectangle 4"/>
          <p:cNvSpPr>
            <a:spLocks noGrp="1" noChangeAspect="1" noChangeArrowheads="1"/>
          </p:cNvSpPr>
          <p:nvPr>
            <p:ph type="title"/>
          </p:nvPr>
        </p:nvSpPr>
        <p:spPr bwMode="auto">
          <a:xfrm>
            <a:off x="393702" y="274638"/>
            <a:ext cx="11468100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46304" tIns="45720" rIns="146304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066803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8120" name="Line 8"/>
          <p:cNvSpPr>
            <a:spLocks noChangeShapeType="1"/>
          </p:cNvSpPr>
          <p:nvPr/>
        </p:nvSpPr>
        <p:spPr bwMode="auto">
          <a:xfrm>
            <a:off x="609600" y="914400"/>
            <a:ext cx="1097280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950"/>
          </a:p>
        </p:txBody>
      </p:sp>
      <p:sp>
        <p:nvSpPr>
          <p:cNvPr id="218122" name="Rectangle 10"/>
          <p:cNvSpPr>
            <a:spLocks noChangeArrowheads="1"/>
          </p:cNvSpPr>
          <p:nvPr/>
        </p:nvSpPr>
        <p:spPr bwMode="auto">
          <a:xfrm>
            <a:off x="2" y="3"/>
            <a:ext cx="12187767" cy="6850063"/>
          </a:xfrm>
          <a:prstGeom prst="rect">
            <a:avLst/>
          </a:prstGeom>
          <a:noFill/>
          <a:ln w="19050">
            <a:solidFill>
              <a:srgbClr val="98A4A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950"/>
          </a:p>
        </p:txBody>
      </p:sp>
      <p:sp>
        <p:nvSpPr>
          <p:cNvPr id="11" name="Rectangle 12"/>
          <p:cNvSpPr>
            <a:spLocks noChangeArrowheads="1"/>
          </p:cNvSpPr>
          <p:nvPr userDrawn="1"/>
        </p:nvSpPr>
        <p:spPr bwMode="gray">
          <a:xfrm>
            <a:off x="10918006" y="6334963"/>
            <a:ext cx="117810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105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9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Visual </a:t>
            </a:r>
            <a:fld id="{72DC51A6-0EC2-472A-B8BD-7687FE58576D}" type="slidenum">
              <a:rPr lang="en-US" sz="900" b="1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r">
                <a:defRPr/>
              </a:pPr>
              <a:t>‹#›</a:t>
            </a:fld>
            <a:endParaRPr lang="en-US" sz="9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D48347F0-B38A-BC99-73C7-D728B9DC7113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95" y="5805473"/>
            <a:ext cx="835676" cy="62410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568DA99-A5E0-CDA3-EDEF-71DA08B114E1}"/>
              </a:ext>
            </a:extLst>
          </p:cNvPr>
          <p:cNvSpPr txBox="1"/>
          <p:nvPr userDrawn="1"/>
        </p:nvSpPr>
        <p:spPr>
          <a:xfrm>
            <a:off x="891091" y="6366485"/>
            <a:ext cx="388920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New Mexico Department of Homeland Security and Emergency Management</a:t>
            </a:r>
          </a:p>
        </p:txBody>
      </p:sp>
    </p:spTree>
    <p:extLst>
      <p:ext uri="{BB962C8B-B14F-4D97-AF65-F5344CB8AC3E}">
        <p14:creationId xmlns:p14="http://schemas.microsoft.com/office/powerpoint/2010/main" val="2057531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50" b="1">
          <a:solidFill>
            <a:srgbClr val="25387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50" b="1">
          <a:solidFill>
            <a:srgbClr val="25387D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50" b="1">
          <a:solidFill>
            <a:srgbClr val="25387D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50" b="1">
          <a:solidFill>
            <a:srgbClr val="25387D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50" b="1">
          <a:solidFill>
            <a:srgbClr val="25387D"/>
          </a:solidFill>
          <a:latin typeface="Times New Roman" pitchFamily="18" charset="0"/>
        </a:defRPr>
      </a:lvl5pPr>
      <a:lvl6pPr marL="342900" algn="l" rtl="0" fontAlgn="base">
        <a:spcBef>
          <a:spcPct val="0"/>
        </a:spcBef>
        <a:spcAft>
          <a:spcPct val="0"/>
        </a:spcAft>
        <a:defRPr sz="2850" b="1">
          <a:solidFill>
            <a:schemeClr val="bg1"/>
          </a:solidFill>
          <a:latin typeface="Times New Roman" pitchFamily="18" charset="0"/>
        </a:defRPr>
      </a:lvl6pPr>
      <a:lvl7pPr marL="685800" algn="l" rtl="0" fontAlgn="base">
        <a:spcBef>
          <a:spcPct val="0"/>
        </a:spcBef>
        <a:spcAft>
          <a:spcPct val="0"/>
        </a:spcAft>
        <a:defRPr sz="2850" b="1">
          <a:solidFill>
            <a:schemeClr val="bg1"/>
          </a:solidFill>
          <a:latin typeface="Times New Roman" pitchFamily="18" charset="0"/>
        </a:defRPr>
      </a:lvl7pPr>
      <a:lvl8pPr marL="1028700" algn="l" rtl="0" fontAlgn="base">
        <a:spcBef>
          <a:spcPct val="0"/>
        </a:spcBef>
        <a:spcAft>
          <a:spcPct val="0"/>
        </a:spcAft>
        <a:defRPr sz="2850" b="1">
          <a:solidFill>
            <a:schemeClr val="bg1"/>
          </a:solidFill>
          <a:latin typeface="Times New Roman" pitchFamily="18" charset="0"/>
        </a:defRPr>
      </a:lvl8pPr>
      <a:lvl9pPr marL="1371600" algn="l" rtl="0" fontAlgn="base">
        <a:spcBef>
          <a:spcPct val="0"/>
        </a:spcBef>
        <a:spcAft>
          <a:spcPct val="0"/>
        </a:spcAft>
        <a:defRPr sz="2850" b="1">
          <a:solidFill>
            <a:schemeClr val="bg1"/>
          </a:solidFill>
          <a:latin typeface="Times New Roman" pitchFamily="18" charset="0"/>
        </a:defRPr>
      </a:lvl9pPr>
    </p:titleStyle>
    <p:bodyStyle>
      <a:lvl1pPr marL="257175" indent="-257175" algn="l" rtl="0" eaLnBrk="0" fontAlgn="base" hangingPunct="0">
        <a:spcBef>
          <a:spcPct val="30000"/>
        </a:spcBef>
        <a:spcAft>
          <a:spcPct val="0"/>
        </a:spcAft>
        <a:buFont typeface="Wingdings" pitchFamily="2" charset="2"/>
        <a:defRPr sz="1950" b="1">
          <a:solidFill>
            <a:srgbClr val="25387D"/>
          </a:solidFill>
          <a:latin typeface="+mn-lt"/>
          <a:ea typeface="+mn-ea"/>
          <a:cs typeface="+mn-cs"/>
        </a:defRPr>
      </a:lvl1pPr>
      <a:lvl2pPr marL="347663" indent="-261938" algn="l" rtl="0" eaLnBrk="0" fontAlgn="base" hangingPunct="0">
        <a:spcBef>
          <a:spcPct val="30000"/>
        </a:spcBef>
        <a:spcAft>
          <a:spcPct val="0"/>
        </a:spcAft>
        <a:buFont typeface="Wingdings" pitchFamily="2" charset="2"/>
        <a:buChar char="§"/>
        <a:defRPr lang="en-US" sz="1950" b="1" dirty="0">
          <a:solidFill>
            <a:srgbClr val="25387D"/>
          </a:solidFill>
          <a:latin typeface="+mn-lt"/>
          <a:ea typeface="+mn-ea"/>
          <a:cs typeface="+mn-cs"/>
        </a:defRPr>
      </a:lvl2pPr>
      <a:lvl3pPr marL="682229" indent="-169069" algn="l" rtl="0" eaLnBrk="0" fontAlgn="base" hangingPunct="0">
        <a:spcBef>
          <a:spcPct val="30000"/>
        </a:spcBef>
        <a:spcAft>
          <a:spcPct val="0"/>
        </a:spcAft>
        <a:buFont typeface="Wingdings" pitchFamily="2" charset="2"/>
        <a:buChar char="§"/>
        <a:defRPr lang="en-US" sz="1950" b="1" dirty="0">
          <a:solidFill>
            <a:srgbClr val="25387D"/>
          </a:solidFill>
          <a:latin typeface="+mn-lt"/>
          <a:ea typeface="+mn-ea"/>
          <a:cs typeface="+mn-cs"/>
        </a:defRPr>
      </a:lvl3pPr>
      <a:lvl4pPr marL="982266" indent="-214313" algn="l" rtl="0" eaLnBrk="0" fontAlgn="base" hangingPunct="0">
        <a:spcBef>
          <a:spcPct val="30000"/>
        </a:spcBef>
        <a:spcAft>
          <a:spcPct val="0"/>
        </a:spcAft>
        <a:buFont typeface="Wingdings" pitchFamily="2" charset="2"/>
        <a:buChar char="§"/>
        <a:defRPr lang="en-US" sz="1950" b="1" dirty="0">
          <a:solidFill>
            <a:srgbClr val="25387D"/>
          </a:solidFill>
          <a:latin typeface="+mn-lt"/>
          <a:ea typeface="+mn-ea"/>
          <a:cs typeface="+mn-cs"/>
        </a:defRPr>
      </a:lvl4pPr>
      <a:lvl5pPr marL="1369219" indent="-251222" algn="l" rtl="0" eaLnBrk="0" fontAlgn="base" hangingPunct="0">
        <a:spcBef>
          <a:spcPct val="30000"/>
        </a:spcBef>
        <a:spcAft>
          <a:spcPct val="0"/>
        </a:spcAft>
        <a:buFont typeface="Wingdings" pitchFamily="2" charset="2"/>
        <a:buChar char="§"/>
        <a:defRPr lang="en-US" sz="1950" b="1" dirty="0">
          <a:solidFill>
            <a:srgbClr val="25387D"/>
          </a:solidFill>
          <a:latin typeface="+mn-lt"/>
          <a:ea typeface="+mn-ea"/>
          <a:cs typeface="+mn-cs"/>
        </a:defRPr>
      </a:lvl5pPr>
      <a:lvl6pPr marL="1712119" indent="-251222" algn="l" rtl="0" fontAlgn="base">
        <a:spcBef>
          <a:spcPct val="30000"/>
        </a:spcBef>
        <a:spcAft>
          <a:spcPct val="0"/>
        </a:spcAft>
        <a:buFont typeface="Wingdings" pitchFamily="2" charset="2"/>
        <a:buChar char="§"/>
        <a:defRPr sz="1950" b="1">
          <a:solidFill>
            <a:schemeClr val="bg1"/>
          </a:solidFill>
          <a:latin typeface="+mn-lt"/>
        </a:defRPr>
      </a:lvl6pPr>
      <a:lvl7pPr marL="2055019" indent="-251222" algn="l" rtl="0" fontAlgn="base">
        <a:spcBef>
          <a:spcPct val="30000"/>
        </a:spcBef>
        <a:spcAft>
          <a:spcPct val="0"/>
        </a:spcAft>
        <a:buFont typeface="Wingdings" pitchFamily="2" charset="2"/>
        <a:buChar char="§"/>
        <a:defRPr sz="1950" b="1">
          <a:solidFill>
            <a:schemeClr val="bg1"/>
          </a:solidFill>
          <a:latin typeface="+mn-lt"/>
        </a:defRPr>
      </a:lvl7pPr>
      <a:lvl8pPr marL="2397919" indent="-251222" algn="l" rtl="0" fontAlgn="base">
        <a:spcBef>
          <a:spcPct val="30000"/>
        </a:spcBef>
        <a:spcAft>
          <a:spcPct val="0"/>
        </a:spcAft>
        <a:buFont typeface="Wingdings" pitchFamily="2" charset="2"/>
        <a:buChar char="§"/>
        <a:defRPr sz="1950" b="1">
          <a:solidFill>
            <a:schemeClr val="bg1"/>
          </a:solidFill>
          <a:latin typeface="+mn-lt"/>
        </a:defRPr>
      </a:lvl8pPr>
      <a:lvl9pPr marL="2740819" indent="-251222" algn="l" rtl="0" fontAlgn="base">
        <a:spcBef>
          <a:spcPct val="30000"/>
        </a:spcBef>
        <a:spcAft>
          <a:spcPct val="0"/>
        </a:spcAft>
        <a:buFont typeface="Wingdings" pitchFamily="2" charset="2"/>
        <a:buChar char="§"/>
        <a:defRPr sz="1950" b="1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ema.gov/grants/preparedness/homeland-security/fy-24-nofo" TargetMode="External"/><Relationship Id="rId3" Type="http://schemas.openxmlformats.org/officeDocument/2006/relationships/diagramLayout" Target="../diagrams/layout2.xml"/><Relationship Id="rId7" Type="http://schemas.openxmlformats.org/officeDocument/2006/relationships/hyperlink" Target="https://www.fema.gov/sites/default/files/documents/fema_gpd-fy-24-preparedness-grants-manual.pdf" TargetMode="Externa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828801" y="2121974"/>
            <a:ext cx="8313682" cy="881743"/>
          </a:xfrm>
        </p:spPr>
        <p:txBody>
          <a:bodyPr/>
          <a:lstStyle/>
          <a:p>
            <a:pPr algn="ctr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FY 2024 State Homeland Security Grant Program (SHSGP)</a:t>
            </a:r>
            <a:b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Overview Webinar</a:t>
            </a:r>
            <a:b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May 3, 2024</a:t>
            </a: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CE1930CB-05AA-123B-34FE-71C7400DAF45}"/>
              </a:ext>
            </a:extLst>
          </p:cNvPr>
          <p:cNvSpPr txBox="1">
            <a:spLocks/>
          </p:cNvSpPr>
          <p:nvPr/>
        </p:nvSpPr>
        <p:spPr bwMode="auto">
          <a:xfrm>
            <a:off x="3179869" y="4947465"/>
            <a:ext cx="5829300" cy="881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9728" tIns="34290" rIns="109728" bIns="3429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2F8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25387D"/>
                </a:solidFill>
                <a:latin typeface="Times New Roman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25387D"/>
                </a:solidFill>
                <a:latin typeface="Times New Roman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25387D"/>
                </a:solidFill>
                <a:latin typeface="Times New Roman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25387D"/>
                </a:solidFill>
                <a:latin typeface="Times New Roman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bg1"/>
                </a:solidFill>
                <a:latin typeface="Times New Roman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bg1"/>
                </a:solidFill>
                <a:latin typeface="Times New Roman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bg1"/>
                </a:solidFill>
                <a:latin typeface="Times New Roman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New Mexico Department of Homeland Security and Emergency Management (NMDHSEM)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5AC5A458-AD14-854D-A19B-FD0380C39D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669" y="522007"/>
            <a:ext cx="1531339" cy="1524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162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443F6E20-F237-ACFA-6F9A-5F4FB0F26C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702" y="274638"/>
            <a:ext cx="11468100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6304" tIns="45720" rIns="146304" bIns="45720" numCol="1" anchor="t" anchorCtr="0" compatLnSpc="1">
            <a:prstTxWarp prst="textNoShape">
              <a:avLst/>
            </a:prstTxWarp>
            <a:normAutofit/>
          </a:bodyPr>
          <a:lstStyle/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2850" b="1">
                <a:solidFill>
                  <a:srgbClr val="25387D"/>
                </a:solidFill>
                <a:latin typeface="+mj-lt"/>
                <a:ea typeface="+mj-ea"/>
                <a:cs typeface="+mj-cs"/>
              </a:rPr>
              <a:t>PURPOSE /OBJECTIVE</a:t>
            </a:r>
            <a:endParaRPr lang="en-US" sz="2850" b="1">
              <a:solidFill>
                <a:srgbClr val="25387D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0" name="Content Placeholder 2">
            <a:extLst>
              <a:ext uri="{FF2B5EF4-FFF2-40B4-BE49-F238E27FC236}">
                <a16:creationId xmlns:a16="http://schemas.microsoft.com/office/drawing/2014/main" id="{8B2A78C5-8898-EEE6-C6BE-9C33D99C260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0852965"/>
              </p:ext>
            </p:extLst>
          </p:nvPr>
        </p:nvGraphicFramePr>
        <p:xfrm>
          <a:off x="609600" y="1066803"/>
          <a:ext cx="10972800" cy="40110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638296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3EB48D43-5A59-1C31-FF2A-A4C6248E60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9857479"/>
              </p:ext>
            </p:extLst>
          </p:nvPr>
        </p:nvGraphicFramePr>
        <p:xfrm>
          <a:off x="1816272" y="1069330"/>
          <a:ext cx="8705785" cy="3975613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{21E4AEA4-8DFA-4A89-87EB-49C32662AFE0}</a:tableStyleId>
              </a:tblPr>
              <a:tblGrid>
                <a:gridCol w="5291664">
                  <a:extLst>
                    <a:ext uri="{9D8B030D-6E8A-4147-A177-3AD203B41FA5}">
                      <a16:colId xmlns:a16="http://schemas.microsoft.com/office/drawing/2014/main" val="866503801"/>
                    </a:ext>
                  </a:extLst>
                </a:gridCol>
                <a:gridCol w="3414121">
                  <a:extLst>
                    <a:ext uri="{9D8B030D-6E8A-4147-A177-3AD203B41FA5}">
                      <a16:colId xmlns:a16="http://schemas.microsoft.com/office/drawing/2014/main" val="2929649070"/>
                    </a:ext>
                  </a:extLst>
                </a:gridCol>
              </a:tblGrid>
              <a:tr h="5207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2024 REQUIREMENTS</a:t>
                      </a:r>
                    </a:p>
                  </a:txBody>
                  <a:tcPr marL="128391" marR="128391" marT="64197" marB="6419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SHSGP</a:t>
                      </a:r>
                    </a:p>
                  </a:txBody>
                  <a:tcPr marL="128391" marR="128391" marT="64197" marB="64197"/>
                </a:tc>
                <a:extLst>
                  <a:ext uri="{0D108BD9-81ED-4DB2-BD59-A6C34878D82A}">
                    <a16:rowId xmlns:a16="http://schemas.microsoft.com/office/drawing/2014/main" val="1299420197"/>
                  </a:ext>
                </a:extLst>
              </a:tr>
              <a:tr h="52070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2F8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Funding Pass Through</a:t>
                      </a:r>
                    </a:p>
                  </a:txBody>
                  <a:tcPr marL="128391" marR="128391" marT="64197" marB="6419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2F8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80%</a:t>
                      </a:r>
                    </a:p>
                  </a:txBody>
                  <a:tcPr marL="128391" marR="128391" marT="64197" marB="64197"/>
                </a:tc>
                <a:extLst>
                  <a:ext uri="{0D108BD9-81ED-4DB2-BD59-A6C34878D82A}">
                    <a16:rowId xmlns:a16="http://schemas.microsoft.com/office/drawing/2014/main" val="1914146643"/>
                  </a:ext>
                </a:extLst>
              </a:tr>
              <a:tr h="428048"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rgbClr val="002F8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LETPA  Set Aside</a:t>
                      </a:r>
                    </a:p>
                  </a:txBody>
                  <a:tcPr marL="128391" marR="128391" marT="64197" marB="6419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2F8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35%</a:t>
                      </a:r>
                    </a:p>
                  </a:txBody>
                  <a:tcPr marL="128391" marR="128391" marT="64197" marB="64197"/>
                </a:tc>
                <a:extLst>
                  <a:ext uri="{0D108BD9-81ED-4DB2-BD59-A6C34878D82A}">
                    <a16:rowId xmlns:a16="http://schemas.microsoft.com/office/drawing/2014/main" val="2635330423"/>
                  </a:ext>
                </a:extLst>
              </a:tr>
              <a:tr h="52070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2F8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Cost Share/Matching Funds</a:t>
                      </a:r>
                    </a:p>
                  </a:txBody>
                  <a:tcPr marL="128391" marR="128391" marT="64197" marB="6419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2F8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0%</a:t>
                      </a:r>
                    </a:p>
                  </a:txBody>
                  <a:tcPr marL="128391" marR="128391" marT="64197" marB="64197"/>
                </a:tc>
                <a:extLst>
                  <a:ext uri="{0D108BD9-81ED-4DB2-BD59-A6C34878D82A}">
                    <a16:rowId xmlns:a16="http://schemas.microsoft.com/office/drawing/2014/main" val="1909281732"/>
                  </a:ext>
                </a:extLst>
              </a:tr>
              <a:tr h="406468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2F8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National Incident Management System Compliance</a:t>
                      </a:r>
                    </a:p>
                  </a:txBody>
                  <a:tcPr marL="128391" marR="128391" marT="64197" marB="6419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2F8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X</a:t>
                      </a:r>
                    </a:p>
                  </a:txBody>
                  <a:tcPr marL="128391" marR="128391" marT="64197" marB="64197"/>
                </a:tc>
                <a:extLst>
                  <a:ext uri="{0D108BD9-81ED-4DB2-BD59-A6C34878D82A}">
                    <a16:rowId xmlns:a16="http://schemas.microsoft.com/office/drawing/2014/main" val="1914077745"/>
                  </a:ext>
                </a:extLst>
              </a:tr>
              <a:tr h="520700"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rgbClr val="002F8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NQS (working toward implementation)</a:t>
                      </a:r>
                    </a:p>
                  </a:txBody>
                  <a:tcPr marL="128391" marR="128391" marT="64197" marB="6419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2F8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X</a:t>
                      </a:r>
                    </a:p>
                  </a:txBody>
                  <a:tcPr marL="128391" marR="128391" marT="64197" marB="64197"/>
                </a:tc>
                <a:extLst>
                  <a:ext uri="{0D108BD9-81ED-4DB2-BD59-A6C34878D82A}">
                    <a16:rowId xmlns:a16="http://schemas.microsoft.com/office/drawing/2014/main" val="3289829146"/>
                  </a:ext>
                </a:extLst>
              </a:tr>
              <a:tr h="651829">
                <a:tc>
                  <a:txBody>
                    <a:bodyPr/>
                    <a:lstStyle/>
                    <a:p>
                      <a:r>
                        <a:rPr lang="en-US" sz="1600" kern="120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National Cyber Security Review (NCSR) between October 1, 202 through February 28, 2025</a:t>
                      </a:r>
                      <a:endParaRPr lang="en-US" sz="1600" dirty="0">
                        <a:solidFill>
                          <a:srgbClr val="002F8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8391" marR="128391" marT="64197" marB="6419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2F8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Optional</a:t>
                      </a:r>
                    </a:p>
                  </a:txBody>
                  <a:tcPr marL="128391" marR="128391" marT="64197" marB="64197"/>
                </a:tc>
                <a:extLst>
                  <a:ext uri="{0D108BD9-81ED-4DB2-BD59-A6C34878D82A}">
                    <a16:rowId xmlns:a16="http://schemas.microsoft.com/office/drawing/2014/main" val="1042167663"/>
                  </a:ext>
                </a:extLst>
              </a:tr>
              <a:tr h="406468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Emergency Operations Plan (EOP) current within two years</a:t>
                      </a:r>
                      <a:endParaRPr lang="en-US" sz="1600" dirty="0">
                        <a:solidFill>
                          <a:srgbClr val="002F8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8391" marR="128391" marT="64197" marB="6419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2F8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X</a:t>
                      </a:r>
                    </a:p>
                  </a:txBody>
                  <a:tcPr marL="128391" marR="128391" marT="64197" marB="64197"/>
                </a:tc>
                <a:extLst>
                  <a:ext uri="{0D108BD9-81ED-4DB2-BD59-A6C34878D82A}">
                    <a16:rowId xmlns:a16="http://schemas.microsoft.com/office/drawing/2014/main" val="2813601277"/>
                  </a:ext>
                </a:extLst>
              </a:tr>
            </a:tbl>
          </a:graphicData>
        </a:graphic>
      </p:graphicFrame>
      <p:sp>
        <p:nvSpPr>
          <p:cNvPr id="3" name="Rectangle 3">
            <a:extLst>
              <a:ext uri="{FF2B5EF4-FFF2-40B4-BE49-F238E27FC236}">
                <a16:creationId xmlns:a16="http://schemas.microsoft.com/office/drawing/2014/main" id="{8478D19E-1689-2785-6D5A-921F303404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6273" y="576294"/>
            <a:ext cx="8559455" cy="425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3796" tIns="55942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 dirty="0">
                <a:solidFill>
                  <a:srgbClr val="002D7E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ELIGIBILITY REQUIREMENTS</a:t>
            </a:r>
            <a:endParaRPr lang="en-US" sz="2400" b="1" dirty="0">
              <a:solidFill>
                <a:srgbClr val="333399">
                  <a:lumMod val="7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07668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3EB48D43-5A59-1C31-FF2A-A4C6248E60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442364"/>
              </p:ext>
            </p:extLst>
          </p:nvPr>
        </p:nvGraphicFramePr>
        <p:xfrm>
          <a:off x="1548714" y="1069329"/>
          <a:ext cx="8827014" cy="3785833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{21E4AEA4-8DFA-4A89-87EB-49C32662AFE0}</a:tableStyleId>
              </a:tblPr>
              <a:tblGrid>
                <a:gridCol w="6120713">
                  <a:extLst>
                    <a:ext uri="{9D8B030D-6E8A-4147-A177-3AD203B41FA5}">
                      <a16:colId xmlns:a16="http://schemas.microsoft.com/office/drawing/2014/main" val="866503801"/>
                    </a:ext>
                  </a:extLst>
                </a:gridCol>
                <a:gridCol w="2706301">
                  <a:extLst>
                    <a:ext uri="{9D8B030D-6E8A-4147-A177-3AD203B41FA5}">
                      <a16:colId xmlns:a16="http://schemas.microsoft.com/office/drawing/2014/main" val="2272754526"/>
                    </a:ext>
                  </a:extLst>
                </a:gridCol>
              </a:tblGrid>
              <a:tr h="56578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2024 REQUIREMENTS</a:t>
                      </a:r>
                    </a:p>
                  </a:txBody>
                  <a:tcPr marL="128391" marR="128391" marT="64197" marB="6419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SHSGP</a:t>
                      </a:r>
                    </a:p>
                  </a:txBody>
                  <a:tcPr marL="128391" marR="128391" marT="64197" marB="64197"/>
                </a:tc>
                <a:extLst>
                  <a:ext uri="{0D108BD9-81ED-4DB2-BD59-A6C34878D82A}">
                    <a16:rowId xmlns:a16="http://schemas.microsoft.com/office/drawing/2014/main" val="1299420197"/>
                  </a:ext>
                </a:extLst>
              </a:tr>
              <a:tr h="66941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Comply with rules and regulations of CFR Part 200 – Uniform Administrative Requirements, Cost Principles, and Audit Requirements</a:t>
                      </a:r>
                    </a:p>
                  </a:txBody>
                  <a:tcPr marL="128391" marR="128391" marT="64197" marB="6419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2F8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X</a:t>
                      </a:r>
                    </a:p>
                  </a:txBody>
                  <a:tcPr marL="128391" marR="128391" marT="64197" marB="64197"/>
                </a:tc>
                <a:extLst>
                  <a:ext uri="{0D108BD9-81ED-4DB2-BD59-A6C34878D82A}">
                    <a16:rowId xmlns:a16="http://schemas.microsoft.com/office/drawing/2014/main" val="1914146643"/>
                  </a:ext>
                </a:extLst>
              </a:tr>
              <a:tr h="659881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2F8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Threat and Hazard Identification and Risk Assessment (THIRA)</a:t>
                      </a:r>
                    </a:p>
                  </a:txBody>
                  <a:tcPr marL="119621" marR="119621" marT="59811" marB="598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2F8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X</a:t>
                      </a:r>
                    </a:p>
                  </a:txBody>
                  <a:tcPr marL="119621" marR="119621" marT="59811" marB="59811"/>
                </a:tc>
                <a:extLst>
                  <a:ext uri="{0D108BD9-81ED-4DB2-BD59-A6C34878D82A}">
                    <a16:rowId xmlns:a16="http://schemas.microsoft.com/office/drawing/2014/main" val="2635330423"/>
                  </a:ext>
                </a:extLst>
              </a:tr>
              <a:tr h="565781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2F8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Stakeholder Preparedness Review (SPR)</a:t>
                      </a:r>
                    </a:p>
                  </a:txBody>
                  <a:tcPr marL="119621" marR="119621" marT="59811" marB="598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2F8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X</a:t>
                      </a:r>
                    </a:p>
                  </a:txBody>
                  <a:tcPr marL="119621" marR="119621" marT="59811" marB="59811"/>
                </a:tc>
                <a:extLst>
                  <a:ext uri="{0D108BD9-81ED-4DB2-BD59-A6C34878D82A}">
                    <a16:rowId xmlns:a16="http://schemas.microsoft.com/office/drawing/2014/main" val="1909281732"/>
                  </a:ext>
                </a:extLst>
              </a:tr>
              <a:tr h="441659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2F8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Assets Shareable and Deployable - EMAC and IMAS</a:t>
                      </a:r>
                    </a:p>
                  </a:txBody>
                  <a:tcPr marL="119621" marR="119621" marT="59811" marB="598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2F8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X</a:t>
                      </a:r>
                    </a:p>
                  </a:txBody>
                  <a:tcPr marL="119621" marR="119621" marT="59811" marB="59811"/>
                </a:tc>
                <a:extLst>
                  <a:ext uri="{0D108BD9-81ED-4DB2-BD59-A6C34878D82A}">
                    <a16:rowId xmlns:a16="http://schemas.microsoft.com/office/drawing/2014/main" val="1914077745"/>
                  </a:ext>
                </a:extLst>
              </a:tr>
              <a:tr h="441659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2F8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Multi-year Integrated Preparedness Plan (IPP)</a:t>
                      </a:r>
                    </a:p>
                  </a:txBody>
                  <a:tcPr marL="128391" marR="128391" marT="64197" marB="6419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2F8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X</a:t>
                      </a:r>
                    </a:p>
                  </a:txBody>
                  <a:tcPr marL="128391" marR="128391" marT="64197" marB="64197"/>
                </a:tc>
                <a:extLst>
                  <a:ext uri="{0D108BD9-81ED-4DB2-BD59-A6C34878D82A}">
                    <a16:rowId xmlns:a16="http://schemas.microsoft.com/office/drawing/2014/main" val="3482087520"/>
                  </a:ext>
                </a:extLst>
              </a:tr>
              <a:tr h="441659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2F8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SAFECOM Review by NMDSHEM</a:t>
                      </a:r>
                    </a:p>
                  </a:txBody>
                  <a:tcPr marL="128391" marR="128391" marT="64197" marB="6419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2F8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X</a:t>
                      </a:r>
                    </a:p>
                  </a:txBody>
                  <a:tcPr marL="128391" marR="128391" marT="64197" marB="64197"/>
                </a:tc>
                <a:extLst>
                  <a:ext uri="{0D108BD9-81ED-4DB2-BD59-A6C34878D82A}">
                    <a16:rowId xmlns:a16="http://schemas.microsoft.com/office/drawing/2014/main" val="1841349418"/>
                  </a:ext>
                </a:extLst>
              </a:tr>
            </a:tbl>
          </a:graphicData>
        </a:graphic>
      </p:graphicFrame>
      <p:sp>
        <p:nvSpPr>
          <p:cNvPr id="3" name="Rectangle 3">
            <a:extLst>
              <a:ext uri="{FF2B5EF4-FFF2-40B4-BE49-F238E27FC236}">
                <a16:creationId xmlns:a16="http://schemas.microsoft.com/office/drawing/2014/main" id="{8478D19E-1689-2785-6D5A-921F303404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6273" y="576294"/>
            <a:ext cx="8559455" cy="425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3796" tIns="55942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 dirty="0">
                <a:solidFill>
                  <a:srgbClr val="002D7E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ELIGIBILITY REQUIREMENTS</a:t>
            </a:r>
            <a:endParaRPr lang="en-US" sz="2400" b="1" dirty="0">
              <a:solidFill>
                <a:srgbClr val="333399">
                  <a:lumMod val="7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7380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2B5996E7-39EA-CE53-936A-B210A34238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9464661"/>
              </p:ext>
            </p:extLst>
          </p:nvPr>
        </p:nvGraphicFramePr>
        <p:xfrm>
          <a:off x="922639" y="914401"/>
          <a:ext cx="10289058" cy="445846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{21E4AEA4-8DFA-4A89-87EB-49C32662AFE0}</a:tableStyleId>
              </a:tblPr>
              <a:tblGrid>
                <a:gridCol w="1334067">
                  <a:extLst>
                    <a:ext uri="{9D8B030D-6E8A-4147-A177-3AD203B41FA5}">
                      <a16:colId xmlns:a16="http://schemas.microsoft.com/office/drawing/2014/main" val="1770771782"/>
                    </a:ext>
                  </a:extLst>
                </a:gridCol>
                <a:gridCol w="3429417">
                  <a:extLst>
                    <a:ext uri="{9D8B030D-6E8A-4147-A177-3AD203B41FA5}">
                      <a16:colId xmlns:a16="http://schemas.microsoft.com/office/drawing/2014/main" val="287804995"/>
                    </a:ext>
                  </a:extLst>
                </a:gridCol>
                <a:gridCol w="5525574">
                  <a:extLst>
                    <a:ext uri="{9D8B030D-6E8A-4147-A177-3AD203B41FA5}">
                      <a16:colId xmlns:a16="http://schemas.microsoft.com/office/drawing/2014/main" val="4104409464"/>
                    </a:ext>
                  </a:extLst>
                </a:gridCol>
              </a:tblGrid>
              <a:tr h="445846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SHSGP</a:t>
                      </a:r>
                    </a:p>
                  </a:txBody>
                  <a:tcPr marL="128392" marR="128392" marT="64196" marB="64196" anchor="ctr">
                    <a:solidFill>
                      <a:srgbClr val="002F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600" b="1" dirty="0">
                          <a:solidFill>
                            <a:srgbClr val="002F8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 National Priorities: </a:t>
                      </a:r>
                    </a:p>
                    <a:p>
                      <a:pPr marL="285750" indent="-285750"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30% of award across six priority areas </a:t>
                      </a:r>
                    </a:p>
                    <a:p>
                      <a:pPr marL="285750" indent="-285750"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 priority has a minimum spend requirement totaling 3%</a:t>
                      </a:r>
                    </a:p>
                    <a:p>
                      <a:pPr marL="285750" indent="-285750"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Remaining 27% across the priorities</a:t>
                      </a:r>
                    </a:p>
                    <a:p>
                      <a:pPr marL="285750" indent="-285750"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1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NOT</a:t>
                      </a:r>
                      <a:r>
                        <a:rPr lang="en-US" sz="1600" b="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required to have a project in every priority area</a:t>
                      </a:r>
                    </a:p>
                    <a:p>
                      <a:pPr marL="285750" indent="-285750"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sz="1600" dirty="0">
                        <a:solidFill>
                          <a:srgbClr val="002F8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8392" marR="128392" marT="64196" marB="64196" anchor="ctr"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600" b="1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FY 2024 Priorities: </a:t>
                      </a:r>
                    </a:p>
                    <a:p>
                      <a:pPr marL="342900" indent="-342900"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+mj-lt"/>
                        <a:buAutoNum type="arabicPeriod"/>
                      </a:pPr>
                      <a:r>
                        <a:rPr lang="en-US" sz="1600" b="0" kern="120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Soft Targets/Crowded Places (no minimum percent)</a:t>
                      </a:r>
                    </a:p>
                    <a:p>
                      <a:pPr marL="342900" indent="-342900"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+mj-lt"/>
                        <a:buAutoNum type="arabicPeriod"/>
                      </a:pPr>
                      <a:r>
                        <a:rPr lang="en-US" sz="1600" b="0" kern="120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Information and Intelligence Sharing (no minimum percent) </a:t>
                      </a:r>
                    </a:p>
                    <a:p>
                      <a:pPr marL="342900" indent="-342900"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+mj-lt"/>
                        <a:buAutoNum type="arabicPeriod"/>
                      </a:pPr>
                      <a:r>
                        <a:rPr lang="en-US" sz="1600" b="0" kern="120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Combating Domestic Violent Extremism (no minimum percent)</a:t>
                      </a:r>
                    </a:p>
                    <a:p>
                      <a:pPr marL="342900" indent="-342900"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+mj-lt"/>
                        <a:buAutoNum type="arabicPeriod"/>
                      </a:pPr>
                      <a:r>
                        <a:rPr lang="en-US" sz="1600" b="0" kern="120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Cybersecurity (no minimum percent)</a:t>
                      </a:r>
                    </a:p>
                    <a:p>
                      <a:pPr marL="342900" indent="-342900"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+mj-lt"/>
                        <a:buAutoNum type="arabicPeriod"/>
                      </a:pPr>
                      <a:r>
                        <a:rPr lang="en-US" sz="1600" b="0" kern="120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Community Preparedness &amp; Resilience (no minimum percent)</a:t>
                      </a:r>
                    </a:p>
                    <a:p>
                      <a:pPr marL="342900" indent="-342900"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+mj-lt"/>
                        <a:buAutoNum type="arabicPeriod"/>
                      </a:pPr>
                      <a:r>
                        <a:rPr lang="en-US" sz="1600" b="0" kern="120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Election Security (3%)</a:t>
                      </a:r>
                      <a:endParaRPr lang="en-US" sz="1600" b="0" dirty="0">
                        <a:solidFill>
                          <a:srgbClr val="002F8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+mj-lt"/>
                        <a:buNone/>
                      </a:pPr>
                      <a:endParaRPr lang="en-US" sz="1600" dirty="0">
                        <a:solidFill>
                          <a:srgbClr val="002F8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8392" marR="128392" marT="64196" marB="64196" anchor="ctr">
                    <a:solidFill>
                      <a:srgbClr val="E8E8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6724115"/>
                  </a:ext>
                </a:extLst>
              </a:tr>
            </a:tbl>
          </a:graphicData>
        </a:graphic>
      </p:graphicFrame>
      <p:sp>
        <p:nvSpPr>
          <p:cNvPr id="3" name="Rectangle 3">
            <a:extLst>
              <a:ext uri="{FF2B5EF4-FFF2-40B4-BE49-F238E27FC236}">
                <a16:creationId xmlns:a16="http://schemas.microsoft.com/office/drawing/2014/main" id="{443F6E20-F237-ACFA-6F9A-5F4FB0F26C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6272" y="258974"/>
            <a:ext cx="8559456" cy="425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3796" tIns="55942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2D7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PRIORITIES</a:t>
            </a:r>
            <a:endParaRPr lang="en-US" sz="2400" b="1" dirty="0">
              <a:solidFill>
                <a:srgbClr val="333399">
                  <a:lumMod val="7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302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315C577B-B098-C8B2-3C7A-2F54693556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9083" y="992562"/>
            <a:ext cx="5386917" cy="639762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Unallowable Costs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7BC3A4-CC5D-5555-526D-CA93D09EAEF5}"/>
              </a:ext>
            </a:extLst>
          </p:cNvPr>
          <p:cNvSpPr txBox="1"/>
          <p:nvPr/>
        </p:nvSpPr>
        <p:spPr bwMode="auto">
          <a:xfrm>
            <a:off x="6217746" y="992562"/>
            <a:ext cx="5389033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rmAutofit/>
          </a:bodyPr>
          <a:lstStyle/>
          <a:p>
            <a:pPr eaLnBrk="0" fontAlgn="base" hangingPunct="0">
              <a:spcBef>
                <a:spcPct val="30000"/>
              </a:spcBef>
              <a:spcAft>
                <a:spcPct val="0"/>
              </a:spcAft>
            </a:pPr>
            <a:r>
              <a:rPr lang="en-US" b="1" dirty="0">
                <a:solidFill>
                  <a:srgbClr val="2538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Allowable Costs</a:t>
            </a:r>
          </a:p>
        </p:txBody>
      </p:sp>
      <p:graphicFrame>
        <p:nvGraphicFramePr>
          <p:cNvPr id="15" name="TextBox 5">
            <a:extLst>
              <a:ext uri="{FF2B5EF4-FFF2-40B4-BE49-F238E27FC236}">
                <a16:creationId xmlns:a16="http://schemas.microsoft.com/office/drawing/2014/main" id="{78DAB776-6872-A246-033D-3513CDF652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17731944"/>
              </p:ext>
            </p:extLst>
          </p:nvPr>
        </p:nvGraphicFramePr>
        <p:xfrm>
          <a:off x="609597" y="1707947"/>
          <a:ext cx="5386917" cy="3951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1" name="Group 10">
            <a:extLst>
              <a:ext uri="{FF2B5EF4-FFF2-40B4-BE49-F238E27FC236}">
                <a16:creationId xmlns:a16="http://schemas.microsoft.com/office/drawing/2014/main" id="{42CB0BB0-6C66-CF9A-C47F-AAAFD8C8BBF6}"/>
              </a:ext>
            </a:extLst>
          </p:cNvPr>
          <p:cNvGrpSpPr/>
          <p:nvPr/>
        </p:nvGrpSpPr>
        <p:grpSpPr>
          <a:xfrm>
            <a:off x="6217746" y="2365805"/>
            <a:ext cx="5834211" cy="530619"/>
            <a:chOff x="-1" y="1069828"/>
            <a:chExt cx="5455259" cy="530619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DDC220A3-F09A-A0E2-79B8-36CFF918FC0C}"/>
                </a:ext>
              </a:extLst>
            </p:cNvPr>
            <p:cNvSpPr/>
            <p:nvPr/>
          </p:nvSpPr>
          <p:spPr>
            <a:xfrm>
              <a:off x="-1" y="1069828"/>
              <a:ext cx="5386917" cy="456300"/>
            </a:xfrm>
            <a:prstGeom prst="roundRect">
              <a:avLst/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Rectangle: Rounded Corners 4">
              <a:extLst>
                <a:ext uri="{FF2B5EF4-FFF2-40B4-BE49-F238E27FC236}">
                  <a16:creationId xmlns:a16="http://schemas.microsoft.com/office/drawing/2014/main" id="{43A58136-F8DD-BB4D-AA59-FDC9ABDA71CD}"/>
                </a:ext>
              </a:extLst>
            </p:cNvPr>
            <p:cNvSpPr txBox="1"/>
            <p:nvPr/>
          </p:nvSpPr>
          <p:spPr>
            <a:xfrm>
              <a:off x="112891" y="1188697"/>
              <a:ext cx="5342367" cy="41175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200" b="1" dirty="0">
                  <a:hlinkClick r:id="rId7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Preparedness Grants Manual - 2024 (fema.gov)</a:t>
              </a:r>
              <a:endParaRPr lang="en-US" sz="1200" b="1" dirty="0"/>
            </a:p>
            <a:p>
              <a:pPr marL="0" lvl="0" indent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200" kern="1200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5BFD0CD-E12C-5952-8E88-93A68E5E4859}"/>
              </a:ext>
            </a:extLst>
          </p:cNvPr>
          <p:cNvGrpSpPr/>
          <p:nvPr/>
        </p:nvGrpSpPr>
        <p:grpSpPr>
          <a:xfrm>
            <a:off x="6195479" y="1733573"/>
            <a:ext cx="5774099" cy="531615"/>
            <a:chOff x="0" y="1502064"/>
            <a:chExt cx="5386917" cy="531615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1DA1E23E-D098-2B2D-9ECD-42298CB4A29B}"/>
                </a:ext>
              </a:extLst>
            </p:cNvPr>
            <p:cNvSpPr/>
            <p:nvPr/>
          </p:nvSpPr>
          <p:spPr>
            <a:xfrm>
              <a:off x="0" y="1502064"/>
              <a:ext cx="5386917" cy="456300"/>
            </a:xfrm>
            <a:prstGeom prst="roundRect">
              <a:avLst/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1" name="Rectangle: Rounded Corners 4">
              <a:extLst>
                <a:ext uri="{FF2B5EF4-FFF2-40B4-BE49-F238E27FC236}">
                  <a16:creationId xmlns:a16="http://schemas.microsoft.com/office/drawing/2014/main" id="{EF9195AC-2BDF-8D1D-6135-B5B5A654F8B2}"/>
                </a:ext>
              </a:extLst>
            </p:cNvPr>
            <p:cNvSpPr txBox="1"/>
            <p:nvPr/>
          </p:nvSpPr>
          <p:spPr>
            <a:xfrm>
              <a:off x="44543" y="1621929"/>
              <a:ext cx="5342367" cy="41175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200" b="1" dirty="0"/>
                <a:t>FY 24 Local Funding Announcement and Allocation Methodology – Section G</a:t>
              </a:r>
            </a:p>
            <a:p>
              <a:pPr marL="0" lvl="0" indent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200" kern="1200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F52E026-BE0C-08C9-7D2B-B09C13A9FB93}"/>
              </a:ext>
            </a:extLst>
          </p:cNvPr>
          <p:cNvGrpSpPr/>
          <p:nvPr/>
        </p:nvGrpSpPr>
        <p:grpSpPr>
          <a:xfrm>
            <a:off x="6217746" y="2962457"/>
            <a:ext cx="5761122" cy="661039"/>
            <a:chOff x="-1" y="1069828"/>
            <a:chExt cx="5386917" cy="456300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2A0046EF-8C59-EAC8-2972-F06A0308356D}"/>
                </a:ext>
              </a:extLst>
            </p:cNvPr>
            <p:cNvSpPr/>
            <p:nvPr/>
          </p:nvSpPr>
          <p:spPr>
            <a:xfrm>
              <a:off x="-1" y="1069828"/>
              <a:ext cx="5386917" cy="456300"/>
            </a:xfrm>
            <a:prstGeom prst="roundRect">
              <a:avLst/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Rectangle: Rounded Corners 4">
              <a:extLst>
                <a:ext uri="{FF2B5EF4-FFF2-40B4-BE49-F238E27FC236}">
                  <a16:creationId xmlns:a16="http://schemas.microsoft.com/office/drawing/2014/main" id="{CA5307CC-DCAC-D318-5A9F-340AA122085E}"/>
                </a:ext>
              </a:extLst>
            </p:cNvPr>
            <p:cNvSpPr txBox="1"/>
            <p:nvPr/>
          </p:nvSpPr>
          <p:spPr>
            <a:xfrm>
              <a:off x="44549" y="1092103"/>
              <a:ext cx="5342367" cy="41175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marL="0" lvl="0" indent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200" b="1" dirty="0">
                  <a:hlinkClick r:id="rId8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The U. S. Department of Homeland Security (DHS) Notice of Funding Opportunity (NOFO) Fiscal Year 2024 Homeland Security Grant Program | FEMA.gov</a:t>
              </a:r>
              <a:endParaRPr lang="en-US" sz="1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350994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2B5996E7-39EA-CE53-936A-B210A34238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4590084"/>
              </p:ext>
            </p:extLst>
          </p:nvPr>
        </p:nvGraphicFramePr>
        <p:xfrm>
          <a:off x="1816272" y="755908"/>
          <a:ext cx="8559456" cy="4844777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{21E4AEA4-8DFA-4A89-87EB-49C32662AFE0}</a:tableStyleId>
              </a:tblPr>
              <a:tblGrid>
                <a:gridCol w="8559456">
                  <a:extLst>
                    <a:ext uri="{9D8B030D-6E8A-4147-A177-3AD203B41FA5}">
                      <a16:colId xmlns:a16="http://schemas.microsoft.com/office/drawing/2014/main" val="1770771782"/>
                    </a:ext>
                  </a:extLst>
                </a:gridCol>
              </a:tblGrid>
              <a:tr h="517594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REQUIREMENTS FOR SHSGP</a:t>
                      </a:r>
                    </a:p>
                  </a:txBody>
                  <a:tcPr marL="128392" marR="128392" marT="64196" marB="64196"/>
                </a:tc>
                <a:extLst>
                  <a:ext uri="{0D108BD9-81ED-4DB2-BD59-A6C34878D82A}">
                    <a16:rowId xmlns:a16="http://schemas.microsoft.com/office/drawing/2014/main" val="707477926"/>
                  </a:ext>
                </a:extLst>
              </a:tr>
              <a:tr h="4327183">
                <a:tc>
                  <a:txBody>
                    <a:bodyPr/>
                    <a:lstStyle/>
                    <a:p>
                      <a:pPr marL="171450" indent="0">
                        <a:buFont typeface="Arial" panose="020B0604020202020204" pitchFamily="34" charset="0"/>
                        <a:buNone/>
                        <a:tabLst>
                          <a:tab pos="512763" algn="l"/>
                        </a:tabLst>
                      </a:pPr>
                      <a:endParaRPr lang="en-US" sz="1600" kern="1200" dirty="0">
                        <a:solidFill>
                          <a:srgbClr val="002F8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45720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i="0" u="none" strike="noStrike" kern="1200" baseline="0" dirty="0">
                          <a:solidFill>
                            <a:srgbClr val="002F8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Activities including exercises, drills or trainings that require any type of land, water, or vegetation disturbance or building of temporary structures or that are </a:t>
                      </a:r>
                      <a:r>
                        <a:rPr lang="en-US" sz="1600" b="1" i="0" u="none" strike="noStrike" kern="1200" baseline="0" dirty="0">
                          <a:solidFill>
                            <a:srgbClr val="002F8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not</a:t>
                      </a:r>
                      <a:r>
                        <a:rPr lang="en-US" sz="1600" b="0" i="0" u="none" strike="noStrike" kern="1200" baseline="0" dirty="0">
                          <a:solidFill>
                            <a:srgbClr val="002F8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located at </a:t>
                      </a:r>
                    </a:p>
                    <a:p>
                      <a:pPr marL="460375" indent="0">
                        <a:buFont typeface="Arial" panose="020B0604020202020204" pitchFamily="34" charset="0"/>
                        <a:buNone/>
                      </a:pPr>
                      <a:r>
                        <a:rPr lang="en-US" sz="1600" b="0" i="0" u="none" strike="noStrike" kern="1200" baseline="0" dirty="0">
                          <a:solidFill>
                            <a:srgbClr val="002F8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facilities designed to conduct training and exercises</a:t>
                      </a:r>
                      <a:endParaRPr lang="en-US" sz="1600" kern="1200" dirty="0">
                        <a:solidFill>
                          <a:srgbClr val="002F8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457200" indent="-285750">
                        <a:buFont typeface="Arial" panose="020B0604020202020204" pitchFamily="34" charset="0"/>
                        <a:buChar char="•"/>
                      </a:pPr>
                      <a:endParaRPr lang="en-US" sz="1600" kern="1200" dirty="0">
                        <a:solidFill>
                          <a:srgbClr val="002F8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45720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20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 EHP Screening Form does </a:t>
                      </a:r>
                      <a:r>
                        <a:rPr lang="en-US" sz="1600" b="1" kern="120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not </a:t>
                      </a:r>
                      <a:r>
                        <a:rPr lang="en-US" sz="1600" kern="120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need to be provided for those activities that are planned </a:t>
                      </a:r>
                    </a:p>
                    <a:p>
                      <a:pPr marL="460375" indent="0">
                        <a:buFont typeface="Arial" panose="020B0604020202020204" pitchFamily="34" charset="0"/>
                        <a:buNone/>
                      </a:pPr>
                      <a:r>
                        <a:rPr lang="en-US" sz="1600" kern="120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to take place at previously approved facilities, such as, fire and police academies, search and rescue training facilities, and explosive testing centers</a:t>
                      </a:r>
                    </a:p>
                    <a:p>
                      <a:pPr marL="457200" indent="-285750">
                        <a:buFont typeface="Arial" panose="020B0604020202020204" pitchFamily="34" charset="0"/>
                        <a:buChar char="•"/>
                      </a:pPr>
                      <a:endParaRPr lang="en-US" sz="1600" kern="1200" dirty="0">
                        <a:solidFill>
                          <a:srgbClr val="002F8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45720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20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Change to an approved project will require EHP re-evaluation before the project can proceed</a:t>
                      </a:r>
                    </a:p>
                  </a:txBody>
                  <a:tcPr marL="128392" marR="128392" marT="64196" marB="64196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6724115"/>
                  </a:ext>
                </a:extLst>
              </a:tr>
            </a:tbl>
          </a:graphicData>
        </a:graphic>
      </p:graphicFrame>
      <p:sp>
        <p:nvSpPr>
          <p:cNvPr id="3" name="Rectangle 3">
            <a:extLst>
              <a:ext uri="{FF2B5EF4-FFF2-40B4-BE49-F238E27FC236}">
                <a16:creationId xmlns:a16="http://schemas.microsoft.com/office/drawing/2014/main" id="{443F6E20-F237-ACFA-6F9A-5F4FB0F26C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6272" y="246690"/>
            <a:ext cx="8559456" cy="425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3796" tIns="55942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2D7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ENVIRONMENTAL HISTORIC PRESERVATION (EHP)</a:t>
            </a:r>
            <a:endParaRPr lang="en-US" sz="2400" b="1" dirty="0">
              <a:solidFill>
                <a:srgbClr val="333399">
                  <a:lumMod val="7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95673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2B5996E7-39EA-CE53-936A-B210A34238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2012765"/>
              </p:ext>
            </p:extLst>
          </p:nvPr>
        </p:nvGraphicFramePr>
        <p:xfrm>
          <a:off x="1816272" y="755907"/>
          <a:ext cx="8559455" cy="4538764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{21E4AEA4-8DFA-4A89-87EB-49C32662AFE0}</a:tableStyleId>
              </a:tblPr>
              <a:tblGrid>
                <a:gridCol w="8559455">
                  <a:extLst>
                    <a:ext uri="{9D8B030D-6E8A-4147-A177-3AD203B41FA5}">
                      <a16:colId xmlns:a16="http://schemas.microsoft.com/office/drawing/2014/main" val="1770771782"/>
                    </a:ext>
                  </a:extLst>
                </a:gridCol>
              </a:tblGrid>
              <a:tr h="58496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REQUIREMENTS FOR SHSGP</a:t>
                      </a:r>
                    </a:p>
                  </a:txBody>
                  <a:tcPr marL="128392" marR="128392" marT="64196" marB="64196"/>
                </a:tc>
                <a:extLst>
                  <a:ext uri="{0D108BD9-81ED-4DB2-BD59-A6C34878D82A}">
                    <a16:rowId xmlns:a16="http://schemas.microsoft.com/office/drawing/2014/main" val="707477926"/>
                  </a:ext>
                </a:extLst>
              </a:tr>
              <a:tr h="3953799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600" b="0" i="0" u="none" strike="noStrike" kern="1200" baseline="0" dirty="0">
                        <a:solidFill>
                          <a:srgbClr val="002F8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690563" indent="-238125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i="0" u="none" strike="noStrike" kern="1200" baseline="0" dirty="0">
                          <a:solidFill>
                            <a:srgbClr val="002F8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All grant-funded procurements must be executed in a manner compliant with federal procurement standards at 2 C.F.R. §§ 200.317 – 200.327</a:t>
                      </a:r>
                    </a:p>
                    <a:p>
                      <a:pPr marL="690563" indent="-238125">
                        <a:buFont typeface="Arial" panose="020B0604020202020204" pitchFamily="34" charset="0"/>
                        <a:buChar char="•"/>
                      </a:pPr>
                      <a:endParaRPr lang="en-US" sz="1600" b="0" i="0" u="none" strike="noStrike" kern="1200" baseline="0" dirty="0">
                        <a:solidFill>
                          <a:srgbClr val="002F8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690563" indent="-238125" defTabSz="658813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i="0" u="none" strike="noStrike" kern="1200" baseline="0" dirty="0">
                          <a:solidFill>
                            <a:srgbClr val="002F8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Subrecipients are required to certify they have reviewed the Industry Alert on Chinese Manufactured Unmanned Aircraft Systems, and completed a risk assessment that</a:t>
                      </a:r>
                    </a:p>
                    <a:p>
                      <a:pPr marL="690563" indent="-6350" defTabSz="658813">
                        <a:buFont typeface="Arial" panose="020B0604020202020204" pitchFamily="34" charset="0"/>
                        <a:buNone/>
                      </a:pPr>
                      <a:r>
                        <a:rPr lang="en-US" sz="1600" b="0" i="0" u="none" strike="noStrike" kern="1200" baseline="0" dirty="0">
                          <a:solidFill>
                            <a:srgbClr val="002F8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considers the proposed use of foreign-made sUAS to ascertain potential risks </a:t>
                      </a:r>
                    </a:p>
                    <a:p>
                      <a:pPr marL="693738" indent="-6350" defTabSz="658813">
                        <a:buFont typeface="Arial" panose="020B0604020202020204" pitchFamily="34" charset="0"/>
                        <a:buNone/>
                      </a:pPr>
                      <a:r>
                        <a:rPr lang="en-US" sz="1600" b="0" i="0" u="none" strike="noStrike" kern="1200" baseline="0" dirty="0">
                          <a:solidFill>
                            <a:srgbClr val="002F8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(e.g., privacy, data breaches, cybersecurity, etc.) related to foreign-made versus</a:t>
                      </a:r>
                    </a:p>
                    <a:p>
                      <a:pPr marL="693738" indent="-6350" defTabSz="658813">
                        <a:buFont typeface="Arial" panose="020B0604020202020204" pitchFamily="34" charset="0"/>
                        <a:buNone/>
                      </a:pPr>
                      <a:r>
                        <a:rPr lang="en-US" sz="1600" b="0" i="0" u="none" strike="noStrike" kern="1200" baseline="0" dirty="0">
                          <a:solidFill>
                            <a:srgbClr val="002F8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domestic sUAS</a:t>
                      </a:r>
                      <a:endParaRPr lang="en-US" sz="1600" kern="1200" dirty="0">
                        <a:solidFill>
                          <a:srgbClr val="002F8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28392" marR="128392" marT="64196" marB="64196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6724115"/>
                  </a:ext>
                </a:extLst>
              </a:tr>
            </a:tbl>
          </a:graphicData>
        </a:graphic>
      </p:graphicFrame>
      <p:sp>
        <p:nvSpPr>
          <p:cNvPr id="3" name="Rectangle 3">
            <a:extLst>
              <a:ext uri="{FF2B5EF4-FFF2-40B4-BE49-F238E27FC236}">
                <a16:creationId xmlns:a16="http://schemas.microsoft.com/office/drawing/2014/main" id="{443F6E20-F237-ACFA-6F9A-5F4FB0F26C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6272" y="181378"/>
            <a:ext cx="8559456" cy="425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3796" tIns="55942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2D7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SMALL UNMANNED AIRCRAFT SYSTEMS (sUAS)</a:t>
            </a:r>
            <a:endParaRPr lang="en-US" sz="2400" b="1" dirty="0">
              <a:solidFill>
                <a:srgbClr val="333399">
                  <a:lumMod val="7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61739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2B5996E7-39EA-CE53-936A-B210A34238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8279397"/>
              </p:ext>
            </p:extLst>
          </p:nvPr>
        </p:nvGraphicFramePr>
        <p:xfrm>
          <a:off x="1816272" y="755907"/>
          <a:ext cx="8559456" cy="458888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{21E4AEA4-8DFA-4A89-87EB-49C32662AFE0}</a:tableStyleId>
              </a:tblPr>
              <a:tblGrid>
                <a:gridCol w="8559456">
                  <a:extLst>
                    <a:ext uri="{9D8B030D-6E8A-4147-A177-3AD203B41FA5}">
                      <a16:colId xmlns:a16="http://schemas.microsoft.com/office/drawing/2014/main" val="1770771782"/>
                    </a:ext>
                  </a:extLst>
                </a:gridCol>
              </a:tblGrid>
              <a:tr h="42396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RISK ASSESSMENTS SHSGP</a:t>
                      </a:r>
                    </a:p>
                  </a:txBody>
                  <a:tcPr marL="128392" marR="128392" marT="64196" marB="64196"/>
                </a:tc>
                <a:extLst>
                  <a:ext uri="{0D108BD9-81ED-4DB2-BD59-A6C34878D82A}">
                    <a16:rowId xmlns:a16="http://schemas.microsoft.com/office/drawing/2014/main" val="707477926"/>
                  </a:ext>
                </a:extLst>
              </a:tr>
              <a:tr h="4164916">
                <a:tc>
                  <a:txBody>
                    <a:bodyPr/>
                    <a:lstStyle/>
                    <a:p>
                      <a:pPr marL="574675" indent="-338138"/>
                      <a:endParaRPr lang="en-US" sz="1600" kern="1200" dirty="0">
                        <a:solidFill>
                          <a:srgbClr val="002F8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574675" indent="-338138"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20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Risk assessments are done annually for sub-grantees/subrecipients</a:t>
                      </a:r>
                    </a:p>
                    <a:p>
                      <a:pPr marL="574675" indent="-338138">
                        <a:buFont typeface="Arial" panose="020B0604020202020204" pitchFamily="34" charset="0"/>
                        <a:buNone/>
                      </a:pPr>
                      <a:endParaRPr lang="en-US" sz="1600" kern="1200" dirty="0">
                        <a:solidFill>
                          <a:srgbClr val="002F8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574675" indent="-338138"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20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May determine an award </a:t>
                      </a:r>
                      <a:r>
                        <a:rPr lang="en-US" sz="1600" b="1" kern="120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will not </a:t>
                      </a:r>
                      <a:r>
                        <a:rPr lang="en-US" sz="1600" kern="120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be made to an applicant that is considered high risk </a:t>
                      </a:r>
                    </a:p>
                    <a:p>
                      <a:pPr marL="574675" indent="1588">
                        <a:buFont typeface="Arial" panose="020B0604020202020204" pitchFamily="34" charset="0"/>
                        <a:buNone/>
                      </a:pPr>
                      <a:r>
                        <a:rPr lang="en-US" sz="1600" kern="120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or that poses a risk of non-compliance</a:t>
                      </a:r>
                    </a:p>
                    <a:p>
                      <a:pPr marL="574675" indent="-338138">
                        <a:buFont typeface="Arial" panose="020B0604020202020204" pitchFamily="34" charset="0"/>
                        <a:buNone/>
                      </a:pPr>
                      <a:r>
                        <a:rPr lang="en-US" sz="1600" kern="120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marL="574675" marR="0" lvl="0" indent="-338138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May determine an award will be made to an at-risk applicant, subject to additional terms </a:t>
                      </a:r>
                    </a:p>
                    <a:p>
                      <a:pPr marL="6318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and conditions</a:t>
                      </a:r>
                    </a:p>
                    <a:p>
                      <a:pPr marL="574675" indent="-338138"/>
                      <a:endParaRPr lang="en-US" sz="1600" kern="1200" dirty="0">
                        <a:solidFill>
                          <a:srgbClr val="002F8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574675" indent="-338138"/>
                      <a:r>
                        <a:rPr lang="en-US" sz="1600" b="1" kern="120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EXAMPLES: </a:t>
                      </a:r>
                    </a:p>
                    <a:p>
                      <a:pPr marL="690563" indent="-233363"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20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‘High risk’ - unresolved findings from an A133 Audit </a:t>
                      </a:r>
                    </a:p>
                    <a:p>
                      <a:pPr marL="690563" indent="-233363"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20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‘Risk of non-compliance’ - previous incomplete work plan deliverables, recurring late or missing financial and performance reports </a:t>
                      </a:r>
                    </a:p>
                  </a:txBody>
                  <a:tcPr marL="128392" marR="128392" marT="64196" marB="64196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6724115"/>
                  </a:ext>
                </a:extLst>
              </a:tr>
            </a:tbl>
          </a:graphicData>
        </a:graphic>
      </p:graphicFrame>
      <p:sp>
        <p:nvSpPr>
          <p:cNvPr id="3" name="Rectangle 3">
            <a:extLst>
              <a:ext uri="{FF2B5EF4-FFF2-40B4-BE49-F238E27FC236}">
                <a16:creationId xmlns:a16="http://schemas.microsoft.com/office/drawing/2014/main" id="{443F6E20-F237-ACFA-6F9A-5F4FB0F26C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6272" y="181378"/>
            <a:ext cx="8559456" cy="425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3796" tIns="55942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2D7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PASS-THROUGH ENTITY REQUIREMENT</a:t>
            </a:r>
            <a:endParaRPr lang="en-US" sz="2400" b="1" dirty="0">
              <a:solidFill>
                <a:srgbClr val="333399">
                  <a:lumMod val="7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55225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2B5996E7-39EA-CE53-936A-B210A34238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2544608"/>
              </p:ext>
            </p:extLst>
          </p:nvPr>
        </p:nvGraphicFramePr>
        <p:xfrm>
          <a:off x="1816272" y="652673"/>
          <a:ext cx="8559455" cy="322985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{21E4AEA4-8DFA-4A89-87EB-49C32662AFE0}</a:tableStyleId>
              </a:tblPr>
              <a:tblGrid>
                <a:gridCol w="8559455">
                  <a:extLst>
                    <a:ext uri="{9D8B030D-6E8A-4147-A177-3AD203B41FA5}">
                      <a16:colId xmlns:a16="http://schemas.microsoft.com/office/drawing/2014/main" val="1770771782"/>
                    </a:ext>
                  </a:extLst>
                </a:gridCol>
              </a:tblGrid>
              <a:tr h="45499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FINANCIAL AND PERFORMANCE PROGRESS REPORTS – SHSGP</a:t>
                      </a:r>
                    </a:p>
                  </a:txBody>
                  <a:tcPr marL="128392" marR="128392" marT="64196" marB="64196"/>
                </a:tc>
                <a:extLst>
                  <a:ext uri="{0D108BD9-81ED-4DB2-BD59-A6C34878D82A}">
                    <a16:rowId xmlns:a16="http://schemas.microsoft.com/office/drawing/2014/main" val="707477926"/>
                  </a:ext>
                </a:extLst>
              </a:tr>
              <a:tr h="2774854">
                <a:tc>
                  <a:txBody>
                    <a:bodyPr/>
                    <a:lstStyle/>
                    <a:p>
                      <a:pPr marL="457200" indent="-285750"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20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Submit Quarterly Financial Progress Reports to the assigned Sub-grant Analyst </a:t>
                      </a:r>
                    </a:p>
                    <a:p>
                      <a:pPr marL="457200" indent="-285750"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20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Submit Quarterly Performance Progress Reports to the assigned Grant Manager </a:t>
                      </a:r>
                    </a:p>
                    <a:p>
                      <a:pPr marL="457200" indent="-285750"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20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Use of outdated forms will not be accepted</a:t>
                      </a:r>
                    </a:p>
                    <a:p>
                      <a:pPr marL="457200" indent="-285750"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kern="120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Requests for payment are processed </a:t>
                      </a:r>
                      <a:r>
                        <a:rPr lang="en-US" sz="1600" b="1" kern="120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only </a:t>
                      </a:r>
                      <a:r>
                        <a:rPr lang="en-US" sz="1600" b="0" kern="120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if both quarterly reports are timely </a:t>
                      </a:r>
                    </a:p>
                    <a:p>
                      <a:pPr marL="457200" indent="-285750"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20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Include any progress, accomplishments, changes, issues, or delays </a:t>
                      </a:r>
                    </a:p>
                    <a:p>
                      <a:pPr marL="457200" indent="-285750"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20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Failure to submit timely quarterly reports will result in notice of non-compliance</a:t>
                      </a:r>
                    </a:p>
                    <a:p>
                      <a:pPr marL="457200" indent="-285750"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kern="120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Reimbursements</a:t>
                      </a:r>
                      <a:r>
                        <a:rPr lang="en-US" sz="1600" b="1" kern="120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will not be issued </a:t>
                      </a:r>
                      <a:r>
                        <a:rPr lang="en-US" sz="1600" b="0" kern="120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if there are outstanding quarterly reports</a:t>
                      </a:r>
                    </a:p>
                    <a:p>
                      <a:endParaRPr lang="en-US" sz="135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8392" marR="128392" marT="64196" marB="64196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6724115"/>
                  </a:ext>
                </a:extLst>
              </a:tr>
            </a:tbl>
          </a:graphicData>
        </a:graphic>
      </p:graphicFrame>
      <p:sp>
        <p:nvSpPr>
          <p:cNvPr id="3" name="Rectangle 3">
            <a:extLst>
              <a:ext uri="{FF2B5EF4-FFF2-40B4-BE49-F238E27FC236}">
                <a16:creationId xmlns:a16="http://schemas.microsoft.com/office/drawing/2014/main" id="{443F6E20-F237-ACFA-6F9A-5F4FB0F26C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6272" y="141658"/>
            <a:ext cx="8559456" cy="425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3796" tIns="55942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2D7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PERFORMANCE PROGRESS REPORTING</a:t>
            </a:r>
            <a:endParaRPr lang="en-US" sz="2400" b="1" dirty="0">
              <a:solidFill>
                <a:srgbClr val="333399">
                  <a:lumMod val="7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0BA3850-1AFA-9F0C-E374-A99DB49DBC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3708220"/>
              </p:ext>
            </p:extLst>
          </p:nvPr>
        </p:nvGraphicFramePr>
        <p:xfrm>
          <a:off x="1816273" y="3882523"/>
          <a:ext cx="8559456" cy="1744738"/>
        </p:xfrm>
        <a:graphic>
          <a:graphicData uri="http://schemas.openxmlformats.org/drawingml/2006/table">
            <a:tbl>
              <a:tblPr firstRow="1" firstCol="1" lastRow="1" lastCol="1" bandRow="1" bandCol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{21E4AEA4-8DFA-4A89-87EB-49C32662AFE0}</a:tableStyleId>
              </a:tblPr>
              <a:tblGrid>
                <a:gridCol w="2556928">
                  <a:extLst>
                    <a:ext uri="{9D8B030D-6E8A-4147-A177-3AD203B41FA5}">
                      <a16:colId xmlns:a16="http://schemas.microsoft.com/office/drawing/2014/main" val="1704408314"/>
                    </a:ext>
                  </a:extLst>
                </a:gridCol>
                <a:gridCol w="3266003">
                  <a:extLst>
                    <a:ext uri="{9D8B030D-6E8A-4147-A177-3AD203B41FA5}">
                      <a16:colId xmlns:a16="http://schemas.microsoft.com/office/drawing/2014/main" val="2657792617"/>
                    </a:ext>
                  </a:extLst>
                </a:gridCol>
                <a:gridCol w="2736525">
                  <a:extLst>
                    <a:ext uri="{9D8B030D-6E8A-4147-A177-3AD203B41FA5}">
                      <a16:colId xmlns:a16="http://schemas.microsoft.com/office/drawing/2014/main" val="2648077509"/>
                    </a:ext>
                  </a:extLst>
                </a:gridCol>
              </a:tblGrid>
              <a:tr h="27736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spc="-1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GRANT QUARTER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QUARTER</a:t>
                      </a:r>
                      <a:r>
                        <a:rPr lang="en-US" sz="1600" spc="-25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spc="-1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MONTHS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REPORTS</a:t>
                      </a:r>
                      <a:r>
                        <a:rPr lang="en-US" sz="1600" spc="-15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spc="-25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DUE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130778518"/>
                  </a:ext>
                </a:extLst>
              </a:tr>
              <a:tr h="3698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US" sz="1600" b="0" dirty="0">
                        <a:solidFill>
                          <a:srgbClr val="002F8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R w="12700" cap="flat" cmpd="sng" algn="ctr">
                      <a:solidFill>
                        <a:srgbClr val="002F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F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October</a:t>
                      </a:r>
                      <a:r>
                        <a:rPr lang="en-US" sz="1600" b="0" spc="-15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b="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–</a:t>
                      </a:r>
                      <a:r>
                        <a:rPr lang="en-US" sz="1600" b="0" spc="-5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b="0" spc="-1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December</a:t>
                      </a:r>
                      <a:endParaRPr lang="en-US" sz="1600" b="0" dirty="0">
                        <a:solidFill>
                          <a:srgbClr val="002F8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2F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F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January</a:t>
                      </a:r>
                      <a:r>
                        <a:rPr lang="en-US" sz="1600" b="0" spc="-15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b="0" spc="-2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</a:t>
                      </a:r>
                      <a:r>
                        <a:rPr lang="en-US" sz="1600" b="0" spc="-20" baseline="3000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</a:t>
                      </a:r>
                      <a:endParaRPr lang="en-US" sz="1600" b="0" dirty="0">
                        <a:solidFill>
                          <a:srgbClr val="002F8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2F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002F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3816636"/>
                  </a:ext>
                </a:extLst>
              </a:tr>
              <a:tr h="36584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en-US" sz="1600" b="0" dirty="0">
                        <a:solidFill>
                          <a:srgbClr val="002F8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R w="12700" cap="flat" cmpd="sng" algn="ctr">
                      <a:solidFill>
                        <a:srgbClr val="002F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January</a:t>
                      </a:r>
                      <a:r>
                        <a:rPr lang="en-US" sz="1600" b="0" spc="-1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b="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–</a:t>
                      </a:r>
                      <a:r>
                        <a:rPr lang="en-US" sz="1600" b="0" spc="-5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b="0" spc="-1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March</a:t>
                      </a:r>
                      <a:endParaRPr lang="en-US" sz="1600" b="0" dirty="0">
                        <a:solidFill>
                          <a:srgbClr val="002F8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2F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April 15</a:t>
                      </a:r>
                      <a:r>
                        <a:rPr lang="en-US" sz="1600" b="0" baseline="3000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</a:t>
                      </a:r>
                      <a:endParaRPr lang="en-US" sz="1600" b="0" dirty="0">
                        <a:solidFill>
                          <a:srgbClr val="002F8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2F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F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865038"/>
                  </a:ext>
                </a:extLst>
              </a:tr>
              <a:tr h="36584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n-US" sz="1600" b="0" dirty="0">
                        <a:solidFill>
                          <a:srgbClr val="002F8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R w="12700" cap="flat" cmpd="sng" algn="ctr">
                      <a:solidFill>
                        <a:srgbClr val="002F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April</a:t>
                      </a:r>
                      <a:r>
                        <a:rPr lang="en-US" sz="1600" b="0" spc="-15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b="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–</a:t>
                      </a:r>
                      <a:r>
                        <a:rPr lang="en-US" sz="1600" b="0" spc="-5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b="0" spc="-2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June</a:t>
                      </a:r>
                      <a:r>
                        <a:rPr lang="en-US" sz="1600" b="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en-US" sz="1600" b="0" dirty="0">
                        <a:solidFill>
                          <a:srgbClr val="002F8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2F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July </a:t>
                      </a:r>
                      <a:r>
                        <a:rPr lang="en-US" sz="1600" b="0" spc="-2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</a:t>
                      </a:r>
                      <a:r>
                        <a:rPr lang="en-US" sz="1600" b="0" spc="-20" baseline="3000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</a:t>
                      </a:r>
                      <a:endParaRPr lang="en-US" sz="1600" b="0" dirty="0">
                        <a:solidFill>
                          <a:srgbClr val="002F8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2F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F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4076871"/>
                  </a:ext>
                </a:extLst>
              </a:tr>
              <a:tr h="36584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n-US" sz="1600" b="0" dirty="0">
                        <a:solidFill>
                          <a:srgbClr val="002F8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R w="12700" cap="flat" cmpd="sng" algn="ctr">
                      <a:solidFill>
                        <a:srgbClr val="002F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July-September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2F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October </a:t>
                      </a:r>
                      <a:r>
                        <a:rPr lang="en-US" sz="1600" b="0" spc="-2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</a:t>
                      </a:r>
                      <a:r>
                        <a:rPr lang="en-US" sz="1600" b="0" spc="-20" baseline="3000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</a:t>
                      </a:r>
                      <a:endParaRPr lang="en-US" sz="1600" b="0" dirty="0">
                        <a:solidFill>
                          <a:srgbClr val="002F8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2F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F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85965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79068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2B5996E7-39EA-CE53-936A-B210A34238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1478691"/>
              </p:ext>
            </p:extLst>
          </p:nvPr>
        </p:nvGraphicFramePr>
        <p:xfrm>
          <a:off x="325394" y="697816"/>
          <a:ext cx="11541211" cy="4828784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{21E4AEA4-8DFA-4A89-87EB-49C32662AFE0}</a:tableStyleId>
              </a:tblPr>
              <a:tblGrid>
                <a:gridCol w="11541211">
                  <a:extLst>
                    <a:ext uri="{9D8B030D-6E8A-4147-A177-3AD203B41FA5}">
                      <a16:colId xmlns:a16="http://schemas.microsoft.com/office/drawing/2014/main" val="1770771782"/>
                    </a:ext>
                  </a:extLst>
                </a:gridCol>
              </a:tblGrid>
              <a:tr h="35960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SHSGP </a:t>
                      </a:r>
                    </a:p>
                  </a:txBody>
                  <a:tcPr marL="128392" marR="128392" marT="64196" marB="64196" anchor="ctr"/>
                </a:tc>
                <a:extLst>
                  <a:ext uri="{0D108BD9-81ED-4DB2-BD59-A6C34878D82A}">
                    <a16:rowId xmlns:a16="http://schemas.microsoft.com/office/drawing/2014/main" val="707477926"/>
                  </a:ext>
                </a:extLst>
              </a:tr>
              <a:tr h="4305408"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kern="120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No later than March 31, 2024 – Subrecipient Risk Assessments completed by DSHEM staff 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n-US" sz="1600" b="0" kern="1200" dirty="0">
                        <a:solidFill>
                          <a:srgbClr val="002F8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kern="120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April 22, 2024; Release of SHSGP 2024 State Funding Announcement and Allocation Methodology, and Application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n-US" sz="1600" b="0" kern="1200" dirty="0">
                        <a:solidFill>
                          <a:srgbClr val="002F8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="0" kern="120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April 22, 2024; SHSGP 2024 State Funding Announcement and Allocation Methodology and Application posted on the DHSEM website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600" b="0" kern="1200" dirty="0">
                        <a:solidFill>
                          <a:srgbClr val="002F8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="0" kern="120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April 26, 2024; Local Jurisdiction IPP Multi-year Schedule submittal deadline to DHSEM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600" b="0" kern="1200" dirty="0">
                        <a:solidFill>
                          <a:srgbClr val="002F8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="0" kern="120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May 3, 2024; Application Webinar at 10:00 am (to be recorded and posted)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600" b="0" kern="1200" dirty="0">
                        <a:solidFill>
                          <a:srgbClr val="002F8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="0" kern="120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May 7, 2024; Question submittal deadline to DHSEM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600" b="0" kern="1200" dirty="0">
                        <a:solidFill>
                          <a:srgbClr val="002F8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="0" kern="120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May 8, 2024; - Subrecipient Risk Assessment results distributed to subrecipients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b="0" kern="120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="0" kern="120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May 10, 2024; DHSEM response to questions released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400" b="1" kern="1200" dirty="0">
                        <a:solidFill>
                          <a:srgbClr val="002F8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8392" marR="128392" marT="64196" marB="64196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6724115"/>
                  </a:ext>
                </a:extLst>
              </a:tr>
            </a:tbl>
          </a:graphicData>
        </a:graphic>
      </p:graphicFrame>
      <p:sp>
        <p:nvSpPr>
          <p:cNvPr id="3" name="Rectangle 3">
            <a:extLst>
              <a:ext uri="{FF2B5EF4-FFF2-40B4-BE49-F238E27FC236}">
                <a16:creationId xmlns:a16="http://schemas.microsoft.com/office/drawing/2014/main" id="{443F6E20-F237-ACFA-6F9A-5F4FB0F26C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6272" y="181378"/>
            <a:ext cx="8559456" cy="425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3796" tIns="55942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dirty="0">
                <a:solidFill>
                  <a:srgbClr val="002D7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IMPORTANT DATES</a:t>
            </a:r>
            <a:endParaRPr lang="en-US" sz="2400" b="1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1820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2B5996E7-39EA-CE53-936A-B210A34238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0097662"/>
              </p:ext>
            </p:extLst>
          </p:nvPr>
        </p:nvGraphicFramePr>
        <p:xfrm>
          <a:off x="329513" y="755907"/>
          <a:ext cx="11401167" cy="4705779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{21E4AEA4-8DFA-4A89-87EB-49C32662AFE0}</a:tableStyleId>
              </a:tblPr>
              <a:tblGrid>
                <a:gridCol w="11401167">
                  <a:extLst>
                    <a:ext uri="{9D8B030D-6E8A-4147-A177-3AD203B41FA5}">
                      <a16:colId xmlns:a16="http://schemas.microsoft.com/office/drawing/2014/main" val="1770771782"/>
                    </a:ext>
                  </a:extLst>
                </a:gridCol>
              </a:tblGrid>
              <a:tr h="49361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SHSGP</a:t>
                      </a:r>
                    </a:p>
                  </a:txBody>
                  <a:tcPr marL="128392" marR="128392" marT="64196" marB="64196"/>
                </a:tc>
                <a:extLst>
                  <a:ext uri="{0D108BD9-81ED-4DB2-BD59-A6C34878D82A}">
                    <a16:rowId xmlns:a16="http://schemas.microsoft.com/office/drawing/2014/main" val="707477926"/>
                  </a:ext>
                </a:extLst>
              </a:tr>
              <a:tr h="4212168">
                <a:tc>
                  <a:txBody>
                    <a:bodyPr/>
                    <a:lstStyle/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May 20, 2024; Applications due to the State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600" b="0" kern="1200" dirty="0">
                        <a:solidFill>
                          <a:srgbClr val="002F8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="0" kern="120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May 21-24, 2024; DHSEM Review of applications and Request for Information (RFI) process </a:t>
                      </a:r>
                    </a:p>
                    <a:p>
                      <a:endParaRPr lang="en-US" sz="1600" b="0" i="0" u="none" strike="noStrike" kern="1200" baseline="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kern="120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June 4, 2024; SHSGP Application Review Committee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600" b="0" kern="1200" dirty="0">
                        <a:solidFill>
                          <a:srgbClr val="002F8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kern="120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June 11, 2024; SHSGP Application Review Committee’s Recommendation for Allocations submitted to the Cabinet Secretary or designee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600" b="0" kern="1200" dirty="0">
                        <a:solidFill>
                          <a:srgbClr val="002F8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1" kern="120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June 24, 2024; State SHSGP application due to FEMA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600" b="0" kern="1200" dirty="0">
                        <a:solidFill>
                          <a:srgbClr val="002F8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kern="120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45 to 60 days following FEMA’s award of funds to State; award and denial letters sent to applicants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600" b="0" kern="1200" dirty="0">
                        <a:solidFill>
                          <a:srgbClr val="002F8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kern="120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45 to 60 days following FEMA’s award of funds to State; Sub-grants </a:t>
                      </a:r>
                    </a:p>
                  </a:txBody>
                  <a:tcPr marL="128392" marR="128392" marT="64196" marB="64196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6724115"/>
                  </a:ext>
                </a:extLst>
              </a:tr>
            </a:tbl>
          </a:graphicData>
        </a:graphic>
      </p:graphicFrame>
      <p:sp>
        <p:nvSpPr>
          <p:cNvPr id="3" name="Rectangle 3">
            <a:extLst>
              <a:ext uri="{FF2B5EF4-FFF2-40B4-BE49-F238E27FC236}">
                <a16:creationId xmlns:a16="http://schemas.microsoft.com/office/drawing/2014/main" id="{443F6E20-F237-ACFA-6F9A-5F4FB0F26C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6272" y="181378"/>
            <a:ext cx="8559456" cy="425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3796" tIns="55942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2D7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IMPORTANT DATES</a:t>
            </a:r>
            <a:endParaRPr lang="en-US" sz="2400" b="1" dirty="0">
              <a:solidFill>
                <a:srgbClr val="333399">
                  <a:lumMod val="7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65479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2B5996E7-39EA-CE53-936A-B210A34238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5240796"/>
              </p:ext>
            </p:extLst>
          </p:nvPr>
        </p:nvGraphicFramePr>
        <p:xfrm>
          <a:off x="313037" y="502509"/>
          <a:ext cx="11607113" cy="4825394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{21E4AEA4-8DFA-4A89-87EB-49C32662AFE0}</a:tableStyleId>
              </a:tblPr>
              <a:tblGrid>
                <a:gridCol w="11607113">
                  <a:extLst>
                    <a:ext uri="{9D8B030D-6E8A-4147-A177-3AD203B41FA5}">
                      <a16:colId xmlns:a16="http://schemas.microsoft.com/office/drawing/2014/main" val="1770771782"/>
                    </a:ext>
                  </a:extLst>
                </a:gridCol>
              </a:tblGrid>
              <a:tr h="5061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CONTACT INFORMATION</a:t>
                      </a:r>
                    </a:p>
                  </a:txBody>
                  <a:tcPr marL="128392" marR="128392" marT="64196" marB="64196"/>
                </a:tc>
                <a:extLst>
                  <a:ext uri="{0D108BD9-81ED-4DB2-BD59-A6C34878D82A}">
                    <a16:rowId xmlns:a16="http://schemas.microsoft.com/office/drawing/2014/main" val="707477926"/>
                  </a:ext>
                </a:extLst>
              </a:tr>
              <a:tr h="4319236">
                <a:tc>
                  <a:txBody>
                    <a:bodyPr/>
                    <a:lstStyle/>
                    <a:p>
                      <a:pPr marL="227013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EOP:</a:t>
                      </a:r>
                      <a:r>
                        <a:rPr lang="en-US" sz="160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Cynthia Holmes, Preparedness Bureau Chief, </a:t>
                      </a:r>
                      <a:r>
                        <a:rPr lang="en-US" sz="1600" u="none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cynthia.holmes@dhsem.nm.gov </a:t>
                      </a:r>
                    </a:p>
                    <a:p>
                      <a:pPr marL="227013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u="none" dirty="0">
                        <a:solidFill>
                          <a:srgbClr val="002F8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27013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Grants:</a:t>
                      </a:r>
                      <a:r>
                        <a:rPr lang="en-US" sz="160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Leah Baldonado, Grants Manager, leah.baldonado</a:t>
                      </a:r>
                      <a:r>
                        <a:rPr lang="en-US" sz="1600" u="none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@dhsem.nm.gov or dhsem-grantsmanagement@state.nm.us</a:t>
                      </a:r>
                    </a:p>
                    <a:p>
                      <a:pPr marL="227013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solidFill>
                          <a:srgbClr val="002F8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27013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IPP Multi-year Schedule</a:t>
                      </a:r>
                      <a:r>
                        <a:rPr lang="en-US" sz="160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Federico Hernandez, Training and Exercise Unit Manager, </a:t>
                      </a:r>
                      <a:r>
                        <a:rPr lang="en-US" sz="1600" u="none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federico.hernandez@dhsem.nm.gov </a:t>
                      </a:r>
                    </a:p>
                    <a:p>
                      <a:pPr marL="227013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solidFill>
                          <a:srgbClr val="002F8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27013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NIMS/NQS Compliance:</a:t>
                      </a:r>
                      <a:r>
                        <a:rPr lang="en-US" sz="160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Lisa Coleman, State NIMS Coordinator, lisa.coleman</a:t>
                      </a:r>
                      <a:r>
                        <a:rPr lang="en-US" sz="1600" u="none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@dhsem.nm.gov</a:t>
                      </a:r>
                    </a:p>
                    <a:p>
                      <a:pPr marL="227013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solidFill>
                          <a:srgbClr val="002F8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27013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THIRA and SPR:</a:t>
                      </a:r>
                      <a:r>
                        <a:rPr lang="en-US" sz="160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Robert </a:t>
                      </a:r>
                      <a:r>
                        <a:rPr lang="en-US" sz="1600" dirty="0" err="1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Eggiman</a:t>
                      </a:r>
                      <a:r>
                        <a:rPr lang="en-US" sz="1600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State THIRA and SPR Coordinator, Robert.eggiman</a:t>
                      </a:r>
                      <a:r>
                        <a:rPr lang="en-US" sz="1600" u="none" dirty="0">
                          <a:solidFill>
                            <a:srgbClr val="002F8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@dhsem.nm.gov</a:t>
                      </a:r>
                    </a:p>
                  </a:txBody>
                  <a:tcPr marL="128392" marR="128392" marT="64196" marB="64196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67241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442911"/>
      </p:ext>
    </p:extLst>
  </p:cSld>
  <p:clrMapOvr>
    <a:masterClrMapping/>
  </p:clrMapOvr>
</p:sld>
</file>

<file path=ppt/theme/theme1.xml><?xml version="1.0" encoding="utf-8"?>
<a:theme xmlns:a="http://schemas.openxmlformats.org/drawingml/2006/main" name="02ICS100">
  <a:themeElements>
    <a:clrScheme name="02ICS100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02ICS100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02ICS100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2ICS100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2ICS100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2ICS100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2ICS100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2ICS100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2ICS100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2ICS100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2ICS100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2ICS100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2ICS100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2ICS100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04aa6bf4-d436-426f-bfa4-04b7a70e60ff}" enabled="0" method="" siteId="{04aa6bf4-d436-426f-bfa4-04b7a70e60f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3490</TotalTime>
  <Words>1193</Words>
  <Application>Microsoft Office PowerPoint</Application>
  <PresentationFormat>Widescreen</PresentationFormat>
  <Paragraphs>187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Aptos</vt:lpstr>
      <vt:lpstr>Arial</vt:lpstr>
      <vt:lpstr>Calibri</vt:lpstr>
      <vt:lpstr>Times New Roman</vt:lpstr>
      <vt:lpstr>Wingdings</vt:lpstr>
      <vt:lpstr>02ICS100</vt:lpstr>
      <vt:lpstr>FY 2024 State Homeland Security Grant Program (SHSGP)  Overview Webinar  May 3, 2024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State Homeland Security Grant Program (SHSGP) Funding Announcement and Allocation Methodology Webinar</dc:title>
  <dc:creator>Baldonado, Leah, DHSEM</dc:creator>
  <cp:lastModifiedBy>Baldonado, Leah, DHSEM</cp:lastModifiedBy>
  <cp:revision>2</cp:revision>
  <dcterms:created xsi:type="dcterms:W3CDTF">2024-04-24T14:46:51Z</dcterms:created>
  <dcterms:modified xsi:type="dcterms:W3CDTF">2024-05-03T03:34:45Z</dcterms:modified>
</cp:coreProperties>
</file>